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0" r:id="rId3"/>
    <p:sldId id="256" r:id="rId4"/>
    <p:sldId id="271" r:id="rId5"/>
    <p:sldId id="259" r:id="rId6"/>
    <p:sldId id="272" r:id="rId7"/>
    <p:sldId id="274" r:id="rId8"/>
    <p:sldId id="275" r:id="rId9"/>
    <p:sldId id="276" r:id="rId10"/>
    <p:sldId id="277" r:id="rId11"/>
    <p:sldId id="258" r:id="rId12"/>
    <p:sldId id="278" r:id="rId13"/>
    <p:sldId id="279" r:id="rId14"/>
    <p:sldId id="280" r:id="rId15"/>
    <p:sldId id="281" r:id="rId16"/>
    <p:sldId id="266" r:id="rId17"/>
    <p:sldId id="282" r:id="rId18"/>
    <p:sldId id="283" r:id="rId19"/>
    <p:sldId id="267"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99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B23C-A550-4125-BD3B-D4B5ECFD77C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2949-67E3-4EB6-983C-F38C9924093A}" type="slidenum">
              <a:rPr lang="en-US" smtClean="0"/>
              <a:t>‹#›</a:t>
            </a:fld>
            <a:endParaRPr lang="en-US"/>
          </a:p>
        </p:txBody>
      </p:sp>
    </p:spTree>
    <p:extLst>
      <p:ext uri="{BB962C8B-B14F-4D97-AF65-F5344CB8AC3E}">
        <p14:creationId xmlns:p14="http://schemas.microsoft.com/office/powerpoint/2010/main" val="259748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Calibri" panose="020F0502020204030204" pitchFamily="34" charset="0"/>
              </a:rPr>
              <a:t>Trong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hát</a:t>
            </a:r>
            <a:r>
              <a:rPr lang="en-US" sz="1800" i="1" dirty="0">
                <a:effectLst/>
                <a:latin typeface="Times New Roman" panose="02020603050405020304" pitchFamily="18" charset="0"/>
                <a:ea typeface="Calibri" panose="020F0502020204030204" pitchFamily="34" charset="0"/>
              </a:rPr>
              <a:t> “ </a:t>
            </a:r>
            <a:r>
              <a:rPr lang="en-US" sz="1800" i="1" dirty="0" err="1">
                <a:effectLst/>
                <a:latin typeface="Times New Roman" panose="02020603050405020304" pitchFamily="18" charset="0"/>
                <a:ea typeface="Calibri" panose="020F0502020204030204" pitchFamily="34" charset="0"/>
              </a:rPr>
              <a:t>Trái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trẻ</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ở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châu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lục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với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màu</a:t>
            </a:r>
            <a:r>
              <a:rPr lang="en-US" sz="1800" i="1" dirty="0">
                <a:effectLst/>
                <a:latin typeface="Times New Roman" panose="02020603050405020304" pitchFamily="18" charset="0"/>
                <a:ea typeface="Calibri" panose="020F0502020204030204" pitchFamily="34" charset="0"/>
              </a:rPr>
              <a:t> da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nhưng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bạn</a:t>
            </a:r>
            <a:r>
              <a:rPr lang="en-US" sz="1800" i="1" dirty="0">
                <a:effectLst/>
                <a:latin typeface="Times New Roman" panose="02020603050405020304" pitchFamily="18" charset="0"/>
                <a:ea typeface="Calibri" panose="020F0502020204030204" pitchFamily="34" charset="0"/>
              </a:rPr>
              <a:t> nhỏ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yêu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ạ,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sinh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điểm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riêng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hôm</a:t>
            </a:r>
            <a:r>
              <a:rPr lang="en-US" sz="1800" i="1" dirty="0">
                <a:effectLst/>
                <a:latin typeface="Times New Roman" panose="02020603050405020304" pitchFamily="18" charset="0"/>
                <a:ea typeface="Calibri" panose="020F0502020204030204" pitchFamily="34" charset="0"/>
              </a:rPr>
              <a:t> nay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giúp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tìm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hiểu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văn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0572949-67E3-4EB6-983C-F38C9924093A}" type="slidenum">
              <a:rPr lang="en-US" smtClean="0"/>
              <a:t>3</a:t>
            </a:fld>
            <a:endParaRPr lang="en-US"/>
          </a:p>
        </p:txBody>
      </p:sp>
    </p:spTree>
    <p:extLst>
      <p:ext uri="{BB962C8B-B14F-4D97-AF65-F5344CB8AC3E}">
        <p14:creationId xmlns:p14="http://schemas.microsoft.com/office/powerpoint/2010/main" val="44797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85D6E54-C229-D853-A257-3BE3A1D4F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sv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endParaRPr lang="en-US"/>
          </a:p>
        </p:txBody>
      </p:sp>
      <p:sp>
        <p:nvSpPr>
          <p:cNvPr id="6" name="Freeform 6"/>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endParaRPr lang="en-US"/>
          </a:p>
        </p:txBody>
      </p:sp>
      <p:sp>
        <p:nvSpPr>
          <p:cNvPr id="7" name="Freeform 7"/>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endParaRPr lang="en-US"/>
          </a:p>
        </p:txBody>
      </p:sp>
      <p:sp>
        <p:nvSpPr>
          <p:cNvPr id="8" name="Freeform 8"/>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5181600" y="2857500"/>
            <a:ext cx="10896600" cy="4343400"/>
            <a:chOff x="0" y="0"/>
            <a:chExt cx="2516495" cy="362639"/>
          </a:xfrm>
        </p:grpSpPr>
        <p:sp>
          <p:nvSpPr>
            <p:cNvPr id="10" name="Freeform 10"/>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endParaRPr lang="en-US"/>
            </a:p>
          </p:txBody>
        </p:sp>
        <p:sp>
          <p:nvSpPr>
            <p:cNvPr id="11" name="TextBox 11"/>
            <p:cNvSpPr txBox="1"/>
            <p:nvPr/>
          </p:nvSpPr>
          <p:spPr>
            <a:xfrm>
              <a:off x="0" y="-38100"/>
              <a:ext cx="2516495" cy="400739"/>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endParaRPr lang="en-US"/>
          </a:p>
        </p:txBody>
      </p:sp>
      <p:sp>
        <p:nvSpPr>
          <p:cNvPr id="13" name="Freeform 13"/>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endParaRPr lang="en-US"/>
          </a:p>
        </p:txBody>
      </p:sp>
      <p:sp>
        <p:nvSpPr>
          <p:cNvPr id="14" name="Freeform 14"/>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endParaRPr lang="en-US"/>
          </a:p>
        </p:txBody>
      </p:sp>
      <p:pic>
        <p:nvPicPr>
          <p:cNvPr id="19" name="Picture 18" descr="A close up of a text&#10;&#10;Description automatically generated">
            <a:extLst>
              <a:ext uri="{FF2B5EF4-FFF2-40B4-BE49-F238E27FC236}">
                <a16:creationId xmlns:a16="http://schemas.microsoft.com/office/drawing/2014/main" id="{20C937FD-BC15-869C-06EA-C0F937805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32385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86580"/>
            <a:ext cx="7824678" cy="3971714"/>
            <a:chOff x="676348" y="769676"/>
            <a:chExt cx="3968803" cy="22036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3681" y="859976"/>
              <a:ext cx="3406483" cy="211339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Trong phần thân bài, đặc điểm của người được tả (một đứa trẻ lớn lên với nắng, nước mặn và gió biển) hiện ra như thế nào?</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6DD0B8C-9928-5765-FC80-8C89D5E828B5}"/>
              </a:ext>
            </a:extLst>
          </p:cNvPr>
          <p:cNvPicPr>
            <a:picLocks noChangeAspect="1"/>
          </p:cNvPicPr>
          <p:nvPr/>
        </p:nvPicPr>
        <p:blipFill>
          <a:blip r:embed="rId6"/>
          <a:stretch>
            <a:fillRect/>
          </a:stretch>
        </p:blipFill>
        <p:spPr>
          <a:xfrm>
            <a:off x="7086600" y="4381500"/>
            <a:ext cx="10497269" cy="5029200"/>
          </a:xfrm>
          <a:prstGeom prst="rect">
            <a:avLst/>
          </a:prstGeom>
        </p:spPr>
      </p:pic>
    </p:spTree>
    <p:extLst>
      <p:ext uri="{BB962C8B-B14F-4D97-AF65-F5344CB8AC3E}">
        <p14:creationId xmlns:p14="http://schemas.microsoft.com/office/powerpoint/2010/main" val="3501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CA48954-5D4F-E658-56B6-174A6D8F7853}"/>
              </a:ext>
            </a:extLst>
          </p:cNvPr>
          <p:cNvGraphicFramePr>
            <a:graphicFrameLocks noGrp="1"/>
          </p:cNvGraphicFramePr>
          <p:nvPr>
            <p:extLst>
              <p:ext uri="{D42A27DB-BD31-4B8C-83A1-F6EECF244321}">
                <p14:modId xmlns:p14="http://schemas.microsoft.com/office/powerpoint/2010/main" val="1987545040"/>
              </p:ext>
            </p:extLst>
          </p:nvPr>
        </p:nvGraphicFramePr>
        <p:xfrm>
          <a:off x="0" y="0"/>
          <a:ext cx="18288000" cy="10286998"/>
        </p:xfrm>
        <a:graphic>
          <a:graphicData uri="http://schemas.openxmlformats.org/drawingml/2006/table">
            <a:tbl>
              <a:tblPr firstRow="1" firstCol="1" bandRow="1">
                <a:tableStyleId>{5C22544A-7EE6-4342-B048-85BDC9FD1C3A}</a:tableStyleId>
              </a:tblPr>
              <a:tblGrid>
                <a:gridCol w="2827130">
                  <a:extLst>
                    <a:ext uri="{9D8B030D-6E8A-4147-A177-3AD203B41FA5}">
                      <a16:colId xmlns:a16="http://schemas.microsoft.com/office/drawing/2014/main" val="3145472589"/>
                    </a:ext>
                  </a:extLst>
                </a:gridCol>
                <a:gridCol w="5565912">
                  <a:extLst>
                    <a:ext uri="{9D8B030D-6E8A-4147-A177-3AD203B41FA5}">
                      <a16:colId xmlns:a16="http://schemas.microsoft.com/office/drawing/2014/main" val="810731956"/>
                    </a:ext>
                  </a:extLst>
                </a:gridCol>
                <a:gridCol w="9894958">
                  <a:extLst>
                    <a:ext uri="{9D8B030D-6E8A-4147-A177-3AD203B41FA5}">
                      <a16:colId xmlns:a16="http://schemas.microsoft.com/office/drawing/2014/main" val="1722747235"/>
                    </a:ext>
                  </a:extLst>
                </a:gridCol>
              </a:tblGrid>
              <a:tr h="1263895">
                <a:tc rowSpan="5">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Ngoại hình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Tầm vóc so với lứa tuổi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Cao hơn hẳn các bạn một cái đầu.</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271551"/>
                  </a:ext>
                </a:extLst>
              </a:tr>
              <a:tr h="1956999">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Dáng người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Thân hình rắn chắc, cân đối, nở nang: cổ mập, vai rộng, ngực nở căng, bụng thon hằn rõ những múi, hai cánh tay gân guốc như hai cái bơi chèo, cặp đùi dế chắc nịch.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9240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Nước da</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nl-NL" sz="3200">
                          <a:effectLst/>
                          <a:latin typeface="Cambria" panose="02040503050406030204" pitchFamily="18" charset="0"/>
                          <a:ea typeface="Cambria" panose="02040503050406030204" pitchFamily="18" charset="0"/>
                        </a:rPr>
                        <a:t>Nước da rám đỏ khoẻ mạnh</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18984"/>
                  </a:ext>
                </a:extLst>
              </a:tr>
              <a:tr h="1295647">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Gương mặt</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Cặp mắt to và sáng. Miệng tươi, hay cười. Cái trán hơi dô ra.</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9078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Trang phục</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Cởi trần</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247674"/>
                  </a:ext>
                </a:extLst>
              </a:tr>
              <a:tr h="3652886">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Hoạt động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Việc làm cử chỉ...</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Lúc đan lưới:</a:t>
                      </a:r>
                      <a:r>
                        <a:rPr lang="en-US" sz="3200" dirty="0">
                          <a:effectLst/>
                          <a:latin typeface="Cambria" panose="02040503050406030204" pitchFamily="18" charset="0"/>
                          <a:ea typeface="Cambria" panose="02040503050406030204" pitchFamily="18" charset="0"/>
                        </a:rPr>
                        <a:t> </a:t>
                      </a:r>
                      <a:r>
                        <a:rPr lang="nl-NL" sz="3200" dirty="0">
                          <a:effectLst/>
                          <a:latin typeface="Cambria" panose="02040503050406030204" pitchFamily="18" charset="0"/>
                          <a:ea typeface="Cambria" panose="02040503050406030204" pitchFamily="18" charset="0"/>
                        </a:rPr>
                        <a:t>tay Thắng cầm kim tre đưa lên đưa xuống thoăn thoắt coi bộ rất thành thạo. </a:t>
                      </a:r>
                      <a:endParaRPr lang="en-US" sz="32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 Lúc trông thấy các bạn: nó vội vàng đặt tấm lưới trên gối xuống, bước đến bên mạn thuyền, bám tay vào cọc chèo và đu mình xuống nước, êm không một tiếng động. Nó ngụp một cái lặn biến đi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029998"/>
                  </a:ext>
                </a:extLst>
              </a:tr>
              <a:tr h="705857">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Sở trường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Điểm mạnh nổi trội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Bơi ngụp, lặn xuống nước giỏi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309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10781" y="1284289"/>
              <a:ext cx="3610331" cy="96436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Bằng cách nào, tác giả làm nổi bật đặc điểm của người được tả?</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5867400" y="42291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từ</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ngữ</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có</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sức</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gợi</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Top Corners One Rounded and One Snipped 10">
            <a:extLst>
              <a:ext uri="{FF2B5EF4-FFF2-40B4-BE49-F238E27FC236}">
                <a16:creationId xmlns:a16="http://schemas.microsoft.com/office/drawing/2014/main" id="{8DEEF90F-6E1B-B6A3-BE09-CE658912A40E}"/>
              </a:ext>
            </a:extLst>
          </p:cNvPr>
          <p:cNvSpPr/>
          <p:nvPr/>
        </p:nvSpPr>
        <p:spPr>
          <a:xfrm>
            <a:off x="11277600" y="63627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Sử</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hình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ảnh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so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sánh</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Rectangle: Top Corners One Rounded and One Snipped 12">
            <a:extLst>
              <a:ext uri="{FF2B5EF4-FFF2-40B4-BE49-F238E27FC236}">
                <a16:creationId xmlns:a16="http://schemas.microsoft.com/office/drawing/2014/main" id="{EE7BECCD-113B-77E2-D9B2-B93AB7D02A53}"/>
              </a:ext>
            </a:extLst>
          </p:cNvPr>
          <p:cNvSpPr/>
          <p:nvPr/>
        </p:nvSpPr>
        <p:spPr>
          <a:xfrm>
            <a:off x="8763000" y="8724900"/>
            <a:ext cx="3352800" cy="10668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4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0" name="Table 9">
            <a:extLst>
              <a:ext uri="{FF2B5EF4-FFF2-40B4-BE49-F238E27FC236}">
                <a16:creationId xmlns:a16="http://schemas.microsoft.com/office/drawing/2014/main" id="{27B7EA5C-073C-97F1-F31E-96F667793C37}"/>
              </a:ext>
            </a:extLst>
          </p:cNvPr>
          <p:cNvGraphicFramePr>
            <a:graphicFrameLocks noGrp="1"/>
          </p:cNvGraphicFramePr>
          <p:nvPr>
            <p:extLst>
              <p:ext uri="{D42A27DB-BD31-4B8C-83A1-F6EECF244321}">
                <p14:modId xmlns:p14="http://schemas.microsoft.com/office/powerpoint/2010/main" val="1602943447"/>
              </p:ext>
            </p:extLst>
          </p:nvPr>
        </p:nvGraphicFramePr>
        <p:xfrm>
          <a:off x="1524000" y="1442022"/>
          <a:ext cx="15087600" cy="7968678"/>
        </p:xfrm>
        <a:graphic>
          <a:graphicData uri="http://schemas.openxmlformats.org/drawingml/2006/table">
            <a:tbl>
              <a:tblPr firstRow="1" firstCol="1" bandRow="1">
                <a:tableStyleId>{5C22544A-7EE6-4342-B048-85BDC9FD1C3A}</a:tableStyleId>
              </a:tblPr>
              <a:tblGrid>
                <a:gridCol w="5456116">
                  <a:extLst>
                    <a:ext uri="{9D8B030D-6E8A-4147-A177-3AD203B41FA5}">
                      <a16:colId xmlns:a16="http://schemas.microsoft.com/office/drawing/2014/main" val="187188543"/>
                    </a:ext>
                  </a:extLst>
                </a:gridCol>
                <a:gridCol w="9631484">
                  <a:extLst>
                    <a:ext uri="{9D8B030D-6E8A-4147-A177-3AD203B41FA5}">
                      <a16:colId xmlns:a16="http://schemas.microsoft.com/office/drawing/2014/main" val="2058850360"/>
                    </a:ext>
                  </a:extLst>
                </a:gridCol>
              </a:tblGrid>
              <a:tr h="4546217">
                <a:tc>
                  <a:txBody>
                    <a:bodyPr/>
                    <a:lstStyle/>
                    <a:p>
                      <a:pPr marL="0" marR="0" algn="ctr">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Lựa chọn các từ ngữ có sức gợi tả</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ngoại hình:</a:t>
                      </a:r>
                      <a:r>
                        <a:rPr lang="nl-NL" sz="360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nước da rám đỏ; thân hình rắn chắc, cân đối, nở nang, vai rộng, ngực nở căng, bụng thon hằn rõ những múi;</a:t>
                      </a:r>
                      <a:endParaRPr lang="en-US" sz="4000" b="0" dirty="0">
                        <a:solidFill>
                          <a:srgbClr val="002060"/>
                        </a:solidFill>
                        <a:effectLst/>
                        <a:latin typeface="Cambria" panose="02040503050406030204" pitchFamily="18" charset="0"/>
                        <a:ea typeface="Cambria" panose="02040503050406030204" pitchFamily="18" charset="0"/>
                      </a:endParaRPr>
                    </a:p>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hoạt động: </a:t>
                      </a:r>
                      <a:r>
                        <a:rPr lang="nl-NL" sz="4000" b="0" dirty="0">
                          <a:solidFill>
                            <a:srgbClr val="002060"/>
                          </a:solidFill>
                          <a:effectLst/>
                          <a:latin typeface="Cambria" panose="02040503050406030204" pitchFamily="18" charset="0"/>
                          <a:ea typeface="Cambria" panose="02040503050406030204" pitchFamily="18" charset="0"/>
                        </a:rPr>
                        <a:t>đưa lên đưa xuống thoăn thoắt,</a:t>
                      </a:r>
                      <a:r>
                        <a:rPr lang="nl-NL" sz="3600" b="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đu mình xuống nước.  </a:t>
                      </a:r>
                      <a:endParaRPr lang="en-US" sz="40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51039"/>
                  </a:ext>
                </a:extLst>
              </a:tr>
              <a:tr h="3422461">
                <a:tc>
                  <a:txBody>
                    <a:bodyPr/>
                    <a:lstStyle/>
                    <a:p>
                      <a:pPr marL="0" marR="0" algn="ctr">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Sử dụng hình ảnh so sánh</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ngoại hình: </a:t>
                      </a:r>
                      <a:r>
                        <a:rPr lang="nl-NL" sz="4400" b="0" dirty="0">
                          <a:solidFill>
                            <a:srgbClr val="002060"/>
                          </a:solidFill>
                          <a:effectLst/>
                          <a:latin typeface="Cambria" panose="02040503050406030204" pitchFamily="18" charset="0"/>
                          <a:ea typeface="Cambria" panose="02040503050406030204" pitchFamily="18" charset="0"/>
                        </a:rPr>
                        <a:t>hai cánh tay gân guốc như hai mái bơi chèo</a:t>
                      </a:r>
                      <a:endParaRPr lang="en-US" sz="4400" b="0" dirty="0">
                        <a:solidFill>
                          <a:srgbClr val="00206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hoạt động: </a:t>
                      </a:r>
                      <a:r>
                        <a:rPr lang="nl-NL" sz="4400" b="0" dirty="0">
                          <a:solidFill>
                            <a:srgbClr val="002060"/>
                          </a:solidFill>
                          <a:effectLst/>
                          <a:latin typeface="Cambria" panose="02040503050406030204" pitchFamily="18" charset="0"/>
                          <a:ea typeface="Cambria" panose="02040503050406030204" pitchFamily="18" charset="0"/>
                        </a:rPr>
                        <a:t>Nó ngụp một cái lặn biến đi như một con cá.</a:t>
                      </a:r>
                      <a:endParaRPr lang="en-US" sz="44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76194"/>
                  </a:ext>
                </a:extLst>
              </a:tr>
            </a:tbl>
          </a:graphicData>
        </a:graphic>
      </p:graphicFrame>
    </p:spTree>
    <p:extLst>
      <p:ext uri="{BB962C8B-B14F-4D97-AF65-F5344CB8AC3E}">
        <p14:creationId xmlns:p14="http://schemas.microsoft.com/office/powerpoint/2010/main" val="27004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Trao đổi về những điểm cần lưu ý khi viết bài văn tả người.</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2" name="Rectangle: Top Corners One Rounded and One Snipped 1">
            <a:extLst>
              <a:ext uri="{FF2B5EF4-FFF2-40B4-BE49-F238E27FC236}">
                <a16:creationId xmlns:a16="http://schemas.microsoft.com/office/drawing/2014/main" id="{80CB75E3-6E53-2DB4-127D-1DCB0986E150}"/>
              </a:ext>
            </a:extLst>
          </p:cNvPr>
          <p:cNvSpPr/>
          <p:nvPr/>
        </p:nvSpPr>
        <p:spPr>
          <a:xfrm>
            <a:off x="1676400" y="32385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Bố</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cục</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 name="Rectangle: Top Corners One Rounded and One Snipped 2">
            <a:extLst>
              <a:ext uri="{FF2B5EF4-FFF2-40B4-BE49-F238E27FC236}">
                <a16:creationId xmlns:a16="http://schemas.microsoft.com/office/drawing/2014/main" id="{74453904-4DDB-C22B-DCFC-833F5F2B4EAC}"/>
              </a:ext>
            </a:extLst>
          </p:cNvPr>
          <p:cNvSpPr/>
          <p:nvPr/>
        </p:nvSpPr>
        <p:spPr>
          <a:xfrm>
            <a:off x="8458200" y="3238500"/>
            <a:ext cx="80772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chi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tiết</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miêu</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4" name="Rectangle: Top Corners One Rounded and One Snipped 3">
            <a:extLst>
              <a:ext uri="{FF2B5EF4-FFF2-40B4-BE49-F238E27FC236}">
                <a16:creationId xmlns:a16="http://schemas.microsoft.com/office/drawing/2014/main" id="{854FF176-2706-0686-A234-3FA744EED705}"/>
              </a:ext>
            </a:extLst>
          </p:cNvPr>
          <p:cNvSpPr/>
          <p:nvPr/>
        </p:nvSpPr>
        <p:spPr>
          <a:xfrm>
            <a:off x="7162800" y="56769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0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00EF11C0-BAB1-764F-1404-DE988C57A37F}"/>
              </a:ext>
            </a:extLst>
          </p:cNvPr>
          <p:cNvSpPr txBox="1"/>
          <p:nvPr/>
        </p:nvSpPr>
        <p:spPr>
          <a:xfrm>
            <a:off x="2667000" y="800100"/>
            <a:ext cx="13654700" cy="830997"/>
          </a:xfrm>
          <a:prstGeom prst="rect">
            <a:avLst/>
          </a:prstGeom>
          <a:noFill/>
        </p:spPr>
        <p:txBody>
          <a:bodyPr wrap="none" rtlCol="0">
            <a:spAutoFit/>
          </a:bodyPr>
          <a:lstStyle/>
          <a:p>
            <a:r>
              <a:rPr lang="vi-VN" sz="4800" dirty="0">
                <a:solidFill>
                  <a:schemeClr val="accent2"/>
                </a:solidFill>
                <a:latin typeface="#9Slide03 BoosterNextFYBlack" panose="02000A03000000020004" pitchFamily="2" charset="-93"/>
              </a:rPr>
              <a:t>Những điểm cần lưu ý khi viết bài văn tả người:</a:t>
            </a:r>
          </a:p>
        </p:txBody>
      </p:sp>
      <p:grpSp>
        <p:nvGrpSpPr>
          <p:cNvPr id="10" name="Group 9">
            <a:extLst>
              <a:ext uri="{FF2B5EF4-FFF2-40B4-BE49-F238E27FC236}">
                <a16:creationId xmlns:a16="http://schemas.microsoft.com/office/drawing/2014/main" id="{46BDE2BE-BF7C-D004-8A11-04346EF48C70}"/>
              </a:ext>
            </a:extLst>
          </p:cNvPr>
          <p:cNvGrpSpPr/>
          <p:nvPr/>
        </p:nvGrpSpPr>
        <p:grpSpPr>
          <a:xfrm>
            <a:off x="1905000" y="2400300"/>
            <a:ext cx="14935200" cy="7467600"/>
            <a:chOff x="981091" y="1984248"/>
            <a:chExt cx="6720840" cy="4096512"/>
          </a:xfrm>
        </p:grpSpPr>
        <p:grpSp>
          <p:nvGrpSpPr>
            <p:cNvPr id="11" name="Group 10">
              <a:extLst>
                <a:ext uri="{FF2B5EF4-FFF2-40B4-BE49-F238E27FC236}">
                  <a16:creationId xmlns:a16="http://schemas.microsoft.com/office/drawing/2014/main" id="{A8C69E1D-5597-74A9-46DC-6EDBFDFD8FC3}"/>
                </a:ext>
              </a:extLst>
            </p:cNvPr>
            <p:cNvGrpSpPr/>
            <p:nvPr/>
          </p:nvGrpSpPr>
          <p:grpSpPr>
            <a:xfrm>
              <a:off x="981091" y="1984248"/>
              <a:ext cx="6720840" cy="4096512"/>
              <a:chOff x="981091" y="1984248"/>
              <a:chExt cx="6720840" cy="4096512"/>
            </a:xfrm>
          </p:grpSpPr>
          <p:grpSp>
            <p:nvGrpSpPr>
              <p:cNvPr id="13" name="Group 12">
                <a:extLst>
                  <a:ext uri="{FF2B5EF4-FFF2-40B4-BE49-F238E27FC236}">
                    <a16:creationId xmlns:a16="http://schemas.microsoft.com/office/drawing/2014/main" id="{E16025D9-1289-1D3B-7327-1D1A3D09E62F}"/>
                  </a:ext>
                </a:extLst>
              </p:cNvPr>
              <p:cNvGrpSpPr/>
              <p:nvPr/>
            </p:nvGrpSpPr>
            <p:grpSpPr>
              <a:xfrm>
                <a:off x="981091" y="1984248"/>
                <a:ext cx="6720840" cy="4096512"/>
                <a:chOff x="981091" y="1984248"/>
                <a:chExt cx="6720840" cy="4096512"/>
              </a:xfrm>
            </p:grpSpPr>
            <p:sp>
              <p:nvSpPr>
                <p:cNvPr id="15" name="Rectangle: Diagonal Corners Rounded 14">
                  <a:extLst>
                    <a:ext uri="{FF2B5EF4-FFF2-40B4-BE49-F238E27FC236}">
                      <a16:creationId xmlns:a16="http://schemas.microsoft.com/office/drawing/2014/main" id="{3CA4BEFA-A9A6-22AC-87D8-975869219BD0}"/>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Diagonal Corners Rounded 15">
                  <a:extLst>
                    <a:ext uri="{FF2B5EF4-FFF2-40B4-BE49-F238E27FC236}">
                      <a16:creationId xmlns:a16="http://schemas.microsoft.com/office/drawing/2014/main" id="{DFF2B2CB-EA74-DCAC-7640-DF8E9CDFB83D}"/>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E5B5E281-1CC4-A1B5-82AC-19B3A70573EE}"/>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65DF570B-23DF-404B-FDAA-E2625CCE2B51}"/>
                </a:ext>
              </a:extLst>
            </p:cNvPr>
            <p:cNvSpPr txBox="1"/>
            <p:nvPr/>
          </p:nvSpPr>
          <p:spPr>
            <a:xfrm>
              <a:off x="1189813" y="2674671"/>
              <a:ext cx="6428630" cy="2937771"/>
            </a:xfrm>
            <a:prstGeom prst="rect">
              <a:avLst/>
            </a:prstGeom>
            <a:noFill/>
          </p:spPr>
          <p:txBody>
            <a:bodyPr wrap="square">
              <a:spAutoFit/>
            </a:bodyPr>
            <a:lstStyle/>
            <a:p>
              <a:pPr marL="0" marR="0">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Bố cục của bài văn phải đảm bảo có đủ 3 phần: mở bài, thân bài, kết bài.</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Cách lựa chọn chi tiết miêu tả: cần chọn lựa các chi tiết tiêu biểu, khi miêu tả có thể làm rõ liên tưởng, hình dung về người được tả.</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Cần quan sát người được tả thật kĩ: về ngoại hình, thói quen, cử chỉ, hành động, công việc, quan hệ của người đó với mọi người xung quanh.</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Chọn từ ngữ miêu tả thích hợp: dùng từ ngữ phù hợp với người miêu tả về tuổi tác, giới tính, nghề nghiệp.</a:t>
              </a:r>
              <a:endParaRPr lang="en-US" sz="38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81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endParaRPr lang="en-US"/>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3200400" y="2462544"/>
            <a:ext cx="114300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sp>
        <p:nvSpPr>
          <p:cNvPr id="10" name="Freeform 10"/>
          <p:cNvSpPr/>
          <p:nvPr/>
        </p:nvSpPr>
        <p:spPr>
          <a:xfrm>
            <a:off x="-668186" y="0"/>
            <a:ext cx="7017176" cy="423662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endParaRPr lang="en-US"/>
          </a:p>
        </p:txBody>
      </p:sp>
      <p:pic>
        <p:nvPicPr>
          <p:cNvPr id="13" name="Picture 12" descr="A yellow letters on a black background&#10;&#10;Description automatically generated">
            <a:extLst>
              <a:ext uri="{FF2B5EF4-FFF2-40B4-BE49-F238E27FC236}">
                <a16:creationId xmlns:a16="http://schemas.microsoft.com/office/drawing/2014/main" id="{CDF8D0C3-5AF7-A06B-26FB-26B12696D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619500"/>
            <a:ext cx="975360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1.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Tìm đọc các đoạn văn hoặc bài văn tả người (trẻ em, người lớn,...).</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9" name="TextBox 8">
            <a:extLst>
              <a:ext uri="{FF2B5EF4-FFF2-40B4-BE49-F238E27FC236}">
                <a16:creationId xmlns:a16="http://schemas.microsoft.com/office/drawing/2014/main" id="{DF085F40-FE90-F486-ECAA-AC16C92BF777}"/>
              </a:ext>
            </a:extLst>
          </p:cNvPr>
          <p:cNvSpPr txBox="1"/>
          <p:nvPr/>
        </p:nvSpPr>
        <p:spPr>
          <a:xfrm>
            <a:off x="1143000" y="2552700"/>
            <a:ext cx="16230600" cy="7478970"/>
          </a:xfrm>
          <a:prstGeom prst="rect">
            <a:avLst/>
          </a:prstGeom>
          <a:noFill/>
        </p:spPr>
        <p:txBody>
          <a:bodyPr wrap="square" rtlCol="0">
            <a:spAutoFit/>
          </a:bodyPr>
          <a:lstStyle/>
          <a:p>
            <a:pPr algn="ctr"/>
            <a:r>
              <a:rPr lang="vi-VN" sz="3000" b="1" i="1" dirty="0">
                <a:solidFill>
                  <a:srgbClr val="000000"/>
                </a:solidFill>
                <a:effectLst/>
                <a:latin typeface="Cambria" panose="02040503050406030204" pitchFamily="18" charset="0"/>
                <a:ea typeface="Cambria" panose="02040503050406030204" pitchFamily="18" charset="0"/>
              </a:rPr>
              <a:t>Bài văn tả bà của em (tham khảo):</a:t>
            </a:r>
            <a:endParaRPr lang="vi-VN" sz="3000" b="1" i="0" dirty="0">
              <a:solidFill>
                <a:srgbClr val="000000"/>
              </a:solidFill>
              <a:effectLst/>
              <a:latin typeface="Cambria" panose="02040503050406030204" pitchFamily="18" charset="0"/>
              <a:ea typeface="Cambria" panose="02040503050406030204" pitchFamily="18" charset="0"/>
            </a:endParaRPr>
          </a:p>
          <a:p>
            <a:pPr algn="just"/>
            <a:r>
              <a:rPr lang="vi-VN" sz="3000" b="0" i="0" dirty="0">
                <a:solidFill>
                  <a:srgbClr val="000000"/>
                </a:solidFill>
                <a:effectLst/>
                <a:latin typeface="Cambria" panose="02040503050406030204" pitchFamily="18" charset="0"/>
                <a:ea typeface="Cambria" panose="02040503050406030204" pitchFamily="18" charset="0"/>
              </a:rPr>
              <a:t>"Bà hiền như suối trong". Đây là câu thơ mà em rất thích. Bởi vì em rất yêu bà của em. Bà đã chăm sóc em từ lúc lọt lòng và đã ru em bằng những câu hát ru êm dịu, ngọt ngào.</a:t>
            </a:r>
          </a:p>
          <a:p>
            <a:pPr algn="just"/>
            <a:r>
              <a:rPr lang="vi-VN" sz="3000" b="0" i="0" dirty="0">
                <a:solidFill>
                  <a:srgbClr val="000000"/>
                </a:solidFill>
                <a:effectLst/>
                <a:latin typeface="Cambria" panose="02040503050406030204" pitchFamily="18" charset="0"/>
                <a:ea typeface="Cambria" panose="02040503050406030204" pitchFamily="18" charset="0"/>
              </a:rPr>
              <a:t>Bà em là một người phụ nữ tần tảo, đầy nghị lực. Bà luôn phải chống chọi với lưng còng. Tóc bà bạc phơ. Hai má bà đã hóp, thái dương hơi nhô. Trên khuôn mặt bà đã có nhiều nếp nhăn nhưng bà vẫn có những nét đẹp của bà thời con gái. Đó là khuôn mặt hình trái xoan, chiếc mũi cao và hàm răng đều. Tuy lưng bà còng, chân đi chậm nhưng bà vẫn tham công tiếc việc, chẳng mấy khi ngồi không. Từ sáng sớm, bà đã dậy cho gà ăn, nấu cơm, đun nước, quét nhà, quét sân… Mọi việc xong xuôi thì bà lại vác cuốc ra vườn cặm cụi xới đất, nhổ cỏ, tưới cây, bón phân cho cây.</a:t>
            </a:r>
          </a:p>
          <a:p>
            <a:pPr algn="just"/>
            <a:r>
              <a:rPr lang="vi-VN" sz="3000" b="0" i="0" dirty="0">
                <a:solidFill>
                  <a:srgbClr val="000000"/>
                </a:solidFill>
                <a:effectLst/>
                <a:latin typeface="Cambria" panose="02040503050406030204" pitchFamily="18" charset="0"/>
                <a:ea typeface="Cambria" panose="02040503050406030204" pitchFamily="18" charset="0"/>
              </a:rPr>
              <a:t>Bà rất hiền và tốt bụng. Với con, với cháu bà yêu thương hết mực. Lần nào em về với bà, bà cũng có bánh hay kẹo cho em, khi thì kẹo lộc của bà đi lễ chùa, khi thì bánh của các bác về thăm nhà biếu bà. Đặc biệt bà chẳng bao giờ quên hỏi han về việc học hành của em và công việc của bố mẹ em. Bà luôn căn dặn nhắc nhở em về cách cư xử với mọi người và phải chăm học. Với hàng xóm láng giềng, bà luôn thăm hỏi, chia sẻ khi ốm đau; giúp đỡ người kém may mắn, gia đình khó khăn.</a:t>
            </a:r>
          </a:p>
          <a:p>
            <a:pPr algn="just"/>
            <a:r>
              <a:rPr lang="vi-VN" sz="3000" b="0" i="0" dirty="0">
                <a:solidFill>
                  <a:srgbClr val="000000"/>
                </a:solidFill>
                <a:effectLst/>
                <a:latin typeface="Cambria" panose="02040503050406030204" pitchFamily="18" charset="0"/>
                <a:ea typeface="Cambria" panose="02040503050406030204" pitchFamily="18" charset="0"/>
              </a:rPr>
              <a:t>Em luôn kính trọng và mong bà sống lâu bởi em luôn hiểu rằng: tình thương yêu bà dành cho em là vô tận!</a:t>
            </a:r>
          </a:p>
        </p:txBody>
      </p:sp>
    </p:spTree>
    <p:extLst>
      <p:ext uri="{BB962C8B-B14F-4D97-AF65-F5344CB8AC3E}">
        <p14:creationId xmlns:p14="http://schemas.microsoft.com/office/powerpoint/2010/main" val="25775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2514600" y="266700"/>
            <a:ext cx="12877800"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Tìm đọc sách báo viết về người tốt, việc tốt.</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pic>
        <p:nvPicPr>
          <p:cNvPr id="3074" name="Picture 2" descr="Tìm hiểu cách viết bài văn tả người trang 11, 12 lớp 5 | Kết nối tri thức Giải Tiếng Việt lớp 5">
            <a:extLst>
              <a:ext uri="{FF2B5EF4-FFF2-40B4-BE49-F238E27FC236}">
                <a16:creationId xmlns:a16="http://schemas.microsoft.com/office/drawing/2014/main" id="{B85AC4B9-7651-3C2C-E3D9-8758288F5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57500"/>
            <a:ext cx="12573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8486869"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2845506" y="5509549"/>
            <a:ext cx="2287236" cy="3044574"/>
          </a:xfrm>
          <a:custGeom>
            <a:avLst/>
            <a:gdLst/>
            <a:ahLst/>
            <a:cxnLst/>
            <a:rect l="l" t="t" r="r" b="b"/>
            <a:pathLst>
              <a:path w="2287236" h="3044574">
                <a:moveTo>
                  <a:pt x="0" y="0"/>
                </a:moveTo>
                <a:lnTo>
                  <a:pt x="2287236" y="0"/>
                </a:lnTo>
                <a:lnTo>
                  <a:pt x="2287236" y="3044574"/>
                </a:lnTo>
                <a:lnTo>
                  <a:pt x="0" y="3044574"/>
                </a:lnTo>
                <a:lnTo>
                  <a:pt x="0" y="0"/>
                </a:lnTo>
                <a:close/>
              </a:path>
            </a:pathLst>
          </a:custGeom>
          <a:blipFill>
            <a:blip r:embed="rId3"/>
            <a:stretch>
              <a:fillRect/>
            </a:stretch>
          </a:blipFill>
        </p:spPr>
        <p:txBody>
          <a:bodyPr/>
          <a:lstStyle/>
          <a:p>
            <a:endParaRPr lang="en-US"/>
          </a:p>
        </p:txBody>
      </p:sp>
      <p:sp>
        <p:nvSpPr>
          <p:cNvPr id="5" name="Freeform 5"/>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2590800" y="2462544"/>
            <a:ext cx="134874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22251" y="585730"/>
            <a:ext cx="4746264" cy="2865557"/>
          </a:xfrm>
          <a:custGeom>
            <a:avLst/>
            <a:gdLst/>
            <a:ahLst/>
            <a:cxnLst/>
            <a:rect l="l" t="t" r="r" b="b"/>
            <a:pathLst>
              <a:path w="4746264" h="2865557">
                <a:moveTo>
                  <a:pt x="0" y="0"/>
                </a:moveTo>
                <a:lnTo>
                  <a:pt x="4746264" y="0"/>
                </a:lnTo>
                <a:lnTo>
                  <a:pt x="4746264" y="2865557"/>
                </a:lnTo>
                <a:lnTo>
                  <a:pt x="0" y="2865557"/>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4ECEA8AD-36B0-7AB3-4BA2-8B93C56F6673}"/>
              </a:ext>
            </a:extLst>
          </p:cNvPr>
          <p:cNvPicPr>
            <a:picLocks noChangeAspect="1"/>
          </p:cNvPicPr>
          <p:nvPr/>
        </p:nvPicPr>
        <p:blipFill>
          <a:blip r:embed="rId5"/>
          <a:stretch>
            <a:fillRect/>
          </a:stretch>
        </p:blipFill>
        <p:spPr>
          <a:xfrm>
            <a:off x="4038600" y="2857500"/>
            <a:ext cx="11125200" cy="4527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4191000" y="952500"/>
            <a:ext cx="11887200" cy="3519156"/>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2516495" cy="14502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14630400" y="190500"/>
            <a:ext cx="4095771" cy="2895600"/>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68186" y="0"/>
            <a:ext cx="5011586" cy="308610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4777408" y="1195055"/>
            <a:ext cx="10767392" cy="2769989"/>
          </a:xfrm>
          <a:prstGeom prst="rect">
            <a:avLst/>
          </a:prstGeom>
        </p:spPr>
        <p:txBody>
          <a:bodyPr wrap="square" lIns="0" tIns="0" rIns="0" bIns="0" rtlCol="0" anchor="t">
            <a:spAutoFit/>
          </a:bodyPr>
          <a:lstStyle/>
          <a:p>
            <a:pPr lvl="0" algn="ctr"/>
            <a:r>
              <a:rPr lang="vi-VN" sz="6000" dirty="0">
                <a:solidFill>
                  <a:srgbClr val="000000"/>
                </a:solidFill>
                <a:latin typeface="Cambria" panose="02040503050406030204" pitchFamily="18" charset="0"/>
                <a:ea typeface="Cambria" panose="02040503050406030204" pitchFamily="18" charset="0"/>
                <a:cs typeface="Loubag"/>
                <a:sym typeface="Loubag"/>
              </a:rPr>
              <a:t>Tuy có sự khác biệt như vậy nhưng các bạn nhỏ đều được ví giống như  những gì?</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endParaRPr>
          </a:p>
        </p:txBody>
      </p:sp>
      <p:sp>
        <p:nvSpPr>
          <p:cNvPr id="12" name="Freeform 10">
            <a:extLst>
              <a:ext uri="{FF2B5EF4-FFF2-40B4-BE49-F238E27FC236}">
                <a16:creationId xmlns:a16="http://schemas.microsoft.com/office/drawing/2014/main" id="{60CFA2EA-1AA8-F80A-6E89-C176755766E5}"/>
              </a:ext>
            </a:extLst>
          </p:cNvPr>
          <p:cNvSpPr/>
          <p:nvPr/>
        </p:nvSpPr>
        <p:spPr>
          <a:xfrm>
            <a:off x="457200" y="3162300"/>
            <a:ext cx="3622296"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5BCC1A5C-DCD7-8A3C-8709-98DBBA9354E9}"/>
              </a:ext>
            </a:extLst>
          </p:cNvPr>
          <p:cNvGrpSpPr/>
          <p:nvPr/>
        </p:nvGrpSpPr>
        <p:grpSpPr>
          <a:xfrm rot="722021">
            <a:off x="5438210" y="5174585"/>
            <a:ext cx="10359097" cy="2614961"/>
            <a:chOff x="676348" y="769676"/>
            <a:chExt cx="3968803" cy="2092399"/>
          </a:xfrm>
        </p:grpSpPr>
        <p:sp>
          <p:nvSpPr>
            <p:cNvPr id="15" name="Freeform 3">
              <a:extLst>
                <a:ext uri="{FF2B5EF4-FFF2-40B4-BE49-F238E27FC236}">
                  <a16:creationId xmlns:a16="http://schemas.microsoft.com/office/drawing/2014/main" id="{6B52D482-A873-B9F1-0BD4-8F0F8C1B6DB5}"/>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34F7DC3F-4BA2-BF0D-52FA-B1DFF332EE25}"/>
                </a:ext>
              </a:extLst>
            </p:cNvPr>
            <p:cNvSpPr txBox="1"/>
            <p:nvPr/>
          </p:nvSpPr>
          <p:spPr>
            <a:xfrm rot="20877293">
              <a:off x="1005723" y="1060662"/>
              <a:ext cx="3269690" cy="1314323"/>
            </a:xfrm>
            <a:prstGeom prst="rect">
              <a:avLst/>
            </a:prstGeom>
            <a:noFill/>
          </p:spPr>
          <p:txBody>
            <a:bodyPr wrap="square" rtlCol="0">
              <a:spAutoFit/>
            </a:bodyPr>
            <a:lstStyle/>
            <a:p>
              <a:pPr marL="20955" marR="0" lvl="0" indent="0" algn="ctr" defTabSz="914400" rtl="0" eaLnBrk="1" fontAlgn="auto" latinLnBrk="0" hangingPunct="1">
                <a:lnSpc>
                  <a:spcPct val="12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Các</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bạn</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giống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như</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những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bông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hoa</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thơm</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bông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hoa</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quý</a:t>
              </a:r>
              <a:r>
                <a:rPr lang="en-US" sz="4400" b="1" dirty="0">
                  <a:solidFill>
                    <a:srgbClr val="FF0000"/>
                  </a:solidFill>
                  <a:effectLst/>
                  <a:latin typeface="Cambria" panose="02040503050406030204" pitchFamily="18" charset="0"/>
                  <a:ea typeface="Cambria" panose="02040503050406030204" pitchFamily="18" charset="0"/>
                </a:rPr>
                <a:t>…</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493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3"/>
            <a:stretch>
              <a:fillRect/>
            </a:stretch>
          </a:blipFill>
        </p:spPr>
        <p:txBody>
          <a:bodyPr/>
          <a:lstStyle/>
          <a:p>
            <a:endParaRPr lang="en-US"/>
          </a:p>
        </p:txBody>
      </p:sp>
      <p:sp>
        <p:nvSpPr>
          <p:cNvPr id="3" name="Freeform 3"/>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3"/>
            <a:stretch>
              <a:fillRect/>
            </a:stretch>
          </a:blipFill>
        </p:spPr>
        <p:txBody>
          <a:bodyPr/>
          <a:lstStyle/>
          <a:p>
            <a:endParaRPr lang="en-US"/>
          </a:p>
        </p:txBody>
      </p:sp>
      <p:sp>
        <p:nvSpPr>
          <p:cNvPr id="4" name="Freeform 4"/>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4"/>
            <a:stretch>
              <a:fillRect/>
            </a:stretch>
          </a:blipFill>
        </p:spPr>
        <p:txBody>
          <a:bodyPr/>
          <a:lstStyle/>
          <a:p>
            <a:endParaRPr lang="en-US"/>
          </a:p>
        </p:txBody>
      </p:sp>
      <p:sp>
        <p:nvSpPr>
          <p:cNvPr id="5" name="Freeform 5"/>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4"/>
            <a:stretch>
              <a:fillRect/>
            </a:stretch>
          </a:blipFill>
        </p:spPr>
        <p:txBody>
          <a:bodyPr/>
          <a:lstStyle/>
          <a:p>
            <a:endParaRPr lang="en-US"/>
          </a:p>
        </p:txBody>
      </p:sp>
      <p:sp>
        <p:nvSpPr>
          <p:cNvPr id="6" name="Freeform 6"/>
          <p:cNvSpPr/>
          <p:nvPr/>
        </p:nvSpPr>
        <p:spPr>
          <a:xfrm>
            <a:off x="11660624" y="-777479"/>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5"/>
            <a:stretch>
              <a:fillRect/>
            </a:stretch>
          </a:blipFill>
        </p:spPr>
        <p:txBody>
          <a:bodyPr/>
          <a:lstStyle/>
          <a:p>
            <a:endParaRPr lang="en-US"/>
          </a:p>
        </p:txBody>
      </p:sp>
      <p:sp>
        <p:nvSpPr>
          <p:cNvPr id="7" name="Freeform 7"/>
          <p:cNvSpPr/>
          <p:nvPr/>
        </p:nvSpPr>
        <p:spPr>
          <a:xfrm>
            <a:off x="-951790" y="-1028700"/>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5"/>
            <a:stretch>
              <a:fillRect/>
            </a:stretch>
          </a:blipFill>
        </p:spPr>
        <p:txBody>
          <a:bodyPr/>
          <a:lstStyle/>
          <a:p>
            <a:endParaRPr lang="en-US"/>
          </a:p>
        </p:txBody>
      </p:sp>
      <p:sp>
        <p:nvSpPr>
          <p:cNvPr id="8" name="Freeform 8"/>
          <p:cNvSpPr/>
          <p:nvPr/>
        </p:nvSpPr>
        <p:spPr>
          <a:xfrm>
            <a:off x="3257550" y="1677930"/>
            <a:ext cx="11772900" cy="6342650"/>
          </a:xfrm>
          <a:custGeom>
            <a:avLst/>
            <a:gdLst/>
            <a:ahLst/>
            <a:cxnLst/>
            <a:rect l="l" t="t" r="r" b="b"/>
            <a:pathLst>
              <a:path w="11772900" h="6342650">
                <a:moveTo>
                  <a:pt x="0" y="0"/>
                </a:moveTo>
                <a:lnTo>
                  <a:pt x="11772900" y="0"/>
                </a:lnTo>
                <a:lnTo>
                  <a:pt x="11772900" y="6342650"/>
                </a:lnTo>
                <a:lnTo>
                  <a:pt x="0" y="6342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42593" y="4385177"/>
            <a:ext cx="6526661" cy="6086111"/>
          </a:xfrm>
          <a:custGeom>
            <a:avLst/>
            <a:gdLst/>
            <a:ahLst/>
            <a:cxnLst/>
            <a:rect l="l" t="t" r="r" b="b"/>
            <a:pathLst>
              <a:path w="6526661" h="6086111">
                <a:moveTo>
                  <a:pt x="0" y="0"/>
                </a:moveTo>
                <a:lnTo>
                  <a:pt x="6526661" y="0"/>
                </a:lnTo>
                <a:lnTo>
                  <a:pt x="6526661" y="6086111"/>
                </a:lnTo>
                <a:lnTo>
                  <a:pt x="0" y="6086111"/>
                </a:lnTo>
                <a:lnTo>
                  <a:pt x="0" y="0"/>
                </a:lnTo>
                <a:close/>
              </a:path>
            </a:pathLst>
          </a:custGeom>
          <a:blipFill>
            <a:blip r:embed="rId8"/>
            <a:stretch>
              <a:fillRect/>
            </a:stretch>
          </a:blipFill>
        </p:spPr>
        <p:txBody>
          <a:bodyPr/>
          <a:lstStyle/>
          <a:p>
            <a:endParaRPr lang="en-US"/>
          </a:p>
        </p:txBody>
      </p:sp>
      <p:sp>
        <p:nvSpPr>
          <p:cNvPr id="10" name="Freeform 10"/>
          <p:cNvSpPr/>
          <p:nvPr/>
        </p:nvSpPr>
        <p:spPr>
          <a:xfrm flipH="1">
            <a:off x="14097000" y="3009900"/>
            <a:ext cx="3845304"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9"/>
            <a:stretch>
              <a:fillRect/>
            </a:stretch>
          </a:blipFill>
        </p:spPr>
        <p:txBody>
          <a:bodyPr/>
          <a:lstStyle/>
          <a:p>
            <a:endParaRPr lang="en-US"/>
          </a:p>
        </p:txBody>
      </p:sp>
      <p:pic>
        <p:nvPicPr>
          <p:cNvPr id="13" name="Picture 12">
            <a:extLst>
              <a:ext uri="{FF2B5EF4-FFF2-40B4-BE49-F238E27FC236}">
                <a16:creationId xmlns:a16="http://schemas.microsoft.com/office/drawing/2014/main" id="{7FD0F267-FEDA-B24C-DEDF-722471A36B49}"/>
              </a:ext>
            </a:extLst>
          </p:cNvPr>
          <p:cNvPicPr>
            <a:picLocks noChangeAspect="1"/>
          </p:cNvPicPr>
          <p:nvPr/>
        </p:nvPicPr>
        <p:blipFill>
          <a:blip r:embed="rId10"/>
          <a:stretch>
            <a:fillRect/>
          </a:stretch>
        </p:blipFill>
        <p:spPr>
          <a:xfrm>
            <a:off x="4876800" y="3086100"/>
            <a:ext cx="8608298" cy="4102964"/>
          </a:xfrm>
          <a:prstGeom prst="rect">
            <a:avLst/>
          </a:prstGeom>
        </p:spPr>
      </p:pic>
      <p:pic>
        <p:nvPicPr>
          <p:cNvPr id="14" name="Picture 13">
            <a:extLst>
              <a:ext uri="{FF2B5EF4-FFF2-40B4-BE49-F238E27FC236}">
                <a16:creationId xmlns:a16="http://schemas.microsoft.com/office/drawing/2014/main" id="{AE17C013-FA22-1B3F-4ADE-AC6C7C66832C}"/>
              </a:ext>
            </a:extLst>
          </p:cNvPr>
          <p:cNvPicPr>
            <a:picLocks noChangeAspect="1"/>
          </p:cNvPicPr>
          <p:nvPr/>
        </p:nvPicPr>
        <p:blipFill>
          <a:blip r:embed="rId11"/>
          <a:stretch>
            <a:fillRect/>
          </a:stretch>
        </p:blipFill>
        <p:spPr>
          <a:xfrm>
            <a:off x="7010400" y="342900"/>
            <a:ext cx="4374333" cy="1981200"/>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913101B2-9F47-91F1-4B83-1440631738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5181600" y="2857500"/>
            <a:ext cx="10896600" cy="4343400"/>
            <a:chOff x="0" y="0"/>
            <a:chExt cx="2516495" cy="362639"/>
          </a:xfrm>
        </p:grpSpPr>
        <p:sp>
          <p:nvSpPr>
            <p:cNvPr id="10" name="Freeform 10"/>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38100"/>
              <a:ext cx="2516495" cy="40073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4681A910-4492-C438-4065-BA03D4AF2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390900"/>
            <a:ext cx="10473836" cy="3560373"/>
          </a:xfrm>
          <a:prstGeom prst="rect">
            <a:avLst/>
          </a:prstGeom>
        </p:spPr>
      </p:pic>
    </p:spTree>
    <p:extLst>
      <p:ext uri="{BB962C8B-B14F-4D97-AF65-F5344CB8AC3E}">
        <p14:creationId xmlns:p14="http://schemas.microsoft.com/office/powerpoint/2010/main" val="19048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endParaRPr lang="en-US"/>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endParaRPr lang="en-US"/>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endParaRPr lang="en-US"/>
            </a:p>
          </p:txBody>
        </p:sp>
        <p:sp>
          <p:nvSpPr>
            <p:cNvPr id="19" name="TextBox 4"/>
            <p:cNvSpPr txBox="1"/>
            <p:nvPr/>
          </p:nvSpPr>
          <p:spPr>
            <a:xfrm>
              <a:off x="0" y="-38100"/>
              <a:ext cx="3847845" cy="1326225"/>
            </a:xfrm>
            <a:prstGeom prst="rect">
              <a:avLst/>
            </a:prstGeom>
          </p:spPr>
          <p:txBody>
            <a:bodyPr lIns="50800" tIns="50800" rIns="50800" bIns="50800" rtlCol="0" anchor="ctr"/>
            <a:lstStyle/>
            <a:p>
              <a:pPr algn="ctr">
                <a:lnSpc>
                  <a:spcPts val="2659"/>
                </a:lnSpc>
              </a:pPr>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0" dirty="0">
                  <a:solidFill>
                    <a:srgbClr val="FF0000"/>
                  </a:solidFill>
                  <a:effectLst/>
                  <a:latin typeface="#9Slide03 BoosterNextFYBlack" panose="02000A03000000020004" pitchFamily="2" charset="-93"/>
                  <a:ea typeface="MS Mincho" panose="02020609040205080304" pitchFamily="49" charset="-128"/>
                </a:rPr>
                <a:t>1. </a:t>
              </a:r>
              <a:r>
                <a:rPr lang="vi-VN" sz="5400" b="0" dirty="0">
                  <a:solidFill>
                    <a:srgbClr val="FF0000"/>
                  </a:solidFill>
                  <a:effectLst/>
                  <a:latin typeface="#9Slide03 BoosterNextFYBlack" panose="02000A03000000020004" pitchFamily="2" charset="-93"/>
                  <a:ea typeface="MS Mincho" panose="02020609040205080304" pitchFamily="49" charset="-128"/>
                </a:rPr>
                <a:t>Đọc bài văn dưới đây và thực hiện yêu cầu.</a:t>
              </a:r>
              <a:endParaRPr lang="vi-VN" sz="5400" b="1" dirty="0">
                <a:solidFill>
                  <a:srgbClr val="FF0000"/>
                </a:solidFill>
                <a:effectLst/>
                <a:latin typeface="#9Slide03 BoosterNextFYBlack" panose="02000A03000000020004" pitchFamily="2" charset="-93"/>
                <a:ea typeface="Times New Roman" panose="02020603050405020304" pitchFamily="18" charset="0"/>
              </a:endParaRPr>
            </a:p>
          </p:txBody>
        </p:sp>
      </p:grpSp>
      <p:pic>
        <p:nvPicPr>
          <p:cNvPr id="25" name="Picture 24">
            <a:extLst>
              <a:ext uri="{FF2B5EF4-FFF2-40B4-BE49-F238E27FC236}">
                <a16:creationId xmlns:a16="http://schemas.microsoft.com/office/drawing/2014/main" id="{830559C3-B2A5-0C71-2586-D0EFAE7EA77F}"/>
              </a:ext>
            </a:extLst>
          </p:cNvPr>
          <p:cNvPicPr>
            <a:picLocks noChangeAspect="1"/>
          </p:cNvPicPr>
          <p:nvPr/>
        </p:nvPicPr>
        <p:blipFill>
          <a:blip r:embed="rId4"/>
          <a:stretch>
            <a:fillRect/>
          </a:stretch>
        </p:blipFill>
        <p:spPr>
          <a:xfrm>
            <a:off x="10515600" y="7734300"/>
            <a:ext cx="7019925" cy="2447925"/>
          </a:xfrm>
          <a:prstGeom prst="rect">
            <a:avLst/>
          </a:prstGeom>
        </p:spPr>
      </p:pic>
      <p:sp>
        <p:nvSpPr>
          <p:cNvPr id="26" name="TextBox 25">
            <a:extLst>
              <a:ext uri="{FF2B5EF4-FFF2-40B4-BE49-F238E27FC236}">
                <a16:creationId xmlns:a16="http://schemas.microsoft.com/office/drawing/2014/main" id="{61D0CA04-8305-DA9E-8BDA-681F5BF70C92}"/>
              </a:ext>
            </a:extLst>
          </p:cNvPr>
          <p:cNvSpPr txBox="1"/>
          <p:nvPr/>
        </p:nvSpPr>
        <p:spPr>
          <a:xfrm>
            <a:off x="1143000" y="2019300"/>
            <a:ext cx="16078200" cy="7971413"/>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Chú bé vùng biển</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Thắng, con cá vược của thôn Bần, là địch thủ bơi lội đáng gờm nhất của bọn trẻ.</a:t>
            </a:r>
          </a:p>
          <a:p>
            <a:pPr algn="just"/>
            <a:r>
              <a:rPr lang="vi-VN" sz="3200" b="0" i="0" dirty="0">
                <a:solidFill>
                  <a:srgbClr val="000000"/>
                </a:solidFill>
                <a:effectLst/>
                <a:latin typeface="Cambria" panose="02040503050406030204" pitchFamily="18" charset="0"/>
                <a:ea typeface="Cambria" panose="02040503050406030204" pitchFamily="18" charset="0"/>
              </a:rPr>
              <a:t>Lúc này, Thắng đang ngồi trên chiếc thuyền đậu ở ngoài cùng. Nó trạc tuổi thằng Chân “phệ” nhưng cao hơn hẳn cái đầu. Nó cởi trần, phơi nước da rám đỏ khoẻ mạnh của những đứa trẻ lớn với nắng, nước mặn và gió biển. Thân hình nó rắn chắc, cân đối, nở nang: cổ mập, vai rộng, ngực nở căng, bụng thon hằn rõ những múi, hai cánh tay gân guốc như hai cái bơi chèo, cặp đùi dế chắc nịch. Thắng có cặp mắt to và sáng. Miệng tươi, hay cười. Cái trán hơi dô ra, trông có vẻ là một tay bướng bỉnh, gan dạ.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Tấm lưới rộng đang vá phủ lên hai đầu gối, tay Thắng cầm kim tre đưa lên đưa xuống thoăn thoắt coi bộ rất thành thạo. Chỗ lưới thủng cứ mỗi lúc một nhỏ dần lại. Tay vẫn thoăn thoắt vá lưới nhưng mắt Thắng thỉnh thoảng lại nhìn lên bờ như có ý chờ đợi ai. Nhác trông thấy lũ trẻ chạy xuống bến, nó vội vàng đặt tấm lưới trên gối xuống, bước đến bên mạn thuyền, bám tay vào cọc chèo và đu mình xuống nước, êm không một tiếng động. Nó ngụp một cái lặn biến đi như một con cá.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Bọn trẻ đứng trên bờ nhìn nó lặn vừa ghen vừa phục.</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Trần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7824678"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1120" y="1174529"/>
              <a:ext cx="3406483" cy="1046440"/>
            </a:xfrm>
            <a:prstGeom prst="rect">
              <a:avLst/>
            </a:prstGeom>
            <a:noFill/>
          </p:spPr>
          <p:txBody>
            <a:bodyPr wrap="square" rtlCol="0">
              <a:spAutoFit/>
            </a:bodyPr>
            <a:lstStyle/>
            <a:p>
              <a:pPr algn="ctr" defTabSz="1371600"/>
              <a:r>
                <a:rPr lang="vi-VN" sz="4800" b="1" i="0" dirty="0">
                  <a:solidFill>
                    <a:srgbClr val="000000"/>
                  </a:solidFill>
                  <a:effectLst/>
                  <a:latin typeface="Cambria" panose="02040503050406030204" pitchFamily="18" charset="0"/>
                  <a:ea typeface="Cambria" panose="02040503050406030204" pitchFamily="18" charset="0"/>
                </a:rPr>
                <a:t>a. Người được tả trong bài văn trên là ai?</a:t>
              </a:r>
              <a:endParaRPr lang="vi-VN" sz="4800" b="1" dirty="0">
                <a:solidFill>
                  <a:prstClr val="black"/>
                </a:solidFill>
                <a:latin typeface="Cambria" panose="02040503050406030204" pitchFamily="18" charset="0"/>
                <a:ea typeface="Cambria" panose="02040503050406030204" pitchFamily="18" charset="0"/>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defTabSz="1371600">
              <a:defRPr/>
            </a:pPr>
            <a:endParaRPr lang="vi-VN" sz="2700">
              <a:solidFill>
                <a:prstClr val="black"/>
              </a:solidFill>
              <a:latin typeface="Arial" panose="020B0604020202020204" pitchFamily="34" charset="0"/>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7620000" y="4152900"/>
            <a:ext cx="8774145" cy="4247317"/>
          </a:xfrm>
          <a:prstGeom prst="rect">
            <a:avLst/>
          </a:prstGeom>
          <a:noFill/>
        </p:spPr>
        <p:txBody>
          <a:bodyPr wrap="square">
            <a:spAutoFit/>
          </a:bodyPr>
          <a:lstStyle/>
          <a:p>
            <a:pPr algn="just" defTabSz="1371600"/>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được tả trong bài văn trên là Thắng, cậu bé được ví như con cá vược của thôn Bần, là người bơi giỏi trong số đám trẻ của thôn.</a:t>
            </a:r>
          </a:p>
        </p:txBody>
      </p:sp>
    </p:spTree>
    <p:extLst>
      <p:ext uri="{BB962C8B-B14F-4D97-AF65-F5344CB8AC3E}">
        <p14:creationId xmlns:p14="http://schemas.microsoft.com/office/powerpoint/2010/main" val="18415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Phần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mở</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văn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Từ</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Thắng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đến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đáng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gờm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nhất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bọn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trẻ</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667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rPr>
              <a:t>Nội dung chính: </a:t>
            </a:r>
            <a:r>
              <a:rPr lang="vi-VN" sz="4800" dirty="0">
                <a:solidFill>
                  <a:srgbClr val="002060"/>
                </a:solidFill>
              </a:rPr>
              <a:t>Giới thiệu nhân vật Thắng và tài năng của cậu bé.</a:t>
            </a:r>
          </a:p>
        </p:txBody>
      </p:sp>
    </p:spTree>
    <p:extLst>
      <p:ext uri="{BB962C8B-B14F-4D97-AF65-F5344CB8AC3E}">
        <p14:creationId xmlns:p14="http://schemas.microsoft.com/office/powerpoint/2010/main" val="3516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Phần thân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Từ “Lúc này” đến “biến đi như một con cá”.</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3429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dáng vóc, thân hình, tư thế và tác phong làm việc, cách bơi của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3040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923330"/>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Câu còn lại.</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8194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thái độ, cảm xúc của bạn bè với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6125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1596</Words>
  <Application>Microsoft Office PowerPoint</Application>
  <PresentationFormat>Custom</PresentationFormat>
  <Paragraphs>70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#9Slide03 BoosterNextFYBlack</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SingPC</cp:lastModifiedBy>
  <cp:revision>18</cp:revision>
  <dcterms:created xsi:type="dcterms:W3CDTF">2006-08-16T00:00:00Z</dcterms:created>
  <dcterms:modified xsi:type="dcterms:W3CDTF">2025-01-23T06:27:17Z</dcterms:modified>
  <dc:identifier>DAGSGSjGnWM</dc:identifier>
</cp:coreProperties>
</file>