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2" r:id="rId3"/>
  </p:sldMasterIdLst>
  <p:notesMasterIdLst>
    <p:notesMasterId r:id="rId40"/>
  </p:notesMasterIdLst>
  <p:sldIdLst>
    <p:sldId id="280" r:id="rId4"/>
    <p:sldId id="387" r:id="rId5"/>
    <p:sldId id="257" r:id="rId6"/>
    <p:sldId id="276" r:id="rId7"/>
    <p:sldId id="258" r:id="rId8"/>
    <p:sldId id="259" r:id="rId9"/>
    <p:sldId id="261" r:id="rId10"/>
    <p:sldId id="394" r:id="rId11"/>
    <p:sldId id="395" r:id="rId12"/>
    <p:sldId id="396" r:id="rId13"/>
    <p:sldId id="404" r:id="rId14"/>
    <p:sldId id="405" r:id="rId15"/>
    <p:sldId id="406" r:id="rId16"/>
    <p:sldId id="399" r:id="rId17"/>
    <p:sldId id="401" r:id="rId18"/>
    <p:sldId id="402" r:id="rId19"/>
    <p:sldId id="400" r:id="rId20"/>
    <p:sldId id="397" r:id="rId21"/>
    <p:sldId id="398" r:id="rId22"/>
    <p:sldId id="407" r:id="rId23"/>
    <p:sldId id="408" r:id="rId24"/>
    <p:sldId id="409" r:id="rId25"/>
    <p:sldId id="410" r:id="rId26"/>
    <p:sldId id="411" r:id="rId27"/>
    <p:sldId id="412" r:id="rId28"/>
    <p:sldId id="413" r:id="rId29"/>
    <p:sldId id="414" r:id="rId30"/>
    <p:sldId id="427" r:id="rId31"/>
    <p:sldId id="431" r:id="rId32"/>
    <p:sldId id="421" r:id="rId33"/>
    <p:sldId id="422" r:id="rId34"/>
    <p:sldId id="423" r:id="rId35"/>
    <p:sldId id="428" r:id="rId36"/>
    <p:sldId id="425" r:id="rId37"/>
    <p:sldId id="426" r:id="rId38"/>
    <p:sldId id="43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9023" autoAdjust="0"/>
  </p:normalViewPr>
  <p:slideViewPr>
    <p:cSldViewPr snapToGrid="0">
      <p:cViewPr varScale="1">
        <p:scale>
          <a:sx n="36" d="100"/>
          <a:sy n="36" d="100"/>
        </p:scale>
        <p:origin x="52" y="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E66F3D-8FB9-43FD-95F3-77C447E9AB1C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C1E004-75DD-44B2-BAD4-2ED1C5C01B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95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C1E004-75DD-44B2-BAD4-2ED1C5C01BD0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715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06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76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1" y="-53853"/>
            <a:ext cx="12216506" cy="6897883"/>
          </a:xfrm>
          <a:prstGeom prst="rect">
            <a:avLst/>
          </a:prstGeom>
        </p:spPr>
      </p:pic>
      <p:pic>
        <p:nvPicPr>
          <p:cNvPr id="8" name="图片 7" descr="0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2888" y="-78595"/>
            <a:ext cx="12217400" cy="6911853"/>
          </a:xfrm>
          <a:prstGeom prst="rect">
            <a:avLst/>
          </a:prstGeom>
        </p:spPr>
      </p:pic>
      <p:pic>
        <p:nvPicPr>
          <p:cNvPr id="11" name="图片 10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24760" y="6076315"/>
            <a:ext cx="1057275" cy="767715"/>
          </a:xfrm>
          <a:prstGeom prst="rect">
            <a:avLst/>
          </a:prstGeom>
        </p:spPr>
      </p:pic>
      <p:pic>
        <p:nvPicPr>
          <p:cNvPr id="9" name="图片 8" descr="图层 9 拷贝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053397" y="5179695"/>
            <a:ext cx="4750435" cy="1664335"/>
          </a:xfrm>
          <a:prstGeom prst="rect">
            <a:avLst/>
          </a:prstGeom>
        </p:spPr>
      </p:pic>
      <p:pic>
        <p:nvPicPr>
          <p:cNvPr id="10" name="图片 9" descr="图层 7 拷贝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97942" y="5453380"/>
            <a:ext cx="1914525" cy="1390650"/>
          </a:xfrm>
          <a:prstGeom prst="rect">
            <a:avLst/>
          </a:prstGeom>
        </p:spPr>
      </p:pic>
      <p:sp>
        <p:nvSpPr>
          <p:cNvPr id="12" name="矩形 11"/>
          <p:cNvSpPr/>
          <p:nvPr userDrawn="1"/>
        </p:nvSpPr>
        <p:spPr>
          <a:xfrm>
            <a:off x="237490" y="537210"/>
            <a:ext cx="11524615" cy="572833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37903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1777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857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8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287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627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3092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602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01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39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8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2525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51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92347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55460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979C14-FC10-40CC-8384-BFFA976D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FD5968-97A4-45F0-A2D7-99D219122C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6C2AE-F115-4C08-B4BF-6E4160F6CE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C475E-AB64-48D4-A260-9B07B6134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0FCC5-13DE-41FA-90BA-0302EB29B2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3994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05692-24E3-4479-BF32-5F161F8B4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5F9D7-0E85-4FCC-B3AD-1DDC82E76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2360A1-70A5-4C30-B68F-1392631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5395D0-FB8F-464D-9D95-6A3C0C803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48967-3487-4A3B-BED0-D2550F9CB2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6585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6A3E6-874A-42BC-8072-9334E452C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BB21C-8AFB-4231-B394-336EB1E8D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97CE5-5422-445C-9F60-4955C79D75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11D1E-F9AB-4591-B936-0BB139030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C0FCD1-CB5F-4022-9899-A766D76B9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838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9DDED-45AA-48B1-9732-427239FE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FA4FF5-BF82-4FD6-A40F-D1CB5470EC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45D604-D79C-46FC-9FEE-1153588DB5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7F1679-FABA-4ED1-91E8-C2B2D1D33A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CA18E-A9E9-4553-9083-73D3B605E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B9157-9A1D-45AD-A292-EDD41AA6B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092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86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C41A5-21D8-42B4-8057-0724995C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370CB1-38A5-436A-BE35-E454499FA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FEEC23-FBAA-4305-9F26-C6787F7C29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321407-8DAF-4380-8718-E08ED6A028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75FE0D-7025-4114-AAE1-8ACC8C69F8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B61070-DEFA-4EBA-B21D-0BDF6AAD12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53ABF6-4720-4448-8A59-3FB9E2487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559313-308C-408E-BE25-354627DC1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91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08FB-470F-4223-AC2D-0484DC8A10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BD61F-745F-4E8D-9BB1-AA6CB32A55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33928F-7948-4C92-8FA8-BF748A1CD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4C2F29-12BD-4126-8B28-65308EE51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1777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819CEF-4BE5-4452-9AAD-D923CE2625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F39FEF-7F12-480E-A74E-8A1405C4B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FBF6B-D539-4340-A00D-89ACD94DA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6076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73CE0-9EBE-49A1-8389-6D3761E8C2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9A6F53-84B7-400E-9093-B57EEC88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11471B-5872-46C2-AE2C-430731975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ED0C3-01DF-4288-B926-C0C082208D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1B3D40-DBA2-45BA-A391-6C66F36FE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96DB40-B44D-4EE8-B465-EB7BF7B8B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71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18C8CF-DEA5-43A9-B755-72AFF3621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64B7B-F507-47F1-B050-6256A83B98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7A724E-C965-42EC-B3FC-DBD38BD842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CF2FDE-1E38-4BD9-B404-9357C44B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B9B901-86F0-4896-884A-96AD6115F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901C11-8C0B-4D49-AC13-EBEE7D0E0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391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9400D-C7A8-48DF-857C-4EF967F2E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434A70-8E90-4849-A811-48D278E505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3F72E8-4F55-40A0-A726-990715958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0C5B46-B3EF-4291-874F-390D9D8AC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743DC-B03F-4048-A0C7-94FF68297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415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FD975E-EC43-4DAA-8D95-47EEE42F3B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41A3DC8-EC1E-4028-A5B0-24171AB670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4A301-FFF1-46ED-8746-A0D7F7CE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E25B77-1647-4502-B2B6-C8A2210B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706968-29D2-40BB-A1FB-DE962F20E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9500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ãi Biển Mùa Hè Hoạt Hình. Thiên Đường Nghỉ Dưỡng Thiên Nhiên, Đại Dương  Hoặc Bờ Biển. Minh Họa Nền Phong Cảnh Bên Bờ Biển Vector - Free.Vector6.com">
            <a:extLst>
              <a:ext uri="{FF2B5EF4-FFF2-40B4-BE49-F238E27FC236}">
                <a16:creationId xmlns:a16="http://schemas.microsoft.com/office/drawing/2014/main" id="{0A040307-2DA6-3537-C994-14C242AB309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130" y="0"/>
            <a:ext cx="12366259" cy="7195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597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1168D026-3A8E-4714-9A39-2120DEC1A4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127621" y="2007590"/>
            <a:ext cx="2784764" cy="2784764"/>
          </a:xfrm>
          <a:custGeom>
            <a:avLst/>
            <a:gdLst>
              <a:gd name="connsiteX0" fmla="*/ 1392382 w 2784764"/>
              <a:gd name="connsiteY0" fmla="*/ 0 h 2784764"/>
              <a:gd name="connsiteX1" fmla="*/ 2784764 w 2784764"/>
              <a:gd name="connsiteY1" fmla="*/ 1392382 h 2784764"/>
              <a:gd name="connsiteX2" fmla="*/ 1392382 w 2784764"/>
              <a:gd name="connsiteY2" fmla="*/ 2784764 h 2784764"/>
              <a:gd name="connsiteX3" fmla="*/ 0 w 2784764"/>
              <a:gd name="connsiteY3" fmla="*/ 1392382 h 2784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84764" h="2784764">
                <a:moveTo>
                  <a:pt x="1392382" y="0"/>
                </a:moveTo>
                <a:lnTo>
                  <a:pt x="2784764" y="1392382"/>
                </a:lnTo>
                <a:lnTo>
                  <a:pt x="1392382" y="2784764"/>
                </a:lnTo>
                <a:lnTo>
                  <a:pt x="0" y="1392382"/>
                </a:lnTo>
                <a:close/>
              </a:path>
            </a:pathLst>
          </a:custGeom>
          <a:solidFill>
            <a:schemeClr val="bg1"/>
          </a:solidFill>
          <a:ln w="5715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</a:gsLst>
              <a:lin ang="8100000" scaled="1"/>
              <a:tileRect/>
            </a:gradFill>
          </a:ln>
          <a:effectLst>
            <a:outerShdw blurRad="381000" dist="38100" dir="8100000" algn="tr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3646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703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69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7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1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9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10/6/2024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06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9467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6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C88DF619-584F-3BF9-B182-953F01A911D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8B2F7C1-9282-4A3A-84F9-1486840B57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168620-3685-4624-8513-DA0C72C1A9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D472B0-20E0-4D9E-9CA6-8ABF53BE60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3BAD21-07F0-48CD-9FCC-01ADFD122B6F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E34C1-C16B-4C6C-8585-2E2EBADCFE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C979EF-B997-4FEC-A8A3-FB8448D245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5750E1-3922-4A09-81C4-6D0208A580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635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45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53.png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1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microsoft.com/office/2007/relationships/hdphoto" Target="../media/hdphoto3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025C8D-58BA-2524-5FF0-7F90FC5C6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8845" y="1281475"/>
            <a:ext cx="6480610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34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6920" y="483830"/>
            <a:ext cx="7117080" cy="135513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1"/>
              <a:ext cx="20203331" cy="278981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Nêu những hậu quả của việc phân bố dân cư chưa hợp lí.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6523B5-5265-5C00-3382-D1C35E851C18}"/>
              </a:ext>
            </a:extLst>
          </p:cNvPr>
          <p:cNvSpPr txBox="1"/>
          <p:nvPr/>
        </p:nvSpPr>
        <p:spPr>
          <a:xfrm>
            <a:off x="365760" y="2418080"/>
            <a:ext cx="77825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 cư phân bố không đ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ồ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 đều dẫn đến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thừa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thiếu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lao động; gây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khó khăn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 việc khai thác tài nguyên và sử dụng hợp lí nguồn lao động.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15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Google Shape;1044;p38">
            <a:extLst>
              <a:ext uri="{FF2B5EF4-FFF2-40B4-BE49-F238E27FC236}">
                <a16:creationId xmlns:a16="http://schemas.microsoft.com/office/drawing/2014/main" id="{F5B923AF-A5D4-B67A-59E8-AD06F63CDED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0545" y="1835785"/>
            <a:ext cx="4619625" cy="214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045;p38" descr="IMG_0546">
            <a:extLst>
              <a:ext uri="{FF2B5EF4-FFF2-40B4-BE49-F238E27FC236}">
                <a16:creationId xmlns:a16="http://schemas.microsoft.com/office/drawing/2014/main" id="{A248E2AC-9501-C32C-C4DE-25CC7C2FAA9D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540" y="1835785"/>
            <a:ext cx="5542915" cy="369506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46;p38">
            <a:extLst>
              <a:ext uri="{FF2B5EF4-FFF2-40B4-BE49-F238E27FC236}">
                <a16:creationId xmlns:a16="http://schemas.microsoft.com/office/drawing/2014/main" id="{6EF142E8-9918-9C7F-9934-007AC45A202A}"/>
              </a:ext>
            </a:extLst>
          </p:cNvPr>
          <p:cNvSpPr txBox="1"/>
          <p:nvPr/>
        </p:nvSpPr>
        <p:spPr>
          <a:xfrm>
            <a:off x="7398385" y="2586355"/>
            <a:ext cx="3387090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THẤT NGHIỆP</a:t>
            </a:r>
            <a:endParaRPr sz="3600" b="1" dirty="0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6" name="Google Shape;1047;p38">
            <a:extLst>
              <a:ext uri="{FF2B5EF4-FFF2-40B4-BE49-F238E27FC236}">
                <a16:creationId xmlns:a16="http://schemas.microsoft.com/office/drawing/2014/main" id="{48F50C51-FA19-7238-2127-12C5A00D6F1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8750" y="165100"/>
            <a:ext cx="7489825" cy="140525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048;p38">
            <a:extLst>
              <a:ext uri="{FF2B5EF4-FFF2-40B4-BE49-F238E27FC236}">
                <a16:creationId xmlns:a16="http://schemas.microsoft.com/office/drawing/2014/main" id="{58D9DFDB-60ED-E778-1143-9D7DA31CB606}"/>
              </a:ext>
            </a:extLst>
          </p:cNvPr>
          <p:cNvSpPr txBox="1"/>
          <p:nvPr/>
        </p:nvSpPr>
        <p:spPr>
          <a:xfrm>
            <a:off x="3035300" y="314532"/>
            <a:ext cx="6810375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1800"/>
            </a:pPr>
            <a:r>
              <a:rPr lang="en-US" sz="36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</a:t>
            </a:r>
            <a:r>
              <a:rPr lang="vi-VN" sz="36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ậu quả của việc phân bố dân cư chưa hợp lí</a:t>
            </a:r>
            <a:endParaRPr sz="4400" b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3569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6" name="Google Shape;1053;p39">
            <a:extLst>
              <a:ext uri="{FF2B5EF4-FFF2-40B4-BE49-F238E27FC236}">
                <a16:creationId xmlns:a16="http://schemas.microsoft.com/office/drawing/2014/main" id="{F456A21D-10E2-CF13-B6AC-4DB8425F80F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0545" y="1835785"/>
            <a:ext cx="4619625" cy="214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054;p39" descr="C:\Users\HP\Desktop\Bao-dam-si-so-hoc-sinh-theo.jpgBao-dam-si-so-hoc-sinh-theo">
            <a:extLst>
              <a:ext uri="{FF2B5EF4-FFF2-40B4-BE49-F238E27FC236}">
                <a16:creationId xmlns:a16="http://schemas.microsoft.com/office/drawing/2014/main" id="{75B6AC0F-3E1E-443F-B4CD-A79F39B5AA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18540" y="1913890"/>
            <a:ext cx="5542915" cy="353885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1055;p39">
            <a:extLst>
              <a:ext uri="{FF2B5EF4-FFF2-40B4-BE49-F238E27FC236}">
                <a16:creationId xmlns:a16="http://schemas.microsoft.com/office/drawing/2014/main" id="{9A84D5BB-195E-81B5-F042-EFF4E125EA68}"/>
              </a:ext>
            </a:extLst>
          </p:cNvPr>
          <p:cNvSpPr txBox="1"/>
          <p:nvPr/>
        </p:nvSpPr>
        <p:spPr>
          <a:xfrm>
            <a:off x="7724775" y="2481580"/>
            <a:ext cx="2799080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LỚP HỌC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QUÁ ĐÔNG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9" name="Google Shape;1056;p39">
            <a:extLst>
              <a:ext uri="{FF2B5EF4-FFF2-40B4-BE49-F238E27FC236}">
                <a16:creationId xmlns:a16="http://schemas.microsoft.com/office/drawing/2014/main" id="{8E084941-D411-38F5-5E48-8E341FC3A39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8750" y="165100"/>
            <a:ext cx="7489825" cy="140525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057;p39">
            <a:extLst>
              <a:ext uri="{FF2B5EF4-FFF2-40B4-BE49-F238E27FC236}">
                <a16:creationId xmlns:a16="http://schemas.microsoft.com/office/drawing/2014/main" id="{73D0E1EE-49B4-2455-F29A-E2C9B1C0D053}"/>
              </a:ext>
            </a:extLst>
          </p:cNvPr>
          <p:cNvSpPr txBox="1"/>
          <p:nvPr/>
        </p:nvSpPr>
        <p:spPr>
          <a:xfrm>
            <a:off x="3035300" y="420857"/>
            <a:ext cx="681037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1800"/>
            </a:pPr>
            <a:r>
              <a:rPr lang="vi-VN" sz="32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Hậu quả của việc phân bố dân cư chưa hợp lí</a:t>
            </a:r>
            <a:endParaRPr lang="vi-VN" sz="4000" b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908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1" name="Google Shape;1062;p40">
            <a:extLst>
              <a:ext uri="{FF2B5EF4-FFF2-40B4-BE49-F238E27FC236}">
                <a16:creationId xmlns:a16="http://schemas.microsoft.com/office/drawing/2014/main" id="{331A75CB-44B1-A73C-8F34-4DF5C4049E6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900545" y="1835785"/>
            <a:ext cx="4619625" cy="2145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063;p40" descr="C:\Users\HP\Desktop\0ozos2nv-1437446693.jpg0ozos2nv-1437446693">
            <a:extLst>
              <a:ext uri="{FF2B5EF4-FFF2-40B4-BE49-F238E27FC236}">
                <a16:creationId xmlns:a16="http://schemas.microsoft.com/office/drawing/2014/main" id="{4766D65C-ADAC-853F-EEDD-4475D0DB0F6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8705" y="1835785"/>
            <a:ext cx="5442585" cy="35388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064;p40">
            <a:extLst>
              <a:ext uri="{FF2B5EF4-FFF2-40B4-BE49-F238E27FC236}">
                <a16:creationId xmlns:a16="http://schemas.microsoft.com/office/drawing/2014/main" id="{914C1EEA-5D90-AACB-8E37-64041A57CFA6}"/>
              </a:ext>
            </a:extLst>
          </p:cNvPr>
          <p:cNvSpPr txBox="1"/>
          <p:nvPr/>
        </p:nvSpPr>
        <p:spPr>
          <a:xfrm>
            <a:off x="8065135" y="2309495"/>
            <a:ext cx="2117090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Y TẾ </a:t>
            </a:r>
            <a:endParaRPr sz="3600" b="1" dirty="0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QUÁ TẢI</a:t>
            </a:r>
            <a:endParaRPr sz="3600" b="1" dirty="0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4" name="Google Shape;1065;p40">
            <a:extLst>
              <a:ext uri="{FF2B5EF4-FFF2-40B4-BE49-F238E27FC236}">
                <a16:creationId xmlns:a16="http://schemas.microsoft.com/office/drawing/2014/main" id="{E36D9D52-2CCD-70C8-35DE-B88DC6C4E25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98750" y="165100"/>
            <a:ext cx="7489825" cy="140525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066;p40">
            <a:extLst>
              <a:ext uri="{FF2B5EF4-FFF2-40B4-BE49-F238E27FC236}">
                <a16:creationId xmlns:a16="http://schemas.microsoft.com/office/drawing/2014/main" id="{1F49E5CC-315F-4744-A0D2-4D80E9618CA0}"/>
              </a:ext>
            </a:extLst>
          </p:cNvPr>
          <p:cNvSpPr txBox="1"/>
          <p:nvPr/>
        </p:nvSpPr>
        <p:spPr>
          <a:xfrm>
            <a:off x="3014035" y="410225"/>
            <a:ext cx="6810375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1800"/>
            </a:pPr>
            <a:r>
              <a:rPr lang="vi-VN" sz="32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Hậu quả của việc phân bố dân cư chưa hợp lí</a:t>
            </a:r>
            <a:endParaRPr lang="vi-VN" sz="4000" b="1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4595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5" name="Google Shape;946;p27">
            <a:extLst>
              <a:ext uri="{FF2B5EF4-FFF2-40B4-BE49-F238E27FC236}">
                <a16:creationId xmlns:a16="http://schemas.microsoft.com/office/drawing/2014/main" id="{355F526A-B063-560E-40D9-2C631CACCE6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46275" y="1402715"/>
            <a:ext cx="8299450" cy="36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947;p27">
            <a:extLst>
              <a:ext uri="{FF2B5EF4-FFF2-40B4-BE49-F238E27FC236}">
                <a16:creationId xmlns:a16="http://schemas.microsoft.com/office/drawing/2014/main" id="{D43832E0-9537-65C0-7C0B-79593D2AFF03}"/>
              </a:ext>
            </a:extLst>
          </p:cNvPr>
          <p:cNvSpPr/>
          <p:nvPr/>
        </p:nvSpPr>
        <p:spPr>
          <a:xfrm>
            <a:off x="2836545" y="1940560"/>
            <a:ext cx="6518275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buClr>
                <a:schemeClr val="lt1"/>
              </a:buClr>
              <a:buSzPts val="3200"/>
            </a:pPr>
            <a:r>
              <a:rPr lang="vi-VN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 độ dân số cao có ảnh hưởng gì đối với môi trường (đất ở, đất trồng, không khí, …) ?</a:t>
            </a:r>
          </a:p>
        </p:txBody>
      </p:sp>
      <p:pic>
        <p:nvPicPr>
          <p:cNvPr id="17" name="Google Shape;948;p27">
            <a:extLst>
              <a:ext uri="{FF2B5EF4-FFF2-40B4-BE49-F238E27FC236}">
                <a16:creationId xmlns:a16="http://schemas.microsoft.com/office/drawing/2014/main" id="{F9DAE763-3589-C398-58A1-16260B5EEF9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095" y="3014980"/>
            <a:ext cx="3203575" cy="38430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8210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6" name="Google Shape;953;p28">
            <a:extLst>
              <a:ext uri="{FF2B5EF4-FFF2-40B4-BE49-F238E27FC236}">
                <a16:creationId xmlns:a16="http://schemas.microsoft.com/office/drawing/2014/main" id="{A3E7882D-41FF-CA5E-FBB9-58080DE4350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954;p28">
            <a:extLst>
              <a:ext uri="{FF2B5EF4-FFF2-40B4-BE49-F238E27FC236}">
                <a16:creationId xmlns:a16="http://schemas.microsoft.com/office/drawing/2014/main" id="{F3649893-DE3C-18BC-6C84-985B091BAFE6}"/>
              </a:ext>
            </a:extLst>
          </p:cNvPr>
          <p:cNvSpPr txBox="1"/>
          <p:nvPr/>
        </p:nvSpPr>
        <p:spPr>
          <a:xfrm>
            <a:off x="2123440" y="306070"/>
            <a:ext cx="76327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sp>
        <p:nvSpPr>
          <p:cNvPr id="8" name="Google Shape;955;p28">
            <a:extLst>
              <a:ext uri="{FF2B5EF4-FFF2-40B4-BE49-F238E27FC236}">
                <a16:creationId xmlns:a16="http://schemas.microsoft.com/office/drawing/2014/main" id="{E6C2BAAE-0C2D-F7B7-F31F-7B11B36F7971}"/>
              </a:ext>
            </a:extLst>
          </p:cNvPr>
          <p:cNvSpPr txBox="1"/>
          <p:nvPr/>
        </p:nvSpPr>
        <p:spPr>
          <a:xfrm>
            <a:off x="7709535" y="2309495"/>
            <a:ext cx="2828290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NHÀ Ở 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CHẬT CHỘI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9" name="Google Shape;956;p28">
            <a:extLst>
              <a:ext uri="{FF2B5EF4-FFF2-40B4-BE49-F238E27FC236}">
                <a16:creationId xmlns:a16="http://schemas.microsoft.com/office/drawing/2014/main" id="{E11C4782-7AD4-4C80-CEC4-E8B36394E4B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3905" y="1707515"/>
            <a:ext cx="5445125" cy="373507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078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0" name="Google Shape;961;p29">
            <a:extLst>
              <a:ext uri="{FF2B5EF4-FFF2-40B4-BE49-F238E27FC236}">
                <a16:creationId xmlns:a16="http://schemas.microsoft.com/office/drawing/2014/main" id="{90146A19-C7D2-BC8B-CFB3-1CD6ABACEE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962;p29">
            <a:extLst>
              <a:ext uri="{FF2B5EF4-FFF2-40B4-BE49-F238E27FC236}">
                <a16:creationId xmlns:a16="http://schemas.microsoft.com/office/drawing/2014/main" id="{F2197272-839C-986B-9B5B-7395391A83E8}"/>
              </a:ext>
            </a:extLst>
          </p:cNvPr>
          <p:cNvSpPr txBox="1"/>
          <p:nvPr/>
        </p:nvSpPr>
        <p:spPr>
          <a:xfrm>
            <a:off x="2214880" y="306070"/>
            <a:ext cx="754126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2" name="Google Shape;963;p29" descr="C:\Users\HP\Desktop\040411_CS_rưngtuyducbitanphanghiemtrong1.jpg040411_CS_rưngtuyducbitanphanghiemtrong1">
            <a:extLst>
              <a:ext uri="{FF2B5EF4-FFF2-40B4-BE49-F238E27FC236}">
                <a16:creationId xmlns:a16="http://schemas.microsoft.com/office/drawing/2014/main" id="{B7ACD022-B032-3C16-8CEB-C1CB510B1EE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30973" y="1835785"/>
            <a:ext cx="4718050" cy="3538855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964;p29">
            <a:extLst>
              <a:ext uri="{FF2B5EF4-FFF2-40B4-BE49-F238E27FC236}">
                <a16:creationId xmlns:a16="http://schemas.microsoft.com/office/drawing/2014/main" id="{5A984B9F-36BE-1326-482A-F909893D0BCE}"/>
              </a:ext>
            </a:extLst>
          </p:cNvPr>
          <p:cNvSpPr txBox="1"/>
          <p:nvPr/>
        </p:nvSpPr>
        <p:spPr>
          <a:xfrm>
            <a:off x="7021513" y="2309495"/>
            <a:ext cx="4204335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PHÁ RỪNG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LÀM NƯƠNG RẪY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2222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60389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0" name="Google Shape;969;p30">
            <a:extLst>
              <a:ext uri="{FF2B5EF4-FFF2-40B4-BE49-F238E27FC236}">
                <a16:creationId xmlns:a16="http://schemas.microsoft.com/office/drawing/2014/main" id="{EA46EAFE-A27B-E9E6-D005-0889816B75E1}"/>
              </a:ext>
            </a:extLst>
          </p:cNvPr>
          <p:cNvSpPr txBox="1"/>
          <p:nvPr/>
        </p:nvSpPr>
        <p:spPr>
          <a:xfrm>
            <a:off x="2133600" y="306070"/>
            <a:ext cx="836168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Mật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độ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cao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ảnh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hưởng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gì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đối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(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ở,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khí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…) ?</a:t>
            </a:r>
            <a:endParaRPr sz="28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1" name="Google Shape;970;p30" descr="C:\Users\HP\Desktop\O-nhiem-moi-truong.jpgO-nhiem-moi-truong">
            <a:extLst>
              <a:ext uri="{FF2B5EF4-FFF2-40B4-BE49-F238E27FC236}">
                <a16:creationId xmlns:a16="http://schemas.microsoft.com/office/drawing/2014/main" id="{7C168C81-D1B9-E2D9-B881-47CB0CE70B7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1545" y="1410335"/>
            <a:ext cx="6212205" cy="4505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971;p30">
            <a:extLst>
              <a:ext uri="{FF2B5EF4-FFF2-40B4-BE49-F238E27FC236}">
                <a16:creationId xmlns:a16="http://schemas.microsoft.com/office/drawing/2014/main" id="{D86D2AAC-E347-1200-FBD5-ADEEA9F0457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74155" y="1835785"/>
            <a:ext cx="4946015" cy="229743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972;p30">
            <a:extLst>
              <a:ext uri="{FF2B5EF4-FFF2-40B4-BE49-F238E27FC236}">
                <a16:creationId xmlns:a16="http://schemas.microsoft.com/office/drawing/2014/main" id="{9310DDA0-19E2-4CDB-D061-61FC23AA8149}"/>
              </a:ext>
            </a:extLst>
          </p:cNvPr>
          <p:cNvSpPr txBox="1"/>
          <p:nvPr/>
        </p:nvSpPr>
        <p:spPr>
          <a:xfrm>
            <a:off x="7476808" y="2309495"/>
            <a:ext cx="3293745" cy="1198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Ô NHIỄM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rgbClr val="012D86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MÔI TRƯỜNG</a:t>
            </a:r>
            <a:endParaRPr sz="3600" b="1">
              <a:solidFill>
                <a:srgbClr val="012D86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879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8C5782D7-3A04-0A15-E583-E1D4EF046FC4}"/>
              </a:ext>
            </a:extLst>
          </p:cNvPr>
          <p:cNvGrpSpPr/>
          <p:nvPr/>
        </p:nvGrpSpPr>
        <p:grpSpPr>
          <a:xfrm>
            <a:off x="645160" y="106541"/>
            <a:ext cx="10938438" cy="1173619"/>
            <a:chOff x="0" y="0"/>
            <a:chExt cx="21876876" cy="3597486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CABF038B-5CAB-D449-1745-D6868A603904}"/>
                </a:ext>
              </a:extLst>
            </p:cNvPr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F709955B-220D-A236-03C6-58EF554121F6}"/>
                  </a:ext>
                </a:extLst>
              </p:cNvPr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321D5540-6C19-826A-B1DA-05D60610F7C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DCD88126-FABD-F86B-2C10-CA957E91FB6C}"/>
                </a:ext>
              </a:extLst>
            </p:cNvPr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</a:t>
              </a:r>
              <a:r>
                <a:rPr lang="vi-VN" sz="36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ình ảnh về các điểm dân cư ở đồng bằng, miền núi, thành thị, nông thôn.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A61B5FC-9B14-2351-012F-E087F6536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464" y="1471612"/>
            <a:ext cx="4285616" cy="380865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06A0053-8724-1F82-0577-574AD5DCF5A2}"/>
              </a:ext>
            </a:extLst>
          </p:cNvPr>
          <p:cNvSpPr txBox="1"/>
          <p:nvPr/>
        </p:nvSpPr>
        <p:spPr>
          <a:xfrm>
            <a:off x="1330960" y="550672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Điểm dân cư ở đồng bằng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5A1A45E0-EB63-4CB7-E358-B9E1C3A492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3224" y="1493520"/>
            <a:ext cx="3945255" cy="37592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7A2EE96-0D99-3F8A-EBC0-5759F4DC05A8}"/>
              </a:ext>
            </a:extLst>
          </p:cNvPr>
          <p:cNvSpPr txBox="1"/>
          <p:nvPr/>
        </p:nvSpPr>
        <p:spPr>
          <a:xfrm>
            <a:off x="7061200" y="541528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vùng núi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409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3" name="Group 6">
            <a:extLst>
              <a:ext uri="{FF2B5EF4-FFF2-40B4-BE49-F238E27FC236}">
                <a16:creationId xmlns:a16="http://schemas.microsoft.com/office/drawing/2014/main" id="{8C5782D7-3A04-0A15-E583-E1D4EF046FC4}"/>
              </a:ext>
            </a:extLst>
          </p:cNvPr>
          <p:cNvGrpSpPr/>
          <p:nvPr/>
        </p:nvGrpSpPr>
        <p:grpSpPr>
          <a:xfrm>
            <a:off x="645160" y="106541"/>
            <a:ext cx="10938438" cy="1173619"/>
            <a:chOff x="0" y="0"/>
            <a:chExt cx="21876876" cy="3597486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CABF038B-5CAB-D449-1745-D6868A603904}"/>
                </a:ext>
              </a:extLst>
            </p:cNvPr>
            <p:cNvGrpSpPr/>
            <p:nvPr/>
          </p:nvGrpSpPr>
          <p:grpSpPr>
            <a:xfrm>
              <a:off x="0" y="0"/>
              <a:ext cx="21876876" cy="3597486"/>
              <a:chOff x="0" y="0"/>
              <a:chExt cx="4321358" cy="710614"/>
            </a:xfrm>
          </p:grpSpPr>
          <p:sp>
            <p:nvSpPr>
              <p:cNvPr id="16" name="Freeform 8">
                <a:extLst>
                  <a:ext uri="{FF2B5EF4-FFF2-40B4-BE49-F238E27FC236}">
                    <a16:creationId xmlns:a16="http://schemas.microsoft.com/office/drawing/2014/main" id="{F709955B-220D-A236-03C6-58EF554121F6}"/>
                  </a:ext>
                </a:extLst>
              </p:cNvPr>
              <p:cNvSpPr/>
              <p:nvPr/>
            </p:nvSpPr>
            <p:spPr>
              <a:xfrm>
                <a:off x="0" y="0"/>
                <a:ext cx="4321358" cy="710614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7" name="TextBox 9">
                <a:extLst>
                  <a:ext uri="{FF2B5EF4-FFF2-40B4-BE49-F238E27FC236}">
                    <a16:creationId xmlns:a16="http://schemas.microsoft.com/office/drawing/2014/main" id="{321D5540-6C19-826A-B1DA-05D60610F7CE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5" name="TextBox 10">
              <a:extLst>
                <a:ext uri="{FF2B5EF4-FFF2-40B4-BE49-F238E27FC236}">
                  <a16:creationId xmlns:a16="http://schemas.microsoft.com/office/drawing/2014/main" id="{DCD88126-FABD-F86B-2C10-CA957E91FB6C}"/>
                </a:ext>
              </a:extLst>
            </p:cNvPr>
            <p:cNvSpPr txBox="1"/>
            <p:nvPr/>
          </p:nvSpPr>
          <p:spPr>
            <a:xfrm>
              <a:off x="836774" y="13970"/>
              <a:ext cx="20203332" cy="30292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ình ảnh về các điểm dân cư ở đồng bằng, miền núi, thành thị, nông thôn.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E70E4E56-6000-A259-1BBF-EDD216023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404" y="1549399"/>
            <a:ext cx="4186556" cy="37268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0B5D1B9-3A60-76A9-45DB-4DB77C306969}"/>
              </a:ext>
            </a:extLst>
          </p:cNvPr>
          <p:cNvSpPr txBox="1"/>
          <p:nvPr/>
        </p:nvSpPr>
        <p:spPr>
          <a:xfrm>
            <a:off x="1473200" y="550672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thành thị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74DA38-2C62-C417-21FC-45220E3A2B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5144" y="1539239"/>
            <a:ext cx="4057016" cy="37077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2BE0DE8-540E-93B8-9D6F-69E9361BD38E}"/>
              </a:ext>
            </a:extLst>
          </p:cNvPr>
          <p:cNvSpPr txBox="1"/>
          <p:nvPr/>
        </p:nvSpPr>
        <p:spPr>
          <a:xfrm>
            <a:off x="7132320" y="5435600"/>
            <a:ext cx="3789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 dân cư ở nông thôn</a:t>
            </a:r>
            <a:endParaRPr lang="en-US"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89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735;p3">
            <a:extLst>
              <a:ext uri="{FF2B5EF4-FFF2-40B4-BE49-F238E27FC236}">
                <a16:creationId xmlns:a16="http://schemas.microsoft.com/office/drawing/2014/main" id="{7D61B92F-3022-2E64-A405-D7A74E98C164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2">
            <a:alphaModFix/>
          </a:blip>
          <a:srcRect t="75555" r="-1013"/>
          <a:stretch/>
        </p:blipFill>
        <p:spPr>
          <a:xfrm>
            <a:off x="0" y="4787900"/>
            <a:ext cx="12193271" cy="207010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736;p3">
            <a:extLst>
              <a:ext uri="{FF2B5EF4-FFF2-40B4-BE49-F238E27FC236}">
                <a16:creationId xmlns:a16="http://schemas.microsoft.com/office/drawing/2014/main" id="{95D43B4F-F404-55AD-3EDA-96B3167ACD3C}"/>
              </a:ext>
            </a:extLst>
          </p:cNvPr>
          <p:cNvSpPr txBox="1"/>
          <p:nvPr/>
        </p:nvSpPr>
        <p:spPr>
          <a:xfrm>
            <a:off x="102743" y="174595"/>
            <a:ext cx="12089257" cy="3970277"/>
          </a:xfrm>
          <a:prstGeom prst="rect">
            <a:avLst/>
          </a:prstGeom>
          <a:noFill/>
          <a:ln w="76200" cap="flat" cmpd="tri">
            <a:solidFill>
              <a:srgbClr val="E53238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Số dân nước ta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…………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khá nhanh, bình quân mỗi năm tăng thêm khoảng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……..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triệu người. Trong thời gian gần đây, tốc độ gia tăng dân số có xu hướng giảm.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Dân số đông và tăng lên hằng năm tạo cho nước ta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……………………..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dồi dào, thị trường tiêu thụ rộng lớn. Tuy nhiên, đông cũng gây ra một số khó khăn trong giải quyết việc làm, nhà ở, y tế, giáo dục,...; đồng thời dẫn đến nguy cơ suy thoái tài nguyên thiên nhiên và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…………………….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sp>
        <p:nvSpPr>
          <p:cNvPr id="5" name="Google Shape;737;p3">
            <a:extLst>
              <a:ext uri="{FF2B5EF4-FFF2-40B4-BE49-F238E27FC236}">
                <a16:creationId xmlns:a16="http://schemas.microsoft.com/office/drawing/2014/main" id="{F597226F-B7FF-D6A9-5CE5-083FAAFA08FB}"/>
              </a:ext>
            </a:extLst>
          </p:cNvPr>
          <p:cNvSpPr txBox="1"/>
          <p:nvPr/>
        </p:nvSpPr>
        <p:spPr>
          <a:xfrm>
            <a:off x="116959" y="4809165"/>
            <a:ext cx="3732028" cy="553957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ô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nhiễm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môi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trường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" name="Google Shape;738;p3">
            <a:extLst>
              <a:ext uri="{FF2B5EF4-FFF2-40B4-BE49-F238E27FC236}">
                <a16:creationId xmlns:a16="http://schemas.microsoft.com/office/drawing/2014/main" id="{3C3B50AB-B113-7DFE-E4DA-0C4434494958}"/>
              </a:ext>
            </a:extLst>
          </p:cNvPr>
          <p:cNvSpPr txBox="1"/>
          <p:nvPr/>
        </p:nvSpPr>
        <p:spPr>
          <a:xfrm>
            <a:off x="4348715" y="4809166"/>
            <a:ext cx="2955851" cy="553957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nguồn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lao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động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739;p3">
            <a:extLst>
              <a:ext uri="{FF2B5EF4-FFF2-40B4-BE49-F238E27FC236}">
                <a16:creationId xmlns:a16="http://schemas.microsoft.com/office/drawing/2014/main" id="{22D9F260-B3F8-FF47-F4A1-AA08B76341FA}"/>
              </a:ext>
            </a:extLst>
          </p:cNvPr>
          <p:cNvSpPr txBox="1"/>
          <p:nvPr/>
        </p:nvSpPr>
        <p:spPr>
          <a:xfrm>
            <a:off x="7891470" y="4745370"/>
            <a:ext cx="1029246" cy="553085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một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" name="Google Shape;740;p3">
            <a:extLst>
              <a:ext uri="{FF2B5EF4-FFF2-40B4-BE49-F238E27FC236}">
                <a16:creationId xmlns:a16="http://schemas.microsoft.com/office/drawing/2014/main" id="{615A56D9-5CF3-22CD-4F50-F089F21641B6}"/>
              </a:ext>
            </a:extLst>
          </p:cNvPr>
          <p:cNvSpPr txBox="1"/>
          <p:nvPr/>
        </p:nvSpPr>
        <p:spPr>
          <a:xfrm>
            <a:off x="10344593" y="4734737"/>
            <a:ext cx="957816" cy="553085"/>
          </a:xfrm>
          <a:prstGeom prst="rect">
            <a:avLst/>
          </a:prstGeom>
          <a:gradFill>
            <a:gsLst>
              <a:gs pos="0">
                <a:srgbClr val="FFC647"/>
              </a:gs>
              <a:gs pos="50000">
                <a:srgbClr val="FFC600"/>
              </a:gs>
              <a:gs pos="100000">
                <a:srgbClr val="E3B400"/>
              </a:gs>
            </a:gsLst>
            <a:lin ang="5400000" scaled="0"/>
          </a:gradFill>
          <a:ln w="9525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tăng</a:t>
            </a:r>
            <a:endParaRPr kumimoji="0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552191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62174 -0.65949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94" y="-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26641 -0.65301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20" y="-3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0.28698 -0.48403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49" y="-2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81481E-6 L 0.31003 -0.2111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95" y="-10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272106" y="695324"/>
              <a:ext cx="8105452" cy="346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4: Tìm hiểu về dân tộc</a:t>
              </a:r>
              <a:endParaRPr lang="en-US" sz="40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023C865-4033-9EC3-9C3D-975625B47E2B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52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 sz="16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 sz="16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1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1" name="Google Shape;778;p7">
            <a:extLst>
              <a:ext uri="{FF2B5EF4-FFF2-40B4-BE49-F238E27FC236}">
                <a16:creationId xmlns:a16="http://schemas.microsoft.com/office/drawing/2014/main" id="{77186B46-2E30-3501-BAFE-D9AED4C404B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3639185" y="502285"/>
            <a:ext cx="5556885" cy="244538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779;p7">
            <a:extLst>
              <a:ext uri="{FF2B5EF4-FFF2-40B4-BE49-F238E27FC236}">
                <a16:creationId xmlns:a16="http://schemas.microsoft.com/office/drawing/2014/main" id="{3AE00266-B9AB-D0D2-3668-6BE97942B567}"/>
              </a:ext>
            </a:extLst>
          </p:cNvPr>
          <p:cNvSpPr txBox="1"/>
          <p:nvPr/>
        </p:nvSpPr>
        <p:spPr>
          <a:xfrm>
            <a:off x="3860800" y="810260"/>
            <a:ext cx="4780915" cy="91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3" indent="0" algn="ctr" rtl="0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Nước ta có </a:t>
            </a:r>
            <a:endParaRPr sz="3200" b="1" i="0" u="none" strike="noStrike" cap="none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  <a:p>
            <a:pPr marL="342900" marR="0" lvl="3" indent="0" algn="ctr" rtl="0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Times New Roman"/>
              <a:buNone/>
            </a:pPr>
            <a:r>
              <a:rPr lang="en-US" sz="3200" b="1" i="0" u="none" strike="noStrike" cap="none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bao nhiêu dân tộc?</a:t>
            </a:r>
            <a:endParaRPr sz="3200" b="1" i="0" u="none" strike="noStrike" cap="none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13" name="Google Shape;780;p7">
            <a:extLst>
              <a:ext uri="{FF2B5EF4-FFF2-40B4-BE49-F238E27FC236}">
                <a16:creationId xmlns:a16="http://schemas.microsoft.com/office/drawing/2014/main" id="{C141CE87-648C-721F-5C7E-5812C65A3E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3695" y="1629410"/>
            <a:ext cx="3034030" cy="50812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" name="Google Shape;781;p7">
            <a:extLst>
              <a:ext uri="{FF2B5EF4-FFF2-40B4-BE49-F238E27FC236}">
                <a16:creationId xmlns:a16="http://schemas.microsoft.com/office/drawing/2014/main" id="{E30BB7FF-360F-6898-8095-E0E1414AB726}"/>
              </a:ext>
            </a:extLst>
          </p:cNvPr>
          <p:cNvGrpSpPr/>
          <p:nvPr/>
        </p:nvGrpSpPr>
        <p:grpSpPr>
          <a:xfrm>
            <a:off x="5027930" y="2638425"/>
            <a:ext cx="4167505" cy="1033780"/>
            <a:chOff x="7918" y="4155"/>
            <a:chExt cx="6563" cy="1628"/>
          </a:xfrm>
        </p:grpSpPr>
        <p:pic>
          <p:nvPicPr>
            <p:cNvPr id="15" name="Google Shape;782;p7">
              <a:extLst>
                <a:ext uri="{FF2B5EF4-FFF2-40B4-BE49-F238E27FC236}">
                  <a16:creationId xmlns:a16="http://schemas.microsoft.com/office/drawing/2014/main" id="{F25D9FC4-820F-67AC-3CB5-DD0F69293F9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Google Shape;783;p7">
              <a:extLst>
                <a:ext uri="{FF2B5EF4-FFF2-40B4-BE49-F238E27FC236}">
                  <a16:creationId xmlns:a16="http://schemas.microsoft.com/office/drawing/2014/main" id="{E675500A-323C-D203-F21F-A4C3B494F3D3}"/>
                </a:ext>
              </a:extLst>
            </p:cNvPr>
            <p:cNvSpPr/>
            <p:nvPr/>
          </p:nvSpPr>
          <p:spPr>
            <a:xfrm>
              <a:off x="8476" y="4364"/>
              <a:ext cx="5446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A. 54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grpSp>
        <p:nvGrpSpPr>
          <p:cNvPr id="19" name="Google Shape;784;p7">
            <a:extLst>
              <a:ext uri="{FF2B5EF4-FFF2-40B4-BE49-F238E27FC236}">
                <a16:creationId xmlns:a16="http://schemas.microsoft.com/office/drawing/2014/main" id="{ED795DFE-E821-2675-9EC2-2953FDDCC85C}"/>
              </a:ext>
            </a:extLst>
          </p:cNvPr>
          <p:cNvGrpSpPr/>
          <p:nvPr/>
        </p:nvGrpSpPr>
        <p:grpSpPr>
          <a:xfrm>
            <a:off x="5027930" y="4094480"/>
            <a:ext cx="4167505" cy="1033780"/>
            <a:chOff x="7918" y="4155"/>
            <a:chExt cx="6563" cy="1628"/>
          </a:xfrm>
        </p:grpSpPr>
        <p:pic>
          <p:nvPicPr>
            <p:cNvPr id="20" name="Google Shape;785;p7">
              <a:extLst>
                <a:ext uri="{FF2B5EF4-FFF2-40B4-BE49-F238E27FC236}">
                  <a16:creationId xmlns:a16="http://schemas.microsoft.com/office/drawing/2014/main" id="{897238ED-7F48-807A-E0C6-B443CC716B0A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" name="Google Shape;786;p7">
              <a:extLst>
                <a:ext uri="{FF2B5EF4-FFF2-40B4-BE49-F238E27FC236}">
                  <a16:creationId xmlns:a16="http://schemas.microsoft.com/office/drawing/2014/main" id="{9E887CBB-65DB-A604-4286-614E79E8F24A}"/>
                </a:ext>
              </a:extLst>
            </p:cNvPr>
            <p:cNvSpPr/>
            <p:nvPr/>
          </p:nvSpPr>
          <p:spPr>
            <a:xfrm>
              <a:off x="8501" y="4364"/>
              <a:ext cx="5397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B. 64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grpSp>
        <p:nvGrpSpPr>
          <p:cNvPr id="22" name="Google Shape;787;p7">
            <a:extLst>
              <a:ext uri="{FF2B5EF4-FFF2-40B4-BE49-F238E27FC236}">
                <a16:creationId xmlns:a16="http://schemas.microsoft.com/office/drawing/2014/main" id="{9BAB23D7-CC54-0F3E-BA66-D725E21CACD7}"/>
              </a:ext>
            </a:extLst>
          </p:cNvPr>
          <p:cNvGrpSpPr/>
          <p:nvPr/>
        </p:nvGrpSpPr>
        <p:grpSpPr>
          <a:xfrm>
            <a:off x="5027930" y="5373370"/>
            <a:ext cx="4167505" cy="1033780"/>
            <a:chOff x="7918" y="4155"/>
            <a:chExt cx="6563" cy="1628"/>
          </a:xfrm>
        </p:grpSpPr>
        <p:pic>
          <p:nvPicPr>
            <p:cNvPr id="23" name="Google Shape;788;p7">
              <a:extLst>
                <a:ext uri="{FF2B5EF4-FFF2-40B4-BE49-F238E27FC236}">
                  <a16:creationId xmlns:a16="http://schemas.microsoft.com/office/drawing/2014/main" id="{C44719AF-4422-2FF2-4A59-008ACCCB317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918" y="4155"/>
              <a:ext cx="6563" cy="1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4" name="Google Shape;789;p7">
              <a:extLst>
                <a:ext uri="{FF2B5EF4-FFF2-40B4-BE49-F238E27FC236}">
                  <a16:creationId xmlns:a16="http://schemas.microsoft.com/office/drawing/2014/main" id="{645F878E-1C19-083A-BE37-9858C8E82BEE}"/>
                </a:ext>
              </a:extLst>
            </p:cNvPr>
            <p:cNvSpPr/>
            <p:nvPr/>
          </p:nvSpPr>
          <p:spPr>
            <a:xfrm>
              <a:off x="8477" y="4364"/>
              <a:ext cx="5446" cy="11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i="0" u="none" strike="noStrike" cap="none">
                  <a:solidFill>
                    <a:srgbClr val="222A35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/>
                  <a:sym typeface="Times New Roman"/>
                </a:rPr>
                <a:t>C. 63 dân tộc </a:t>
              </a:r>
              <a:endParaRPr sz="4000" b="1" i="0" u="none" strike="noStrike" cap="none">
                <a:solidFill>
                  <a:srgbClr val="222A35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endParaRPr>
            </a:p>
          </p:txBody>
        </p:sp>
      </p:grpSp>
      <p:pic>
        <p:nvPicPr>
          <p:cNvPr id="25" name="Google Shape;790;p7">
            <a:extLst>
              <a:ext uri="{FF2B5EF4-FFF2-40B4-BE49-F238E27FC236}">
                <a16:creationId xmlns:a16="http://schemas.microsoft.com/office/drawing/2014/main" id="{EFB82D14-D808-A4BC-18A2-94A9613CC11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841232" y="2770917"/>
            <a:ext cx="1009841" cy="721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558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6" name="Google Shape;796;p8">
            <a:extLst>
              <a:ext uri="{FF2B5EF4-FFF2-40B4-BE49-F238E27FC236}">
                <a16:creationId xmlns:a16="http://schemas.microsoft.com/office/drawing/2014/main" id="{848BEE44-C1BD-D770-3357-6439FC84478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" flipH="1">
            <a:off x="3349625" y="304165"/>
            <a:ext cx="7090410" cy="564769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97;p8">
            <a:extLst>
              <a:ext uri="{FF2B5EF4-FFF2-40B4-BE49-F238E27FC236}">
                <a16:creationId xmlns:a16="http://schemas.microsoft.com/office/drawing/2014/main" id="{BE2762A9-B8C5-AA7C-9BFA-4A3AD1D5ED4F}"/>
              </a:ext>
            </a:extLst>
          </p:cNvPr>
          <p:cNvSpPr txBox="1"/>
          <p:nvPr/>
        </p:nvSpPr>
        <p:spPr>
          <a:xfrm>
            <a:off x="3862705" y="831850"/>
            <a:ext cx="5717229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lvl="3" algn="ctr">
              <a:buClr>
                <a:schemeClr val="lt1"/>
              </a:buClr>
              <a:buSzPts val="3600"/>
            </a:pP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Việt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Nam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54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tộc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cùng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sinh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trong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tộc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Kinh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có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số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dân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đông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nhất</a:t>
            </a:r>
            <a:r>
              <a:rPr lang="en-US" sz="4000" b="1" dirty="0">
                <a:solidFill>
                  <a:schemeClr val="lt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  <a:sym typeface="Times New Roman"/>
              </a:rPr>
              <a:t>.</a:t>
            </a:r>
            <a:endParaRPr sz="4000" b="1" i="0" u="none" strike="noStrike" cap="none" dirty="0">
              <a:solidFill>
                <a:schemeClr val="lt1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/>
              <a:sym typeface="Times New Roman"/>
            </a:endParaRPr>
          </a:p>
        </p:txBody>
      </p:sp>
      <p:pic>
        <p:nvPicPr>
          <p:cNvPr id="8" name="Google Shape;798;p8">
            <a:extLst>
              <a:ext uri="{FF2B5EF4-FFF2-40B4-BE49-F238E27FC236}">
                <a16:creationId xmlns:a16="http://schemas.microsoft.com/office/drawing/2014/main" id="{A0F272A7-A0EA-B0DF-CBB9-071B7BDE01E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2130" y="2182495"/>
            <a:ext cx="2687955" cy="46755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199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1" name="Google Shape;770;p6">
            <a:extLst>
              <a:ext uri="{FF2B5EF4-FFF2-40B4-BE49-F238E27FC236}">
                <a16:creationId xmlns:a16="http://schemas.microsoft.com/office/drawing/2014/main" id="{32432B0B-CC9E-C5E6-A927-E14FDCD4A56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t="24370"/>
          <a:stretch/>
        </p:blipFill>
        <p:spPr>
          <a:xfrm>
            <a:off x="2955925" y="623570"/>
            <a:ext cx="7786370" cy="447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772;p6">
            <a:extLst>
              <a:ext uri="{FF2B5EF4-FFF2-40B4-BE49-F238E27FC236}">
                <a16:creationId xmlns:a16="http://schemas.microsoft.com/office/drawing/2014/main" id="{DF1630F6-A162-3C80-C385-122851FDE7E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67867" y="3343784"/>
            <a:ext cx="7315200" cy="3246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F131FF-BDEB-F99D-AD6E-53147923B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1156" y="1785556"/>
            <a:ext cx="683420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7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8" y="254176"/>
            <a:ext cx="11574358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3427ADC-740B-301E-C755-C627A999E4BB}"/>
              </a:ext>
            </a:extLst>
          </p:cNvPr>
          <p:cNvSpPr/>
          <p:nvPr/>
        </p:nvSpPr>
        <p:spPr>
          <a:xfrm>
            <a:off x="797442" y="1614577"/>
            <a:ext cx="7602279" cy="404027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quyết định đội được kể tên trước bằng cách tung đồng xu mặt sấp ngửa.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4 đội chơi nhận số thứ tự của mình.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của đội đầu tiên kể tên một dân tộc ở Việt Nam. HS số 1 của các đội lần lượt kể tên một dân tộc ở Việt Nam không trùng lặp. HS nối tiếp chơi cho đến hết. 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HS nói đúng được cộng 10 điểm. HS của đội nào nêu trùng tên sẽ trừ 10 điểm.</a:t>
            </a:r>
          </a:p>
          <a:p>
            <a:pPr marL="571500" lvl="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24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Đội nào có số điểm cao nhất sẽ chiến thắng.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38D061-0538-C2CD-DF0F-1C996211A5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9297" y="2842215"/>
            <a:ext cx="4322703" cy="43227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44E3B0E-565C-25E5-D2CE-98115CB59C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292" y="351324"/>
            <a:ext cx="3694496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61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3" name="Picture 12" descr="54 Dân tộc, bao nhiêu ngôn ngữ?">
            <a:extLst>
              <a:ext uri="{FF2B5EF4-FFF2-40B4-BE49-F238E27FC236}">
                <a16:creationId xmlns:a16="http://schemas.microsoft.com/office/drawing/2014/main" id="{71BE867A-9428-B9B1-1DC7-EC2ED5CA7A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683" y="1765544"/>
            <a:ext cx="8243837" cy="4293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F494EAD-F648-772E-A572-B2CE5065E5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6339" y="649181"/>
            <a:ext cx="7071973" cy="9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1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43261D4-B7A8-7326-9147-5D36D1368B44}"/>
              </a:ext>
            </a:extLst>
          </p:cNvPr>
          <p:cNvSpPr/>
          <p:nvPr/>
        </p:nvSpPr>
        <p:spPr>
          <a:xfrm>
            <a:off x="850604" y="200446"/>
            <a:ext cx="10185991" cy="93788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tx1"/>
            </a:solidFill>
            <a:prstDash val="dashDot"/>
          </a:ln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Việt Nam có 54 dân tộc cùng sinh sống.</a:t>
            </a:r>
            <a:r>
              <a:rPr lang="en-US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 dân tộc có bản sắc văn hóa riêng thể hiện qua ngôn ngữ, trang phục, ẩm thực, lễ hội...</a:t>
            </a:r>
          </a:p>
        </p:txBody>
      </p:sp>
      <p:pic>
        <p:nvPicPr>
          <p:cNvPr id="4" name="y2mate.com - Cộng đồng 54 dân tộc Việt Nam xếp theo số dân l GV Channel_360p">
            <a:hlinkClick r:id="" action="ppaction://media"/>
            <a:extLst>
              <a:ext uri="{FF2B5EF4-FFF2-40B4-BE49-F238E27FC236}">
                <a16:creationId xmlns:a16="http://schemas.microsoft.com/office/drawing/2014/main" id="{DFAA3936-C62A-5DA1-A9F6-96CD2D445E6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920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5617" y="1414129"/>
            <a:ext cx="9577573" cy="5387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2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80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ED577568-37A0-397B-9E89-15AE038EE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80" y="394217"/>
            <a:ext cx="3084843" cy="85961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2A7479-6542-26EF-C5D5-30A11E068477}"/>
              </a:ext>
            </a:extLst>
          </p:cNvPr>
          <p:cNvSpPr/>
          <p:nvPr/>
        </p:nvSpPr>
        <p:spPr>
          <a:xfrm>
            <a:off x="818707" y="1860698"/>
            <a:ext cx="10738884" cy="29771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  </a:t>
            </a:r>
            <a:r>
              <a:rPr lang="vi-VN" sz="3600" dirty="0">
                <a:latin typeface="Cambria" panose="02040503050406030204" pitchFamily="18" charset="0"/>
                <a:ea typeface="Cambria" panose="02040503050406030204" pitchFamily="18" charset="0"/>
              </a:rPr>
              <a:t>Theo kết quả Tổng điều tra dân số và nhà ở năm 2019 của Việt Nam, 10 dân tộc có số dân đông nhất ở nước ta lần lượt là Kinh, Tày, Thái, Hoa, Khơ-me (Khmer), Mường, Nùng, Mông, Dao, Gia Rai.</a:t>
            </a:r>
          </a:p>
        </p:txBody>
      </p:sp>
    </p:spTree>
    <p:extLst>
      <p:ext uri="{BB962C8B-B14F-4D97-AF65-F5344CB8AC3E}">
        <p14:creationId xmlns:p14="http://schemas.microsoft.com/office/powerpoint/2010/main" val="85521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2A7479-6542-26EF-C5D5-30A11E068477}"/>
              </a:ext>
            </a:extLst>
          </p:cNvPr>
          <p:cNvSpPr/>
          <p:nvPr/>
        </p:nvSpPr>
        <p:spPr>
          <a:xfrm>
            <a:off x="818707" y="1860698"/>
            <a:ext cx="10738884" cy="297711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>
                <a:latin typeface="Cambria" panose="02040503050406030204" pitchFamily="18" charset="0"/>
                <a:ea typeface="Cambria" panose="02040503050406030204" pitchFamily="18" charset="0"/>
              </a:rPr>
              <a:t>Chúng ta có quyền giữ gìn phát huy bản sắc dân tộc.</a:t>
            </a: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663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E2A7479-6542-26EF-C5D5-30A11E068477}"/>
              </a:ext>
            </a:extLst>
          </p:cNvPr>
          <p:cNvSpPr/>
          <p:nvPr/>
        </p:nvSpPr>
        <p:spPr>
          <a:xfrm>
            <a:off x="847891" y="628057"/>
            <a:ext cx="10738884" cy="560188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800" dirty="0"/>
          </a:p>
          <a:p>
            <a:pPr algn="ctr"/>
            <a:endParaRPr lang="en-US" sz="4800" dirty="0"/>
          </a:p>
          <a:p>
            <a:pPr algn="ctr"/>
            <a:r>
              <a:rPr lang="vi-VN" sz="4800" dirty="0"/>
              <a:t>Các dân tộc Việt Nam có truyền thống yêu nước, đoàn kết trong quá trình bảo vệ, xây dựng</a:t>
            </a:r>
            <a:r>
              <a:rPr lang="en-US" sz="4800" dirty="0"/>
              <a:t> </a:t>
            </a:r>
            <a:r>
              <a:rPr lang="vi-VN" sz="4800" dirty="0"/>
              <a:t>và phát triển đất nước. </a:t>
            </a:r>
          </a:p>
          <a:p>
            <a:pPr algn="ctr"/>
            <a:br>
              <a:rPr lang="vi-VN" sz="5400" dirty="0"/>
            </a:br>
            <a:endParaRPr lang="vi-VN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905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4168D3A-2EA2-0661-A5FB-846C7EC1F5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636" y="1660618"/>
            <a:ext cx="6030253" cy="4278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31069D-293F-82B9-8CB0-A75AFF48E4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9574" y="1058629"/>
            <a:ext cx="3737172" cy="9815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99086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1768421"/>
            <a:ext cx="4958037" cy="5089579"/>
          </a:xfrm>
          <a:custGeom>
            <a:avLst/>
            <a:gdLst/>
            <a:ahLst/>
            <a:cxnLst/>
            <a:rect l="l" t="t" r="r" b="b"/>
            <a:pathLst>
              <a:path w="7437055" h="7634369">
                <a:moveTo>
                  <a:pt x="0" y="0"/>
                </a:moveTo>
                <a:lnTo>
                  <a:pt x="7437055" y="0"/>
                </a:lnTo>
                <a:lnTo>
                  <a:pt x="7437055" y="7634369"/>
                </a:lnTo>
                <a:lnTo>
                  <a:pt x="0" y="76343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30400" t="-16151" r="-8066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4522" y="838200"/>
            <a:ext cx="6836241" cy="55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5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18158" y="2443024"/>
            <a:ext cx="110816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Hãy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cửa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ĐÚNG hay SAI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phù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hợp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bạn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nhỏ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về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!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chỉ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suy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nghĩ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22" name="图片 14" descr="图层 7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963737" y="5666752"/>
            <a:ext cx="1628775" cy="1182370"/>
          </a:xfrm>
          <a:prstGeom prst="rect">
            <a:avLst/>
          </a:prstGeom>
        </p:spPr>
      </p:pic>
      <p:pic>
        <p:nvPicPr>
          <p:cNvPr id="23" name="图片 15" descr="图层 9 拷贝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3540" y="5179695"/>
            <a:ext cx="4750435" cy="1664335"/>
          </a:xfrm>
          <a:prstGeom prst="rect">
            <a:avLst/>
          </a:prstGeom>
        </p:spPr>
      </p:pic>
      <p:pic>
        <p:nvPicPr>
          <p:cNvPr id="25" name="图片 16" descr="图层 7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309" y="5218308"/>
            <a:ext cx="2254885" cy="1638300"/>
          </a:xfrm>
          <a:prstGeom prst="rect">
            <a:avLst/>
          </a:prstGeom>
        </p:spPr>
      </p:pic>
      <p:pic>
        <p:nvPicPr>
          <p:cNvPr id="26" name="图片 22" descr="02"/>
          <p:cNvPicPr>
            <a:picLocks noChangeAspect="1"/>
          </p:cNvPicPr>
          <p:nvPr/>
        </p:nvPicPr>
        <p:blipFill>
          <a:blip r:embed="rId5"/>
          <a:srcRect l="43349" t="64262" r="16065" b="661"/>
          <a:stretch>
            <a:fillRect/>
          </a:stretch>
        </p:blipFill>
        <p:spPr>
          <a:xfrm>
            <a:off x="5883910" y="3352165"/>
            <a:ext cx="6308090" cy="3491865"/>
          </a:xfrm>
          <a:prstGeom prst="rect">
            <a:avLst/>
          </a:prstGeom>
        </p:spPr>
      </p:pic>
      <p:pic>
        <p:nvPicPr>
          <p:cNvPr id="27" name="图片 23" descr="图层 7 拷贝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300561" y="4810003"/>
            <a:ext cx="2816225" cy="20466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213460-0E69-4090-F17C-23492C5658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3980"/>
            <a:ext cx="12162574" cy="23349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298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5274" y="768272"/>
            <a:ext cx="791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1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Nước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 có mật độ dân số như thế nào?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1" y="768273"/>
            <a:ext cx="3612424" cy="5770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91438" y="1420106"/>
            <a:ext cx="5390181" cy="4997222"/>
            <a:chOff x="91438" y="1420106"/>
            <a:chExt cx="5390181" cy="49972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8" y="1420106"/>
              <a:ext cx="5390181" cy="49972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993271" y="4001073"/>
              <a:ext cx="26851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thấp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18855" y="1420106"/>
            <a:ext cx="5390181" cy="4997222"/>
            <a:chOff x="3918855" y="1420106"/>
            <a:chExt cx="5390181" cy="49972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855" y="1420106"/>
              <a:ext cx="5390181" cy="49972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936076" y="4001073"/>
              <a:ext cx="26851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6888" y="881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8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5274" y="768272"/>
            <a:ext cx="791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</a:t>
            </a: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2: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Việt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Nam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có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bao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nhiêu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dân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tộc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1" y="768273"/>
            <a:ext cx="3612424" cy="5770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3960364" y="1124755"/>
            <a:ext cx="5390181" cy="4997222"/>
            <a:chOff x="91438" y="1420106"/>
            <a:chExt cx="5390181" cy="49972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8" y="1420106"/>
              <a:ext cx="5390181" cy="49972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993271" y="4001073"/>
              <a:ext cx="26851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55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74419" y="1155149"/>
            <a:ext cx="5390181" cy="4997222"/>
            <a:chOff x="3918855" y="1420106"/>
            <a:chExt cx="5390181" cy="49972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855" y="1420106"/>
              <a:ext cx="5390181" cy="49972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936076" y="4001073"/>
              <a:ext cx="26851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600" b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54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86888" y="881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253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65274" y="768272"/>
            <a:ext cx="79116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Câu 3: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 Dân</a:t>
            </a:r>
            <a:r>
              <a:rPr kumimoji="0" lang="en-US" sz="36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tộc nào có số dân đông nhất?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7611" y="768273"/>
            <a:ext cx="3612424" cy="57709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1" name="Group 10"/>
          <p:cNvGrpSpPr/>
          <p:nvPr/>
        </p:nvGrpSpPr>
        <p:grpSpPr>
          <a:xfrm>
            <a:off x="91438" y="1420106"/>
            <a:ext cx="5390181" cy="4997222"/>
            <a:chOff x="91438" y="1420106"/>
            <a:chExt cx="5390181" cy="499722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438" y="1420106"/>
              <a:ext cx="5390181" cy="49972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TextBox 8"/>
            <p:cNvSpPr txBox="1"/>
            <p:nvPr/>
          </p:nvSpPr>
          <p:spPr>
            <a:xfrm>
              <a:off x="993271" y="4001073"/>
              <a:ext cx="26851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Dao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918855" y="1420106"/>
            <a:ext cx="5390181" cy="4997222"/>
            <a:chOff x="3918855" y="1420106"/>
            <a:chExt cx="5390181" cy="499722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8855" y="1420106"/>
              <a:ext cx="5390181" cy="499722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4936076" y="4001073"/>
              <a:ext cx="268517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Kinh</a:t>
              </a:r>
              <a:endPara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3" name="Am-thanh-chien-tha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86888" y="8810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1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751497" y="0"/>
            <a:ext cx="5440503" cy="6960797"/>
            <a:chOff x="0" y="0"/>
            <a:chExt cx="2149335" cy="274994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149335" cy="2749944"/>
            </a:xfrm>
            <a:custGeom>
              <a:avLst/>
              <a:gdLst/>
              <a:ahLst/>
              <a:cxnLst/>
              <a:rect l="l" t="t" r="r" b="b"/>
              <a:pathLst>
                <a:path w="2149335" h="2749944">
                  <a:moveTo>
                    <a:pt x="48383" y="0"/>
                  </a:moveTo>
                  <a:lnTo>
                    <a:pt x="2100952" y="0"/>
                  </a:lnTo>
                  <a:cubicBezTo>
                    <a:pt x="2127673" y="0"/>
                    <a:pt x="2149335" y="21662"/>
                    <a:pt x="2149335" y="48383"/>
                  </a:cubicBezTo>
                  <a:lnTo>
                    <a:pt x="2149335" y="2701562"/>
                  </a:lnTo>
                  <a:cubicBezTo>
                    <a:pt x="2149335" y="2728283"/>
                    <a:pt x="2127673" y="2749944"/>
                    <a:pt x="2100952" y="2749944"/>
                  </a:cubicBezTo>
                  <a:lnTo>
                    <a:pt x="48383" y="2749944"/>
                  </a:lnTo>
                  <a:cubicBezTo>
                    <a:pt x="21662" y="2749944"/>
                    <a:pt x="0" y="2728283"/>
                    <a:pt x="0" y="2701562"/>
                  </a:cubicBezTo>
                  <a:lnTo>
                    <a:pt x="0" y="48383"/>
                  </a:lnTo>
                  <a:cubicBezTo>
                    <a:pt x="0" y="21662"/>
                    <a:pt x="21662" y="0"/>
                    <a:pt x="48383" y="0"/>
                  </a:cubicBezTo>
                  <a:close/>
                </a:path>
              </a:pathLst>
            </a:custGeom>
            <a:solidFill>
              <a:srgbClr val="30722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149335" cy="2797569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858000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-614417" flipH="1">
            <a:off x="5030728" y="226475"/>
            <a:ext cx="2672996" cy="1396640"/>
          </a:xfrm>
          <a:custGeom>
            <a:avLst/>
            <a:gdLst/>
            <a:ahLst/>
            <a:cxnLst/>
            <a:rect l="l" t="t" r="r" b="b"/>
            <a:pathLst>
              <a:path w="4009494" h="2094960">
                <a:moveTo>
                  <a:pt x="4009493" y="0"/>
                </a:moveTo>
                <a:lnTo>
                  <a:pt x="0" y="0"/>
                </a:lnTo>
                <a:lnTo>
                  <a:pt x="0" y="2094960"/>
                </a:lnTo>
                <a:lnTo>
                  <a:pt x="4009493" y="2094960"/>
                </a:lnTo>
                <a:lnTo>
                  <a:pt x="4009493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9775" y="990600"/>
            <a:ext cx="4543946" cy="526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7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484909" y="733069"/>
            <a:ext cx="11263746" cy="47397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4: Dân cư và dân tộc Việt Nam 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2)</a:t>
            </a:r>
          </a:p>
          <a:p>
            <a:pPr algn="just"/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 bố dân cư:</a:t>
            </a:r>
          </a:p>
          <a:p>
            <a:pPr algn="just"/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 độ dân số nước ta cao. Phân bố dân cư không đồng đều.</a:t>
            </a:r>
          </a:p>
          <a:p>
            <a:pPr algn="just"/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Dân cư phân bố không đồng đều dẫn đến nơi thừa, nơi thiếu lao động; gây khó khăn cho việc khai thác tài nguyên và sử dụng hợp lí nguồn lao động.</a:t>
            </a:r>
          </a:p>
          <a:p>
            <a:pPr algn="just"/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Dân tộc: </a:t>
            </a:r>
          </a:p>
          <a:p>
            <a:pPr algn="just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 Nam có 54 dân tộc cùng sinh sống. Trong đó, dân tộc Kinh có số dân đông nhất.</a:t>
            </a:r>
            <a:endParaRPr lang="en-US" sz="28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8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dân tộc có bản sắc văn hóa riêng thể hiện qua ngôn ngữ, trang phục, ẩm thực, lễ hội...</a:t>
            </a:r>
          </a:p>
        </p:txBody>
      </p:sp>
    </p:spTree>
    <p:extLst>
      <p:ext uri="{BB962C8B-B14F-4D97-AF65-F5344CB8AC3E}">
        <p14:creationId xmlns:p14="http://schemas.microsoft.com/office/powerpoint/2010/main" val="129311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406400" y="381000"/>
            <a:ext cx="6933155" cy="6054299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8FA799-8847-AF3D-2902-1CD4A00519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6101" y="694144"/>
            <a:ext cx="5974598" cy="859611"/>
          </a:xfrm>
          <a:prstGeom prst="rect">
            <a:avLst/>
          </a:prstGeom>
        </p:spPr>
      </p:pic>
      <p:sp>
        <p:nvSpPr>
          <p:cNvPr id="21" name="TextBox 16"/>
          <p:cNvSpPr txBox="1"/>
          <p:nvPr/>
        </p:nvSpPr>
        <p:spPr>
          <a:xfrm>
            <a:off x="559519" y="1729203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 xét được </a:t>
            </a:r>
            <a:r>
              <a:rPr lang="vi-VN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 phân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bố dân cư chưa hợp lí ở Việt Nam, có sử</a:t>
            </a: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 tranh ảnh, biểu đồ hoặc bảng </a:t>
            </a:r>
            <a:r>
              <a:rPr lang="vi-VN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liệu</a:t>
            </a:r>
            <a:r>
              <a:rPr lang="en-US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1D488C7E-C60E-0E8D-38C2-280E7AF141E2}"/>
              </a:ext>
            </a:extLst>
          </p:cNvPr>
          <p:cNvSpPr txBox="1"/>
          <p:nvPr/>
        </p:nvSpPr>
        <p:spPr>
          <a:xfrm>
            <a:off x="559519" y="2652431"/>
            <a:ext cx="66484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</a:t>
            </a: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ể được tên một số dân tộc ở Việt Nam và kể lại được một số câu chuyện về tình đoàn kết của cộng đồng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BAB9C119-4DB1-0590-894B-72D7F9684797}"/>
              </a:ext>
            </a:extLst>
          </p:cNvPr>
          <p:cNvSpPr txBox="1"/>
          <p:nvPr/>
        </p:nvSpPr>
        <p:spPr>
          <a:xfrm>
            <a:off x="559518" y="3873094"/>
            <a:ext cx="66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90510" indent="-190510" algn="just" defTabSz="609630">
              <a:buFont typeface="Wingdings" panose="05000000000000000000" pitchFamily="2" charset="2"/>
              <a:buChar char="v"/>
            </a:pPr>
            <a:r>
              <a: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Bày tỏ được thái độ tôn trọng đối với sự đa dạng văn hoá của các dân tộc Việt Nam.</a:t>
            </a:r>
            <a:endParaRPr lang="en-US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65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685800"/>
            <a:ext cx="5907114" cy="5486400"/>
            <a:chOff x="0" y="0"/>
            <a:chExt cx="233367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008355" y="1789948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946937"/>
            <a:ext cx="7413379" cy="5568163"/>
          </a:xfrm>
          <a:prstGeom prst="rect">
            <a:avLst/>
          </a:prstGeom>
        </p:spPr>
      </p:pic>
      <p:sp>
        <p:nvSpPr>
          <p:cNvPr id="9" name="Freeform 2"/>
          <p:cNvSpPr/>
          <p:nvPr/>
        </p:nvSpPr>
        <p:spPr>
          <a:xfrm>
            <a:off x="6066" y="-20851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4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3"/>
          <p:cNvGrpSpPr/>
          <p:nvPr/>
        </p:nvGrpSpPr>
        <p:grpSpPr>
          <a:xfrm>
            <a:off x="691866" y="664949"/>
            <a:ext cx="5907114" cy="5486400"/>
            <a:chOff x="0" y="0"/>
            <a:chExt cx="2333675" cy="2167467"/>
          </a:xfrm>
        </p:grpSpPr>
        <p:sp>
          <p:nvSpPr>
            <p:cNvPr id="11" name="Freeform 4"/>
            <p:cNvSpPr/>
            <p:nvPr/>
          </p:nvSpPr>
          <p:spPr>
            <a:xfrm>
              <a:off x="0" y="0"/>
              <a:ext cx="2333675" cy="2167467"/>
            </a:xfrm>
            <a:custGeom>
              <a:avLst/>
              <a:gdLst/>
              <a:ahLst/>
              <a:cxnLst/>
              <a:rect l="l" t="t" r="r" b="b"/>
              <a:pathLst>
                <a:path w="2333675" h="2167467">
                  <a:moveTo>
                    <a:pt x="44561" y="0"/>
                  </a:moveTo>
                  <a:lnTo>
                    <a:pt x="2289114" y="0"/>
                  </a:lnTo>
                  <a:cubicBezTo>
                    <a:pt x="2300932" y="0"/>
                    <a:pt x="2312267" y="4695"/>
                    <a:pt x="2320623" y="13052"/>
                  </a:cubicBezTo>
                  <a:cubicBezTo>
                    <a:pt x="2328980" y="21408"/>
                    <a:pt x="2333675" y="32742"/>
                    <a:pt x="2333675" y="44561"/>
                  </a:cubicBezTo>
                  <a:lnTo>
                    <a:pt x="2333675" y="2122906"/>
                  </a:lnTo>
                  <a:cubicBezTo>
                    <a:pt x="2333675" y="2147516"/>
                    <a:pt x="2313724" y="2167467"/>
                    <a:pt x="2289114" y="2167467"/>
                  </a:cubicBezTo>
                  <a:lnTo>
                    <a:pt x="44561" y="2167467"/>
                  </a:lnTo>
                  <a:cubicBezTo>
                    <a:pt x="32742" y="2167467"/>
                    <a:pt x="21408" y="2162772"/>
                    <a:pt x="13052" y="2154415"/>
                  </a:cubicBezTo>
                  <a:cubicBezTo>
                    <a:pt x="4695" y="2146059"/>
                    <a:pt x="0" y="2134724"/>
                    <a:pt x="0" y="2122906"/>
                  </a:cubicBezTo>
                  <a:lnTo>
                    <a:pt x="0" y="44561"/>
                  </a:lnTo>
                  <a:cubicBezTo>
                    <a:pt x="0" y="19951"/>
                    <a:pt x="19951" y="0"/>
                    <a:pt x="44561" y="0"/>
                  </a:cubicBezTo>
                  <a:close/>
                </a:path>
              </a:pathLst>
            </a:custGeom>
            <a:solidFill>
              <a:srgbClr val="21521C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5"/>
            <p:cNvSpPr txBox="1"/>
            <p:nvPr/>
          </p:nvSpPr>
          <p:spPr>
            <a:xfrm>
              <a:off x="0" y="-47625"/>
              <a:ext cx="2333675" cy="2215092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Freeform 6"/>
          <p:cNvSpPr/>
          <p:nvPr/>
        </p:nvSpPr>
        <p:spPr>
          <a:xfrm>
            <a:off x="7014421" y="1769097"/>
            <a:ext cx="5183645" cy="5068053"/>
          </a:xfrm>
          <a:custGeom>
            <a:avLst/>
            <a:gdLst/>
            <a:ahLst/>
            <a:cxnLst/>
            <a:rect l="l" t="t" r="r" b="b"/>
            <a:pathLst>
              <a:path w="7775468" h="7602079">
                <a:moveTo>
                  <a:pt x="0" y="0"/>
                </a:moveTo>
                <a:lnTo>
                  <a:pt x="7775468" y="0"/>
                </a:lnTo>
                <a:lnTo>
                  <a:pt x="7775468" y="7602079"/>
                </a:lnTo>
                <a:lnTo>
                  <a:pt x="0" y="76020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654" t="-15729" r="-118643"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066" y="926087"/>
            <a:ext cx="7413379" cy="55681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4" name="Group 6">
            <a:extLst>
              <a:ext uri="{FF2B5EF4-FFF2-40B4-BE49-F238E27FC236}">
                <a16:creationId xmlns:a16="http://schemas.microsoft.com/office/drawing/2014/main" id="{30A16242-97D4-F4C1-AAEC-CB941042F5CB}"/>
              </a:ext>
            </a:extLst>
          </p:cNvPr>
          <p:cNvGrpSpPr/>
          <p:nvPr/>
        </p:nvGrpSpPr>
        <p:grpSpPr>
          <a:xfrm>
            <a:off x="5857240" y="1343929"/>
            <a:ext cx="5786120" cy="2487507"/>
            <a:chOff x="0" y="0"/>
            <a:chExt cx="8776869" cy="4975013"/>
          </a:xfrm>
        </p:grpSpPr>
        <p:grpSp>
          <p:nvGrpSpPr>
            <p:cNvPr id="15" name="Group 7">
              <a:extLst>
                <a:ext uri="{FF2B5EF4-FFF2-40B4-BE49-F238E27FC236}">
                  <a16:creationId xmlns:a16="http://schemas.microsoft.com/office/drawing/2014/main" id="{04D5F381-4148-07ED-A0D1-271704AC90D0}"/>
                </a:ext>
              </a:extLst>
            </p:cNvPr>
            <p:cNvGrpSpPr/>
            <p:nvPr/>
          </p:nvGrpSpPr>
          <p:grpSpPr>
            <a:xfrm>
              <a:off x="0" y="0"/>
              <a:ext cx="8776869" cy="4975013"/>
              <a:chOff x="0" y="0"/>
              <a:chExt cx="1733703" cy="982719"/>
            </a:xfrm>
          </p:grpSpPr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2E10EF24-3B00-5476-1712-F62BDC297F13}"/>
                  </a:ext>
                </a:extLst>
              </p:cNvPr>
              <p:cNvSpPr/>
              <p:nvPr/>
            </p:nvSpPr>
            <p:spPr>
              <a:xfrm>
                <a:off x="0" y="0"/>
                <a:ext cx="1733703" cy="982719"/>
              </a:xfrm>
              <a:custGeom>
                <a:avLst/>
                <a:gdLst/>
                <a:ahLst/>
                <a:cxnLst/>
                <a:rect l="l" t="t" r="r" b="b"/>
                <a:pathLst>
                  <a:path w="1733703" h="982719">
                    <a:moveTo>
                      <a:pt x="59982" y="0"/>
                    </a:moveTo>
                    <a:lnTo>
                      <a:pt x="1673721" y="0"/>
                    </a:lnTo>
                    <a:cubicBezTo>
                      <a:pt x="1689629" y="0"/>
                      <a:pt x="1704886" y="6319"/>
                      <a:pt x="1716134" y="17568"/>
                    </a:cubicBezTo>
                    <a:cubicBezTo>
                      <a:pt x="1727383" y="28817"/>
                      <a:pt x="1733703" y="44073"/>
                      <a:pt x="1733703" y="59982"/>
                    </a:cubicBezTo>
                    <a:lnTo>
                      <a:pt x="1733703" y="922737"/>
                    </a:lnTo>
                    <a:cubicBezTo>
                      <a:pt x="1733703" y="955864"/>
                      <a:pt x="1706848" y="982719"/>
                      <a:pt x="1673721" y="982719"/>
                    </a:cubicBezTo>
                    <a:lnTo>
                      <a:pt x="59982" y="982719"/>
                    </a:lnTo>
                    <a:cubicBezTo>
                      <a:pt x="26855" y="982719"/>
                      <a:pt x="0" y="955864"/>
                      <a:pt x="0" y="922737"/>
                    </a:cubicBezTo>
                    <a:lnTo>
                      <a:pt x="0" y="59982"/>
                    </a:lnTo>
                    <a:cubicBezTo>
                      <a:pt x="0" y="26855"/>
                      <a:pt x="26855" y="0"/>
                      <a:pt x="59982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" name="TextBox 9">
                <a:extLst>
                  <a:ext uri="{FF2B5EF4-FFF2-40B4-BE49-F238E27FC236}">
                    <a16:creationId xmlns:a16="http://schemas.microsoft.com/office/drawing/2014/main" id="{8B05D563-3829-72BC-9CE3-31C75E710A4A}"/>
                  </a:ext>
                </a:extLst>
              </p:cNvPr>
              <p:cNvSpPr txBox="1"/>
              <p:nvPr/>
            </p:nvSpPr>
            <p:spPr>
              <a:xfrm>
                <a:off x="0" y="-47625"/>
                <a:ext cx="1733703" cy="1030344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B2C58C9F-659C-1AE2-0294-384E792849DC}"/>
                </a:ext>
              </a:extLst>
            </p:cNvPr>
            <p:cNvSpPr txBox="1"/>
            <p:nvPr/>
          </p:nvSpPr>
          <p:spPr>
            <a:xfrm>
              <a:off x="272106" y="695324"/>
              <a:ext cx="8105452" cy="346492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ctr">
                <a:lnSpc>
                  <a:spcPct val="150000"/>
                </a:lnSpc>
                <a:spcBef>
                  <a:spcPts val="240"/>
                </a:spcBef>
                <a:spcAft>
                  <a:spcPts val="240"/>
                </a:spcAft>
              </a:pPr>
              <a:r>
                <a:rPr lang="vi-VN" sz="4000" b="1" dirty="0">
                  <a:solidFill>
                    <a:srgbClr val="FFFF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Hoạt động 3: Tìm hiểu về phân bố dân cư</a:t>
              </a:r>
              <a:endParaRPr lang="en-US" sz="4000" b="1" dirty="0">
                <a:solidFill>
                  <a:srgbClr val="FFFF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Freeform 4">
            <a:extLst>
              <a:ext uri="{FF2B5EF4-FFF2-40B4-BE49-F238E27FC236}">
                <a16:creationId xmlns:a16="http://schemas.microsoft.com/office/drawing/2014/main" id="{C023C865-4033-9EC3-9C3D-975625B47E2B}"/>
              </a:ext>
            </a:extLst>
          </p:cNvPr>
          <p:cNvSpPr/>
          <p:nvPr/>
        </p:nvSpPr>
        <p:spPr>
          <a:xfrm>
            <a:off x="436880" y="2651760"/>
            <a:ext cx="5640759" cy="3745490"/>
          </a:xfrm>
          <a:custGeom>
            <a:avLst/>
            <a:gdLst/>
            <a:ahLst/>
            <a:cxnLst/>
            <a:rect l="l" t="t" r="r" b="b"/>
            <a:pathLst>
              <a:path w="8503339" h="6048000">
                <a:moveTo>
                  <a:pt x="0" y="0"/>
                </a:moveTo>
                <a:lnTo>
                  <a:pt x="8503340" y="0"/>
                </a:lnTo>
                <a:lnTo>
                  <a:pt x="8503340" y="6048000"/>
                </a:lnTo>
                <a:lnTo>
                  <a:pt x="0" y="6048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48626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36600" y="849590"/>
            <a:ext cx="7117080" cy="177169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773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3" y="13970"/>
              <a:ext cx="20203330" cy="27089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609630"/>
              <a:r>
                <a:rPr lang="vi-VN" sz="2800" b="1" dirty="0">
                  <a:solidFill>
                    <a:srgbClr val="FFE87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 bảng chú giải, cho biết có mấy mức chia mật độ dân số. Màu càng đậm thể hiện mật độ dân số như thế nào?</a:t>
              </a:r>
              <a:endParaRPr lang="en-US" sz="2800" dirty="0">
                <a:solidFill>
                  <a:srgbClr val="FFE871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0E57F386-51B3-0146-42F3-7613F2DBAF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8020" y="519747"/>
            <a:ext cx="3243580" cy="55062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5632CF2-9A98-2C34-68B4-6FB093FDF397}"/>
              </a:ext>
            </a:extLst>
          </p:cNvPr>
          <p:cNvSpPr txBox="1"/>
          <p:nvPr/>
        </p:nvSpPr>
        <p:spPr>
          <a:xfrm>
            <a:off x="1056640" y="3149600"/>
            <a:ext cx="660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mức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Màu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mật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càng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26440" y="168870"/>
            <a:ext cx="7117080" cy="177169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1" cy="28007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Xác định trên lược đồ những khu vực có mật độ dân số cao, các khu vực có mật độ dân số thấp.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55632CF2-9A98-2C34-68B4-6FB093FDF397}"/>
              </a:ext>
            </a:extLst>
          </p:cNvPr>
          <p:cNvSpPr txBox="1"/>
          <p:nvPr/>
        </p:nvSpPr>
        <p:spPr>
          <a:xfrm>
            <a:off x="426720" y="1808480"/>
            <a:ext cx="79146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có mật độ dân số cao: Hà Nội, Hải Phòng, Thái Bình, Nam Định, TP. Hồ Chí Minh.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C74C188-5903-6752-A886-D1D609FBD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7663" y="2787650"/>
            <a:ext cx="1582738" cy="162598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843B24B-78F7-8027-1417-C1F13E3E0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8840" y="2937827"/>
            <a:ext cx="1122680" cy="141738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30D7117-6841-A9EA-431F-3157995BA660}"/>
              </a:ext>
            </a:extLst>
          </p:cNvPr>
          <p:cNvSpPr txBox="1"/>
          <p:nvPr/>
        </p:nvSpPr>
        <p:spPr>
          <a:xfrm>
            <a:off x="406400" y="4429760"/>
            <a:ext cx="80467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 có mật độ dân số thấp: Kon Tum, Lai Châu, Điện Biên, Sơn La, Cao Bằng, Bắc Kạn, Lạng Sơn.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B4E9F37-2FB8-42A8-07AD-854B24B199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960" b="95971" l="4545" r="90000">
                        <a14:foregroundMark x1="15455" y1="7692" x2="26667" y2="13919"/>
                        <a14:foregroundMark x1="4848" y1="19048" x2="11515" y2="28571"/>
                        <a14:foregroundMark x1="48788" y1="85714" x2="55455" y2="959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359415">
            <a:off x="3312160" y="5165292"/>
            <a:ext cx="2181225" cy="18044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22A5E45-74CC-085F-F79A-315C734383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364480" y="5237122"/>
            <a:ext cx="1822767" cy="179867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88BEB13-553A-9E39-05C1-44DBDC9C7FE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98017" y="5324475"/>
            <a:ext cx="1304925" cy="153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3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12" t="-81087" r="-24262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334107" y="254176"/>
            <a:ext cx="11766453" cy="6285705"/>
            <a:chOff x="0" y="0"/>
            <a:chExt cx="4537783" cy="24832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37783" cy="2483241"/>
            </a:xfrm>
            <a:custGeom>
              <a:avLst/>
              <a:gdLst/>
              <a:ahLst/>
              <a:cxnLst/>
              <a:rect l="l" t="t" r="r" b="b"/>
              <a:pathLst>
                <a:path w="4537783" h="2483241">
                  <a:moveTo>
                    <a:pt x="22917" y="0"/>
                  </a:moveTo>
                  <a:lnTo>
                    <a:pt x="4514867" y="0"/>
                  </a:lnTo>
                  <a:cubicBezTo>
                    <a:pt x="4520945" y="0"/>
                    <a:pt x="4526773" y="2414"/>
                    <a:pt x="4531071" y="6712"/>
                  </a:cubicBezTo>
                  <a:cubicBezTo>
                    <a:pt x="4535369" y="11010"/>
                    <a:pt x="4537783" y="16839"/>
                    <a:pt x="4537783" y="22917"/>
                  </a:cubicBezTo>
                  <a:lnTo>
                    <a:pt x="4537783" y="2460325"/>
                  </a:lnTo>
                  <a:cubicBezTo>
                    <a:pt x="4537783" y="2472981"/>
                    <a:pt x="4527523" y="2483241"/>
                    <a:pt x="4514867" y="2483241"/>
                  </a:cubicBezTo>
                  <a:lnTo>
                    <a:pt x="22917" y="2483241"/>
                  </a:lnTo>
                  <a:cubicBezTo>
                    <a:pt x="10260" y="2483241"/>
                    <a:pt x="0" y="2472981"/>
                    <a:pt x="0" y="2460325"/>
                  </a:cubicBezTo>
                  <a:lnTo>
                    <a:pt x="0" y="22917"/>
                  </a:lnTo>
                  <a:cubicBezTo>
                    <a:pt x="0" y="10260"/>
                    <a:pt x="10260" y="0"/>
                    <a:pt x="22917" y="0"/>
                  </a:cubicBezTo>
                  <a:close/>
                </a:path>
              </a:pathLst>
            </a:custGeom>
            <a:solidFill>
              <a:srgbClr val="FFFFFF">
                <a:alpha val="90980"/>
              </a:srgbClr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537783" cy="253086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756920" y="483830"/>
            <a:ext cx="7117080" cy="1355130"/>
            <a:chOff x="0" y="-241102"/>
            <a:chExt cx="21876876" cy="3838588"/>
          </a:xfrm>
        </p:grpSpPr>
        <p:grpSp>
          <p:nvGrpSpPr>
            <p:cNvPr id="7" name="Group 7"/>
            <p:cNvGrpSpPr/>
            <p:nvPr/>
          </p:nvGrpSpPr>
          <p:grpSpPr>
            <a:xfrm>
              <a:off x="0" y="-241102"/>
              <a:ext cx="21876876" cy="3838588"/>
              <a:chOff x="0" y="-47625"/>
              <a:chExt cx="4321358" cy="758239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4321358" cy="620191"/>
              </a:xfrm>
              <a:custGeom>
                <a:avLst/>
                <a:gdLst/>
                <a:ahLst/>
                <a:cxnLst/>
                <a:rect l="l" t="t" r="r" b="b"/>
                <a:pathLst>
                  <a:path w="4321358" h="710614">
                    <a:moveTo>
                      <a:pt x="24064" y="0"/>
                    </a:moveTo>
                    <a:lnTo>
                      <a:pt x="4297294" y="0"/>
                    </a:lnTo>
                    <a:cubicBezTo>
                      <a:pt x="4310585" y="0"/>
                      <a:pt x="4321358" y="10774"/>
                      <a:pt x="4321358" y="24064"/>
                    </a:cubicBezTo>
                    <a:lnTo>
                      <a:pt x="4321358" y="686550"/>
                    </a:lnTo>
                    <a:cubicBezTo>
                      <a:pt x="4321358" y="692932"/>
                      <a:pt x="4318823" y="699053"/>
                      <a:pt x="4314310" y="703566"/>
                    </a:cubicBezTo>
                    <a:cubicBezTo>
                      <a:pt x="4309797" y="708079"/>
                      <a:pt x="4303676" y="710614"/>
                      <a:pt x="4297294" y="710614"/>
                    </a:cubicBezTo>
                    <a:lnTo>
                      <a:pt x="24064" y="710614"/>
                    </a:lnTo>
                    <a:cubicBezTo>
                      <a:pt x="17682" y="710614"/>
                      <a:pt x="11561" y="708079"/>
                      <a:pt x="7048" y="703566"/>
                    </a:cubicBezTo>
                    <a:cubicBezTo>
                      <a:pt x="2535" y="699053"/>
                      <a:pt x="0" y="692932"/>
                      <a:pt x="0" y="686550"/>
                    </a:cubicBezTo>
                    <a:lnTo>
                      <a:pt x="0" y="24064"/>
                    </a:lnTo>
                    <a:cubicBezTo>
                      <a:pt x="0" y="17682"/>
                      <a:pt x="2535" y="11561"/>
                      <a:pt x="7048" y="7048"/>
                    </a:cubicBezTo>
                    <a:cubicBezTo>
                      <a:pt x="11561" y="2535"/>
                      <a:pt x="17682" y="0"/>
                      <a:pt x="24064" y="0"/>
                    </a:cubicBezTo>
                    <a:close/>
                  </a:path>
                </a:pathLst>
              </a:custGeom>
              <a:solidFill>
                <a:srgbClr val="307229">
                  <a:alpha val="90980"/>
                </a:srgbClr>
              </a:solidFill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0" y="-47625"/>
                <a:ext cx="4321358" cy="758239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ts val="1773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836774" y="13970"/>
              <a:ext cx="20203331" cy="21338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just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E871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Phân bố dân cư nước ta có đặc điểm như thế nào?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E87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4FDEDE4C-43E9-802F-580C-EF2162FF0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007" y="511810"/>
            <a:ext cx="3860993" cy="58889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D6523B5-5265-5C00-3382-D1C35E851C18}"/>
              </a:ext>
            </a:extLst>
          </p:cNvPr>
          <p:cNvSpPr txBox="1"/>
          <p:nvPr/>
        </p:nvSpPr>
        <p:spPr>
          <a:xfrm>
            <a:off x="365760" y="2418080"/>
            <a:ext cx="74777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 ta có mật độ dân số khá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Dân cư phân bố 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vi-VN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đều 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giữa đồng bằng và miền núi, giữa thành thị và nông thôn.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816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1143</Words>
  <Application>Microsoft Office PowerPoint</Application>
  <PresentationFormat>Widescreen</PresentationFormat>
  <Paragraphs>81</Paragraphs>
  <Slides>36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Calibri</vt:lpstr>
      <vt:lpstr>Calibri Light</vt:lpstr>
      <vt:lpstr>Cambria</vt:lpstr>
      <vt:lpstr>Times New Roman</vt:lpstr>
      <vt:lpstr>UTM Avo</vt:lpstr>
      <vt:lpstr>Wingdings</vt:lpstr>
      <vt:lpstr>1_Office Theme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HOME</cp:lastModifiedBy>
  <cp:revision>37</cp:revision>
  <dcterms:created xsi:type="dcterms:W3CDTF">2024-07-19T12:50:26Z</dcterms:created>
  <dcterms:modified xsi:type="dcterms:W3CDTF">2024-10-06T04:28:49Z</dcterms:modified>
</cp:coreProperties>
</file>