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0"/>
  </p:notesMasterIdLst>
  <p:sldIdLst>
    <p:sldId id="256" r:id="rId3"/>
    <p:sldId id="257" r:id="rId4"/>
    <p:sldId id="271" r:id="rId5"/>
    <p:sldId id="272" r:id="rId6"/>
    <p:sldId id="258" r:id="rId7"/>
    <p:sldId id="260" r:id="rId8"/>
    <p:sldId id="261" r:id="rId9"/>
    <p:sldId id="262" r:id="rId10"/>
    <p:sldId id="263" r:id="rId11"/>
    <p:sldId id="264" r:id="rId12"/>
    <p:sldId id="265" r:id="rId13"/>
    <p:sldId id="266" r:id="rId14"/>
    <p:sldId id="268" r:id="rId15"/>
    <p:sldId id="269" r:id="rId16"/>
    <p:sldId id="270" r:id="rId17"/>
    <p:sldId id="25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573D"/>
    <a:srgbClr val="E69957"/>
    <a:srgbClr val="48B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72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84441-B70D-4709-97A2-1EC379B8DDFC}"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9AFCA-2C86-4D2E-B62B-760F9632DF3B}" type="slidenum">
              <a:rPr lang="en-US" smtClean="0"/>
              <a:t>‹#›</a:t>
            </a:fld>
            <a:endParaRPr lang="en-US"/>
          </a:p>
        </p:txBody>
      </p:sp>
    </p:spTree>
    <p:extLst>
      <p:ext uri="{BB962C8B-B14F-4D97-AF65-F5344CB8AC3E}">
        <p14:creationId xmlns:p14="http://schemas.microsoft.com/office/powerpoint/2010/main" val="31683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9AFCA-2C86-4D2E-B62B-760F9632DF3B}" type="slidenum">
              <a:rPr lang="en-US" smtClean="0"/>
              <a:t>3</a:t>
            </a:fld>
            <a:endParaRPr lang="en-US"/>
          </a:p>
        </p:txBody>
      </p:sp>
    </p:spTree>
    <p:extLst>
      <p:ext uri="{BB962C8B-B14F-4D97-AF65-F5344CB8AC3E}">
        <p14:creationId xmlns:p14="http://schemas.microsoft.com/office/powerpoint/2010/main" val="168826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29291-52C0-08BA-F470-21599E23A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FD344-E154-C7E8-175C-E65619FC9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D8A45-7DE4-1CB3-E2F7-EE59820D50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5FECA4-B2AE-B1AC-9A5F-15BDAAA71B5D}"/>
              </a:ext>
            </a:extLst>
          </p:cNvPr>
          <p:cNvSpPr>
            <a:spLocks noGrp="1"/>
          </p:cNvSpPr>
          <p:nvPr>
            <p:ph type="sldNum" sz="quarter" idx="5"/>
          </p:nvPr>
        </p:nvSpPr>
        <p:spPr/>
        <p:txBody>
          <a:bodyPr/>
          <a:lstStyle/>
          <a:p>
            <a:fld id="{22F9AFCA-2C86-4D2E-B62B-760F9632DF3B}" type="slidenum">
              <a:rPr lang="en-US" smtClean="0"/>
              <a:t>4</a:t>
            </a:fld>
            <a:endParaRPr lang="en-US"/>
          </a:p>
        </p:txBody>
      </p:sp>
    </p:spTree>
    <p:extLst>
      <p:ext uri="{BB962C8B-B14F-4D97-AF65-F5344CB8AC3E}">
        <p14:creationId xmlns:p14="http://schemas.microsoft.com/office/powerpoint/2010/main" val="4108249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A47C53-DE53-6981-9F21-CA2C89C16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063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884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5446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3865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1126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950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017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6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005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657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219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5934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367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2E62E96-7B17-F6BE-7388-D90948AF4A8B}"/>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DE9B5E0A-44AA-32E0-F44B-8DC2DE15C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9" name="Picture 8">
            <a:extLst>
              <a:ext uri="{FF2B5EF4-FFF2-40B4-BE49-F238E27FC236}">
                <a16:creationId xmlns:a16="http://schemas.microsoft.com/office/drawing/2014/main" id="{591FA658-5046-98AD-CC92-8C51523C2C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spTree>
    <p:extLst>
      <p:ext uri="{BB962C8B-B14F-4D97-AF65-F5344CB8AC3E}">
        <p14:creationId xmlns:p14="http://schemas.microsoft.com/office/powerpoint/2010/main" val="940101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Tree>
    <p:extLst>
      <p:ext uri="{BB962C8B-B14F-4D97-AF65-F5344CB8AC3E}">
        <p14:creationId xmlns:p14="http://schemas.microsoft.com/office/powerpoint/2010/main" val="3992284680"/>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FC0626-9F81-D5B3-4E5C-0F61A70C2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64" y="635301"/>
            <a:ext cx="11815271" cy="5957512"/>
          </a:xfrm>
          <a:prstGeom prst="rect">
            <a:avLst/>
          </a:prstGeom>
        </p:spPr>
      </p:pic>
      <p:pic>
        <p:nvPicPr>
          <p:cNvPr id="19" name="Picture 18">
            <a:extLst>
              <a:ext uri="{FF2B5EF4-FFF2-40B4-BE49-F238E27FC236}">
                <a16:creationId xmlns:a16="http://schemas.microsoft.com/office/drawing/2014/main" id="{C4A89065-A7F5-F5EB-418D-598921E1D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7454" y="5807085"/>
            <a:ext cx="806181" cy="831228"/>
          </a:xfrm>
          <a:prstGeom prst="rect">
            <a:avLst/>
          </a:prstGeom>
        </p:spPr>
      </p:pic>
      <p:pic>
        <p:nvPicPr>
          <p:cNvPr id="21" name="Picture 20">
            <a:extLst>
              <a:ext uri="{FF2B5EF4-FFF2-40B4-BE49-F238E27FC236}">
                <a16:creationId xmlns:a16="http://schemas.microsoft.com/office/drawing/2014/main" id="{38AAE557-2D5D-9B98-7286-EE4E68870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89" y="61046"/>
            <a:ext cx="1697012" cy="1697012"/>
          </a:xfrm>
          <a:prstGeom prst="rect">
            <a:avLst/>
          </a:prstGeom>
        </p:spPr>
      </p:pic>
    </p:spTree>
    <p:extLst>
      <p:ext uri="{BB962C8B-B14F-4D97-AF65-F5344CB8AC3E}">
        <p14:creationId xmlns:p14="http://schemas.microsoft.com/office/powerpoint/2010/main" val="346793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45A60-72E0-F715-DF03-994393C1A6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0E659A-CED0-2B3E-D415-A185DB43D7BC}"/>
              </a:ext>
            </a:extLst>
          </p:cNvPr>
          <p:cNvSpPr txBox="1"/>
          <p:nvPr/>
        </p:nvSpPr>
        <p:spPr>
          <a:xfrm>
            <a:off x="1534886" y="0"/>
            <a:ext cx="8850086" cy="646331"/>
          </a:xfrm>
          <a:prstGeom prst="rect">
            <a:avLst/>
          </a:prstGeom>
          <a:noFill/>
        </p:spPr>
        <p:txBody>
          <a:bodyPr wrap="square" rtlCol="0">
            <a:spAutoFit/>
          </a:bodyP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Gợi</a:t>
            </a:r>
            <a:r>
              <a:rPr lang="en-US" sz="3600" dirty="0">
                <a:latin typeface="Tahoma" panose="020B0604030504040204" pitchFamily="34" charset="0"/>
                <a:ea typeface="Tahoma" panose="020B0604030504040204" pitchFamily="34" charset="0"/>
                <a:cs typeface="Tahoma" panose="020B0604030504040204" pitchFamily="34" charset="0"/>
              </a:rPr>
              <a:t> ý </a:t>
            </a:r>
            <a:r>
              <a:rPr lang="en-US" sz="3600" dirty="0" err="1">
                <a:latin typeface="Tahoma" panose="020B0604030504040204" pitchFamily="34" charset="0"/>
                <a:ea typeface="Tahoma" panose="020B0604030504040204" pitchFamily="34" charset="0"/>
                <a:cs typeface="Tahoma" panose="020B0604030504040204" pitchFamily="34" charset="0"/>
              </a:rPr>
              <a:t>đề</a:t>
            </a:r>
            <a:r>
              <a:rPr lang="en-US" sz="3600" dirty="0">
                <a:latin typeface="Tahoma" panose="020B0604030504040204" pitchFamily="34" charset="0"/>
                <a:ea typeface="Tahoma" panose="020B0604030504040204" pitchFamily="34" charset="0"/>
                <a:cs typeface="Tahoma" panose="020B0604030504040204" pitchFamily="34" charset="0"/>
              </a:rPr>
              <a:t> 2:</a:t>
            </a:r>
          </a:p>
        </p:txBody>
      </p:sp>
      <p:sp>
        <p:nvSpPr>
          <p:cNvPr id="3" name="Rectangle: Rounded Corners 2">
            <a:extLst>
              <a:ext uri="{FF2B5EF4-FFF2-40B4-BE49-F238E27FC236}">
                <a16:creationId xmlns:a16="http://schemas.microsoft.com/office/drawing/2014/main" id="{C02A331A-97EA-DFD6-B95B-AD766BF02BB9}"/>
              </a:ext>
            </a:extLst>
          </p:cNvPr>
          <p:cNvSpPr/>
          <p:nvPr/>
        </p:nvSpPr>
        <p:spPr>
          <a:xfrm>
            <a:off x="244928" y="740227"/>
            <a:ext cx="11702143" cy="5910943"/>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i="1" dirty="0">
                <a:latin typeface="Tahoma" panose="020B0604030504040204" pitchFamily="34" charset="0"/>
                <a:ea typeface="Tahoma" panose="020B0604030504040204" pitchFamily="34" charset="0"/>
                <a:cs typeface="Tahoma" panose="020B0604030504040204" pitchFamily="34" charset="0"/>
              </a:rPr>
              <a:t>	</a:t>
            </a:r>
            <a:r>
              <a:rPr lang="vi-VN" sz="2400" i="1" dirty="0">
                <a:latin typeface="Tahoma" panose="020B0604030504040204" pitchFamily="34" charset="0"/>
                <a:ea typeface="Tahoma" panose="020B0604030504040204" pitchFamily="34" charset="0"/>
                <a:cs typeface="Tahoma" panose="020B0604030504040204" pitchFamily="34" charset="0"/>
              </a:rPr>
              <a:t>Trong ngày hội thể thao của trường, từng khoảnh khắc đều in sâu trong tâm trí và lòng tự hào của em. Mỗi trận đấu, mỗi cuộc thi như là một màn trình diễn kỹ thuật và tinh thần dũng cảm mà mỗi em học sinh đều tự hào thể hiện. Khi nhìn thấy các bạn cùng lớp, cùng trường nỗ lực và chiến đấu hết mình trên sân cỏ, sân bóng, hay trong các cuộc thi vận động, em không khỏi cảm thấy xúc động và hạnh phúc. Mỗi lần nghe tiếng còi kết thúc trận đấu, mỗi khi thấy đồng đội của mình ghi bàn hoặc vượt qua đối thủ, trong em luôn bùng cháy lên một ngọn lửa đam mê và tự hào không nguôi. Những trò chơi nhóm như nhảy bao bố, kéo co hay đua thuyền trên cạn cũng mang lại cho em những trải nghiệm tuyệt vời và những kỷ niệm đáng nhớ. Khi cùng đồng đội vượt qua mọi thách thức, khi cảm nhận được sự đoàn kết và sự gắn bó, trong em luôn nảy sinh một cảm xúc tràn đầy niềm vui và sự hài lòng. Ngày hội thể thao không chỉ là một sự kiện thể thao, mà còn là dịp để em cảm nhận và trải nghiệm sự đoàn kết, tinh thần thể thao và tình bạn. Đó thực sự là một ngày tràn ngập cảm xúc và ấn tượng mà em sẽ luôn nhớ mãi.</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71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FF357-27E2-20F8-710B-49761F35D4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BB22A4-702B-3BC1-EE29-A2A13835F345}"/>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37842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4073A-B747-1E7D-E1C2-8F913CA074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CB92DF-2B15-F13A-B24B-38CB892CD858}"/>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85659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78DA-7D21-235C-6AF1-98CBCC3D84A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969D8D-78FB-80AA-7BDE-E5F8022A2E9B}"/>
              </a:ext>
            </a:extLst>
          </p:cNvPr>
          <p:cNvSpPr/>
          <p:nvPr/>
        </p:nvSpPr>
        <p:spPr>
          <a:xfrm>
            <a:off x="244928" y="947057"/>
            <a:ext cx="11702143" cy="1774372"/>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latin typeface="Tahoma" panose="020B0604030504040204" pitchFamily="34" charset="0"/>
                <a:ea typeface="Tahoma" panose="020B0604030504040204" pitchFamily="34" charset="0"/>
                <a:cs typeface="Tahoma" panose="020B0604030504040204" pitchFamily="34" charset="0"/>
              </a:rPr>
              <a:t>- Đoạn văn có đủ 3 phần mở </a:t>
            </a:r>
            <a:r>
              <a:rPr lang="en-US" sz="3600" dirty="0">
                <a:latin typeface="Tahoma" panose="020B0604030504040204" pitchFamily="34" charset="0"/>
                <a:ea typeface="Tahoma" panose="020B0604030504040204" pitchFamily="34" charset="0"/>
                <a:cs typeface="Tahoma" panose="020B0604030504040204" pitchFamily="34" charset="0"/>
              </a:rPr>
              <a:t>đ</a:t>
            </a:r>
            <a:r>
              <a:rPr lang="vi-VN" sz="3600" dirty="0">
                <a:latin typeface="Tahoma" panose="020B0604030504040204" pitchFamily="34" charset="0"/>
                <a:ea typeface="Tahoma" panose="020B0604030504040204" pitchFamily="34" charset="0"/>
                <a:cs typeface="Tahoma" panose="020B0604030504040204" pitchFamily="34" charset="0"/>
              </a:rPr>
              <a:t>ầu, triển khai và kết thúc không?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CB47E260-2C0E-3B4D-7304-E9B5B1422191}"/>
              </a:ext>
            </a:extLst>
          </p:cNvPr>
          <p:cNvSpPr txBox="1"/>
          <p:nvPr/>
        </p:nvSpPr>
        <p:spPr>
          <a:xfrm>
            <a:off x="424543" y="112930"/>
            <a:ext cx="11963400" cy="646331"/>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2. </a:t>
            </a:r>
            <a:r>
              <a:rPr lang="vi-VN" sz="3600" dirty="0">
                <a:latin typeface="Tahoma" panose="020B0604030504040204" pitchFamily="34" charset="0"/>
                <a:ea typeface="Tahoma" panose="020B0604030504040204" pitchFamily="34" charset="0"/>
                <a:cs typeface="Tahoma" panose="020B0604030504040204" pitchFamily="34" charset="0"/>
              </a:rPr>
              <a:t>Tự nhận xét bài làm của em theo yêu cầu dưới </a:t>
            </a:r>
            <a:r>
              <a:rPr lang="en-US" sz="3600" dirty="0">
                <a:latin typeface="Tahoma" panose="020B0604030504040204" pitchFamily="34" charset="0"/>
                <a:ea typeface="Tahoma" panose="020B0604030504040204" pitchFamily="34" charset="0"/>
                <a:cs typeface="Tahoma" panose="020B0604030504040204" pitchFamily="34" charset="0"/>
              </a:rPr>
              <a:t>đ</a:t>
            </a:r>
            <a:r>
              <a:rPr lang="vi-VN" sz="3600" dirty="0">
                <a:latin typeface="Tahoma" panose="020B0604030504040204" pitchFamily="34" charset="0"/>
                <a:ea typeface="Tahoma" panose="020B0604030504040204" pitchFamily="34" charset="0"/>
                <a:cs typeface="Tahoma" panose="020B0604030504040204" pitchFamily="34" charset="0"/>
              </a:rPr>
              <a:t>ây:</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25942B22-47AB-960C-AB22-9D645D785BCB}"/>
              </a:ext>
            </a:extLst>
          </p:cNvPr>
          <p:cNvSpPr/>
          <p:nvPr/>
        </p:nvSpPr>
        <p:spPr>
          <a:xfrm>
            <a:off x="244927" y="2909225"/>
            <a:ext cx="11702143" cy="1774372"/>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latin typeface="Tahoma" panose="020B0604030504040204" pitchFamily="34" charset="0"/>
                <a:ea typeface="Tahoma" panose="020B0604030504040204" pitchFamily="34" charset="0"/>
                <a:cs typeface="Tahoma" panose="020B0604030504040204" pitchFamily="34" charset="0"/>
              </a:rPr>
              <a:t>- Có thể hiện rõ tình cảm, cảm xúc về các chi tiết nổi bật của sự việc không?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1232A2D6-7173-F282-A4D3-34DAA5520D6C}"/>
              </a:ext>
            </a:extLst>
          </p:cNvPr>
          <p:cNvSpPr/>
          <p:nvPr/>
        </p:nvSpPr>
        <p:spPr>
          <a:xfrm>
            <a:off x="244927" y="4871393"/>
            <a:ext cx="11702143" cy="1774372"/>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latin typeface="Tahoma" panose="020B0604030504040204" pitchFamily="34" charset="0"/>
                <a:ea typeface="Tahoma" panose="020B0604030504040204" pitchFamily="34" charset="0"/>
                <a:cs typeface="Tahoma" panose="020B0604030504040204" pitchFamily="34" charset="0"/>
              </a:rPr>
              <a:t>- Cách sắp xếp các câu trong đoạn có hợp lí không?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0292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D49AE-66F5-F53D-7412-4EE5357C1D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739D3F-40E3-41AF-8BBB-E199A05A3D37}"/>
              </a:ext>
            </a:extLst>
          </p:cNvPr>
          <p:cNvSpPr txBox="1"/>
          <p:nvPr/>
        </p:nvSpPr>
        <p:spPr>
          <a:xfrm>
            <a:off x="348343" y="537474"/>
            <a:ext cx="11963400" cy="707886"/>
          </a:xfrm>
          <a:prstGeom prst="rect">
            <a:avLst/>
          </a:prstGeom>
          <a:noFill/>
        </p:spPr>
        <p:txBody>
          <a:bodyPr wrap="square" rtlCol="0">
            <a:spAutoFit/>
          </a:bodyPr>
          <a:lstStyle/>
          <a:p>
            <a:r>
              <a:rPr lang="en-US" sz="4000" dirty="0">
                <a:latin typeface="Tahoma" panose="020B0604030504040204" pitchFamily="34" charset="0"/>
                <a:ea typeface="Tahoma" panose="020B0604030504040204" pitchFamily="34" charset="0"/>
                <a:cs typeface="Tahoma" panose="020B0604030504040204" pitchFamily="34" charset="0"/>
              </a:rPr>
              <a:t>3. </a:t>
            </a:r>
            <a:r>
              <a:rPr lang="en-US" sz="4000" dirty="0" err="1">
                <a:latin typeface="Tahoma" panose="020B0604030504040204" pitchFamily="34" charset="0"/>
                <a:ea typeface="Tahoma" panose="020B0604030504040204" pitchFamily="34" charset="0"/>
                <a:cs typeface="Tahoma" panose="020B0604030504040204" pitchFamily="34" charset="0"/>
              </a:rPr>
              <a:t>Đổi</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bài</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cho</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bạn</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để</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sửa</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lỗi</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và</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học</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tập</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cách</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err="1">
                <a:latin typeface="Tahoma" panose="020B0604030504040204" pitchFamily="34" charset="0"/>
                <a:ea typeface="Tahoma" panose="020B0604030504040204" pitchFamily="34" charset="0"/>
                <a:cs typeface="Tahoma" panose="020B0604030504040204" pitchFamily="34" charset="0"/>
              </a:rPr>
              <a:t>viết</a:t>
            </a:r>
            <a:r>
              <a:rPr lang="en-US" sz="4000" dirty="0">
                <a:latin typeface="Tahoma" panose="020B0604030504040204" pitchFamily="34" charset="0"/>
                <a:ea typeface="Tahoma" panose="020B0604030504040204" pitchFamily="34" charset="0"/>
                <a:cs typeface="Tahoma" panose="020B0604030504040204" pitchFamily="34" charset="0"/>
              </a:rPr>
              <a:t>.</a:t>
            </a:r>
          </a:p>
        </p:txBody>
      </p:sp>
      <p:pic>
        <p:nvPicPr>
          <p:cNvPr id="4" name="Graphic 3">
            <a:extLst>
              <a:ext uri="{FF2B5EF4-FFF2-40B4-BE49-F238E27FC236}">
                <a16:creationId xmlns:a16="http://schemas.microsoft.com/office/drawing/2014/main" id="{62E5C616-D4EC-1FF5-20AA-B6B233B5C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08885" y="1944621"/>
            <a:ext cx="7400059" cy="4823742"/>
          </a:xfrm>
          <a:prstGeom prst="rect">
            <a:avLst/>
          </a:prstGeom>
        </p:spPr>
      </p:pic>
    </p:spTree>
    <p:extLst>
      <p:ext uri="{BB962C8B-B14F-4D97-AF65-F5344CB8AC3E}">
        <p14:creationId xmlns:p14="http://schemas.microsoft.com/office/powerpoint/2010/main" val="303373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4126F-3AC3-9FD9-9AEE-5313DFC239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1478D3-2B96-A78B-B56D-4B86487B67C9}"/>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868081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29BB-8F2B-8B48-8263-B36B0C17C6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CCB16F-CD62-922B-1ACC-8EC231A60725}"/>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959859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9BCA9-8EF0-3B2B-318F-7FEF3A9C60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E905ED-3276-FCD1-4E6E-E712CBD8FE32}"/>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26406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66D2DC4-DB15-83A3-8CB0-FFDD41074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386" y="0"/>
            <a:ext cx="3891099" cy="6729691"/>
          </a:xfrm>
          <a:prstGeom prst="rect">
            <a:avLst/>
          </a:prstGeom>
        </p:spPr>
      </p:pic>
      <p:sp>
        <p:nvSpPr>
          <p:cNvPr id="3" name="Rectangle 2">
            <a:extLst>
              <a:ext uri="{FF2B5EF4-FFF2-40B4-BE49-F238E27FC236}">
                <a16:creationId xmlns:a16="http://schemas.microsoft.com/office/drawing/2014/main" id="{2DDCA216-4230-6365-2116-723336B40D85}"/>
              </a:ext>
            </a:extLst>
          </p:cNvPr>
          <p:cNvSpPr/>
          <p:nvPr/>
        </p:nvSpPr>
        <p:spPr>
          <a:xfrm>
            <a:off x="4150452" y="966507"/>
            <a:ext cx="7984129" cy="20356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Bạn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từng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nhìn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thấy</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các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anh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bộ</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đội</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7750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6D9C-4E95-AEAC-FCF1-9F7F2E0E2B1D}"/>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66D9B793-B177-4016-FE71-04B022FAA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386" y="0"/>
            <a:ext cx="3891099" cy="6729691"/>
          </a:xfrm>
          <a:prstGeom prst="rect">
            <a:avLst/>
          </a:prstGeom>
        </p:spPr>
      </p:pic>
      <p:sp>
        <p:nvSpPr>
          <p:cNvPr id="4" name="Rectangle 3">
            <a:extLst>
              <a:ext uri="{FF2B5EF4-FFF2-40B4-BE49-F238E27FC236}">
                <a16:creationId xmlns:a16="http://schemas.microsoft.com/office/drawing/2014/main" id="{A3BA12DC-8CAE-1AEA-BE0F-F52C0D201F57}"/>
              </a:ext>
            </a:extLst>
          </p:cNvPr>
          <p:cNvSpPr/>
          <p:nvPr/>
        </p:nvSpPr>
        <p:spPr>
          <a:xfrm>
            <a:off x="4150452" y="1008087"/>
            <a:ext cx="7984129" cy="20356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Bạn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từng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tham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hoạt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động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thể</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thao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ở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trường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chưa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86471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0A69A-85E5-522E-5121-C633160BC5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107EF6-66E9-8E8F-9F27-154A54A06917}"/>
              </a:ext>
            </a:extLst>
          </p:cNvPr>
          <p:cNvPicPr>
            <a:picLocks noChangeAspect="1"/>
          </p:cNvPicPr>
          <p:nvPr/>
        </p:nvPicPr>
        <p:blipFill>
          <a:blip r:embed="rId2"/>
          <a:stretch>
            <a:fillRect/>
          </a:stretch>
        </p:blipFill>
        <p:spPr>
          <a:xfrm>
            <a:off x="0" y="1991"/>
            <a:ext cx="12192000" cy="6854018"/>
          </a:xfrm>
          <a:prstGeom prst="rect">
            <a:avLst/>
          </a:prstGeom>
        </p:spPr>
      </p:pic>
    </p:spTree>
    <p:extLst>
      <p:ext uri="{BB962C8B-B14F-4D97-AF65-F5344CB8AC3E}">
        <p14:creationId xmlns:p14="http://schemas.microsoft.com/office/powerpoint/2010/main" val="3061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0A9171-A1AE-A2FF-64D7-798CE5D5B3CA}"/>
              </a:ext>
            </a:extLst>
          </p:cNvPr>
          <p:cNvSpPr/>
          <p:nvPr/>
        </p:nvSpPr>
        <p:spPr>
          <a:xfrm>
            <a:off x="272143" y="326571"/>
            <a:ext cx="11702143" cy="3516086"/>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i="1" dirty="0" err="1">
                <a:latin typeface="Tahoma" panose="020B0604030504040204" pitchFamily="34" charset="0"/>
                <a:ea typeface="Tahoma" panose="020B0604030504040204" pitchFamily="34" charset="0"/>
                <a:cs typeface="Tahoma" panose="020B0604030504040204" pitchFamily="34" charset="0"/>
              </a:rPr>
              <a:t>Chọn</a:t>
            </a:r>
            <a:r>
              <a:rPr lang="en-US" sz="3600" i="1" dirty="0">
                <a:latin typeface="Tahoma" panose="020B0604030504040204" pitchFamily="34" charset="0"/>
                <a:ea typeface="Tahoma" panose="020B0604030504040204" pitchFamily="34" charset="0"/>
                <a:cs typeface="Tahoma" panose="020B0604030504040204" pitchFamily="34" charset="0"/>
              </a:rPr>
              <a:t> </a:t>
            </a:r>
            <a:r>
              <a:rPr lang="vi-VN" sz="3600" i="1" dirty="0">
                <a:latin typeface="Tahoma" panose="020B0604030504040204" pitchFamily="34" charset="0"/>
                <a:ea typeface="Tahoma" panose="020B0604030504040204" pitchFamily="34" charset="0"/>
                <a:cs typeface="Tahoma" panose="020B0604030504040204" pitchFamily="34" charset="0"/>
              </a:rPr>
              <a:t>1 trong 2 để dưới </a:t>
            </a:r>
            <a:r>
              <a:rPr lang="en-US" sz="3600" i="1" dirty="0">
                <a:latin typeface="Tahoma" panose="020B0604030504040204" pitchFamily="34" charset="0"/>
                <a:ea typeface="Tahoma" panose="020B0604030504040204" pitchFamily="34" charset="0"/>
                <a:cs typeface="Tahoma" panose="020B0604030504040204" pitchFamily="34" charset="0"/>
              </a:rPr>
              <a:t>đ</a:t>
            </a:r>
            <a:r>
              <a:rPr lang="vi-VN" sz="3600" i="1" dirty="0">
                <a:latin typeface="Tahoma" panose="020B0604030504040204" pitchFamily="34" charset="0"/>
                <a:ea typeface="Tahoma" panose="020B0604030504040204" pitchFamily="34" charset="0"/>
                <a:cs typeface="Tahoma" panose="020B0604030504040204" pitchFamily="34" charset="0"/>
              </a:rPr>
              <a:t>ây:</a:t>
            </a:r>
            <a:endParaRPr lang="en-US" sz="3600" i="1" dirty="0">
              <a:latin typeface="Tahoma" panose="020B0604030504040204" pitchFamily="34" charset="0"/>
              <a:ea typeface="Tahoma" panose="020B0604030504040204" pitchFamily="34" charset="0"/>
              <a:cs typeface="Tahoma" panose="020B0604030504040204" pitchFamily="34" charset="0"/>
            </a:endParaRPr>
          </a:p>
          <a:p>
            <a:pPr algn="just"/>
            <a:r>
              <a:rPr lang="vi-VN" sz="3600" b="1" dirty="0">
                <a:latin typeface="Tahoma" panose="020B0604030504040204" pitchFamily="34" charset="0"/>
                <a:ea typeface="Tahoma" panose="020B0604030504040204" pitchFamily="34" charset="0"/>
                <a:cs typeface="Tahoma" panose="020B0604030504040204" pitchFamily="34" charset="0"/>
              </a:rPr>
              <a:t>Đ</a:t>
            </a:r>
            <a:r>
              <a:rPr lang="en-US" sz="3600" b="1" dirty="0">
                <a:latin typeface="Tahoma" panose="020B0604030504040204" pitchFamily="34" charset="0"/>
                <a:ea typeface="Tahoma" panose="020B0604030504040204" pitchFamily="34" charset="0"/>
                <a:cs typeface="Tahoma" panose="020B0604030504040204" pitchFamily="34" charset="0"/>
              </a:rPr>
              <a:t>ề</a:t>
            </a:r>
            <a:r>
              <a:rPr lang="vi-VN" sz="3600" b="1" dirty="0">
                <a:latin typeface="Tahoma" panose="020B0604030504040204" pitchFamily="34" charset="0"/>
                <a:ea typeface="Tahoma" panose="020B0604030504040204" pitchFamily="34" charset="0"/>
                <a:cs typeface="Tahoma" panose="020B0604030504040204" pitchFamily="34" charset="0"/>
              </a:rPr>
              <a:t> 1: </a:t>
            </a:r>
            <a:r>
              <a:rPr lang="vi-VN" sz="3600" dirty="0">
                <a:latin typeface="Tahoma" panose="020B0604030504040204" pitchFamily="34" charset="0"/>
                <a:ea typeface="Tahoma" panose="020B0604030504040204" pitchFamily="34" charset="0"/>
                <a:cs typeface="Tahoma" panose="020B0604030504040204" pitchFamily="34" charset="0"/>
              </a:rPr>
              <a:t>Viết đoạn văn thể hiện tình cảm, cảm xúc về một hoạt động vì cộng đồng của các chú bộ đội.</a:t>
            </a:r>
            <a:endParaRPr lang="en-US" sz="3600" dirty="0">
              <a:latin typeface="Tahoma" panose="020B0604030504040204" pitchFamily="34" charset="0"/>
              <a:ea typeface="Tahoma" panose="020B0604030504040204" pitchFamily="34" charset="0"/>
              <a:cs typeface="Tahoma" panose="020B0604030504040204" pitchFamily="34" charset="0"/>
            </a:endParaRPr>
          </a:p>
          <a:p>
            <a:pPr algn="just"/>
            <a:r>
              <a:rPr lang="vi-VN" sz="3600" b="1" dirty="0">
                <a:latin typeface="Tahoma" panose="020B0604030504040204" pitchFamily="34" charset="0"/>
                <a:ea typeface="Tahoma" panose="020B0604030504040204" pitchFamily="34" charset="0"/>
                <a:cs typeface="Tahoma" panose="020B0604030504040204" pitchFamily="34" charset="0"/>
              </a:rPr>
              <a:t>Đề 2:</a:t>
            </a:r>
            <a:r>
              <a:rPr lang="vi-VN" sz="3600" dirty="0">
                <a:latin typeface="Tahoma" panose="020B0604030504040204" pitchFamily="34" charset="0"/>
                <a:ea typeface="Tahoma" panose="020B0604030504040204" pitchFamily="34" charset="0"/>
                <a:cs typeface="Tahoma" panose="020B0604030504040204" pitchFamily="34" charset="0"/>
              </a:rPr>
              <a:t> Viết đoạn văn thể hiện tình cảm, cảm xúc về Ngày hội thể thao được tổ chức ở trường em.</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863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4079C-E38A-83FE-6957-C75207B3EE9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480C56-DF21-D122-8360-FC8BABCB5119}"/>
              </a:ext>
            </a:extLst>
          </p:cNvPr>
          <p:cNvSpPr/>
          <p:nvPr/>
        </p:nvSpPr>
        <p:spPr>
          <a:xfrm>
            <a:off x="244928" y="947057"/>
            <a:ext cx="11702143" cy="1774372"/>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latin typeface="Tahoma" panose="020B0604030504040204" pitchFamily="34" charset="0"/>
                <a:ea typeface="Tahoma" panose="020B0604030504040204" pitchFamily="34" charset="0"/>
                <a:cs typeface="Tahoma" panose="020B0604030504040204" pitchFamily="34" charset="0"/>
              </a:rPr>
              <a:t>Đ</a:t>
            </a:r>
            <a:r>
              <a:rPr lang="en-US" sz="3600" b="1" dirty="0">
                <a:latin typeface="Tahoma" panose="020B0604030504040204" pitchFamily="34" charset="0"/>
                <a:ea typeface="Tahoma" panose="020B0604030504040204" pitchFamily="34" charset="0"/>
                <a:cs typeface="Tahoma" panose="020B0604030504040204" pitchFamily="34" charset="0"/>
              </a:rPr>
              <a:t>ề</a:t>
            </a:r>
            <a:r>
              <a:rPr lang="vi-VN" sz="3600" b="1" dirty="0">
                <a:latin typeface="Tahoma" panose="020B0604030504040204" pitchFamily="34" charset="0"/>
                <a:ea typeface="Tahoma" panose="020B0604030504040204" pitchFamily="34" charset="0"/>
                <a:cs typeface="Tahoma" panose="020B0604030504040204" pitchFamily="34" charset="0"/>
              </a:rPr>
              <a:t> 1: </a:t>
            </a:r>
            <a:r>
              <a:rPr lang="vi-VN" sz="3600" dirty="0">
                <a:latin typeface="Tahoma" panose="020B0604030504040204" pitchFamily="34" charset="0"/>
                <a:ea typeface="Tahoma" panose="020B0604030504040204" pitchFamily="34" charset="0"/>
                <a:cs typeface="Tahoma" panose="020B0604030504040204" pitchFamily="34" charset="0"/>
              </a:rPr>
              <a:t>Viết đoạn văn thể hiện tình cảm, cảm xúc về một hoạt động vì cộng đồng của các chú bộ đội.</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A1A42A9B-15B6-4503-03FB-9345200FC190}"/>
              </a:ext>
            </a:extLst>
          </p:cNvPr>
          <p:cNvSpPr txBox="1"/>
          <p:nvPr/>
        </p:nvSpPr>
        <p:spPr>
          <a:xfrm>
            <a:off x="2460172" y="206828"/>
            <a:ext cx="8850086" cy="646331"/>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1. </a:t>
            </a:r>
            <a:r>
              <a:rPr lang="en-US" sz="3600" dirty="0" err="1">
                <a:latin typeface="Tahoma" panose="020B0604030504040204" pitchFamily="34" charset="0"/>
                <a:ea typeface="Tahoma" panose="020B0604030504040204" pitchFamily="34" charset="0"/>
                <a:cs typeface="Tahoma" panose="020B0604030504040204" pitchFamily="34" charset="0"/>
              </a:rPr>
              <a:t>Viết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đoạn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văn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theo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đề</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bài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đã</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chọn</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4" name="Rectangle 3">
            <a:extLst>
              <a:ext uri="{FF2B5EF4-FFF2-40B4-BE49-F238E27FC236}">
                <a16:creationId xmlns:a16="http://schemas.microsoft.com/office/drawing/2014/main" id="{01BC49B4-D1B2-D6EA-8009-55A926397712}"/>
              </a:ext>
            </a:extLst>
          </p:cNvPr>
          <p:cNvSpPr/>
          <p:nvPr/>
        </p:nvSpPr>
        <p:spPr>
          <a:xfrm>
            <a:off x="1469571" y="2815327"/>
            <a:ext cx="9622971" cy="39297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Khung cảnh diễn ra sự việc (mưa bão, lũ lụt, sạt lở đất, hoả hoạn,...)</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just"/>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Một số việc làm của các chú bộ đội (sơ tán người dân ra khỏi vùng thiên tai, bảo vệ tài sản của người dân...)</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just"/>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12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D8A5-3E66-FCBD-94A6-BD7D4E839BB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B22169-F5EB-B5E4-5417-853F23F94263}"/>
              </a:ext>
            </a:extLst>
          </p:cNvPr>
          <p:cNvSpPr/>
          <p:nvPr/>
        </p:nvSpPr>
        <p:spPr>
          <a:xfrm>
            <a:off x="244928" y="947057"/>
            <a:ext cx="11702143" cy="1774372"/>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latin typeface="Tahoma" panose="020B0604030504040204" pitchFamily="34" charset="0"/>
                <a:ea typeface="Tahoma" panose="020B0604030504040204" pitchFamily="34" charset="0"/>
                <a:cs typeface="Tahoma" panose="020B0604030504040204" pitchFamily="34" charset="0"/>
              </a:rPr>
              <a:t>Đề 2:</a:t>
            </a:r>
            <a:r>
              <a:rPr lang="vi-VN" sz="3600" dirty="0">
                <a:latin typeface="Tahoma" panose="020B0604030504040204" pitchFamily="34" charset="0"/>
                <a:ea typeface="Tahoma" panose="020B0604030504040204" pitchFamily="34" charset="0"/>
                <a:cs typeface="Tahoma" panose="020B0604030504040204" pitchFamily="34" charset="0"/>
              </a:rPr>
              <a:t> Viết đoạn văn thể hiện tình cảm, cảm xúc về Ngày hội thể thao được tổ chức ở trường em.</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19D012F4-7E74-3C58-8C46-17ACA5F7B696}"/>
              </a:ext>
            </a:extLst>
          </p:cNvPr>
          <p:cNvSpPr txBox="1"/>
          <p:nvPr/>
        </p:nvSpPr>
        <p:spPr>
          <a:xfrm>
            <a:off x="2460172" y="206828"/>
            <a:ext cx="8850086" cy="646331"/>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1. </a:t>
            </a:r>
            <a:r>
              <a:rPr lang="en-US" sz="3600" dirty="0" err="1">
                <a:latin typeface="Tahoma" panose="020B0604030504040204" pitchFamily="34" charset="0"/>
                <a:ea typeface="Tahoma" panose="020B0604030504040204" pitchFamily="34" charset="0"/>
                <a:cs typeface="Tahoma" panose="020B0604030504040204" pitchFamily="34" charset="0"/>
              </a:rPr>
              <a:t>Viết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đoạn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văn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theo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đề</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bài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đã</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chọn</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4" name="Rectangle 3">
            <a:extLst>
              <a:ext uri="{FF2B5EF4-FFF2-40B4-BE49-F238E27FC236}">
                <a16:creationId xmlns:a16="http://schemas.microsoft.com/office/drawing/2014/main" id="{E0AE9126-B61C-54A6-2ECE-2B70B95BEF20}"/>
              </a:ext>
            </a:extLst>
          </p:cNvPr>
          <p:cNvSpPr/>
          <p:nvPr/>
        </p:nvSpPr>
        <p:spPr>
          <a:xfrm>
            <a:off x="1469571" y="2815327"/>
            <a:ext cx="9622971" cy="39297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Không khí vui tươi, rộn ràng của Ngày hội thể thao.</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just"/>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Một số hoạt động thể thao diễn ra trong hội thi (bóng đá, cầu lông, đá cầu, cờ vua,...) lôi cuốn người xem.</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just"/>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189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CCB21E-9635-62AC-979C-6D2347FF477E}"/>
              </a:ext>
            </a:extLst>
          </p:cNvPr>
          <p:cNvSpPr txBox="1"/>
          <p:nvPr/>
        </p:nvSpPr>
        <p:spPr>
          <a:xfrm>
            <a:off x="1534886" y="0"/>
            <a:ext cx="8850086" cy="646331"/>
          </a:xfrm>
          <a:prstGeom prst="rect">
            <a:avLst/>
          </a:prstGeom>
          <a:noFill/>
        </p:spPr>
        <p:txBody>
          <a:bodyPr wrap="square" rtlCol="0">
            <a:spAutoFit/>
          </a:bodyP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Gợi</a:t>
            </a:r>
            <a:r>
              <a:rPr lang="en-US" sz="3600" dirty="0">
                <a:latin typeface="Tahoma" panose="020B0604030504040204" pitchFamily="34" charset="0"/>
                <a:ea typeface="Tahoma" panose="020B0604030504040204" pitchFamily="34" charset="0"/>
                <a:cs typeface="Tahoma" panose="020B0604030504040204" pitchFamily="34" charset="0"/>
              </a:rPr>
              <a:t> ý </a:t>
            </a:r>
            <a:r>
              <a:rPr lang="en-US" sz="3600" dirty="0" err="1">
                <a:latin typeface="Tahoma" panose="020B0604030504040204" pitchFamily="34" charset="0"/>
                <a:ea typeface="Tahoma" panose="020B0604030504040204" pitchFamily="34" charset="0"/>
                <a:cs typeface="Tahoma" panose="020B0604030504040204" pitchFamily="34" charset="0"/>
              </a:rPr>
              <a:t>đề</a:t>
            </a:r>
            <a:r>
              <a:rPr lang="en-US" sz="3600" dirty="0">
                <a:latin typeface="Tahoma" panose="020B0604030504040204" pitchFamily="34" charset="0"/>
                <a:ea typeface="Tahoma" panose="020B0604030504040204" pitchFamily="34" charset="0"/>
                <a:cs typeface="Tahoma" panose="020B0604030504040204" pitchFamily="34" charset="0"/>
              </a:rPr>
              <a:t> 1:</a:t>
            </a:r>
          </a:p>
        </p:txBody>
      </p:sp>
      <p:sp>
        <p:nvSpPr>
          <p:cNvPr id="3" name="Rectangle: Rounded Corners 2">
            <a:extLst>
              <a:ext uri="{FF2B5EF4-FFF2-40B4-BE49-F238E27FC236}">
                <a16:creationId xmlns:a16="http://schemas.microsoft.com/office/drawing/2014/main" id="{B787FCD0-DCF1-C3AE-A47E-F6CE91353821}"/>
              </a:ext>
            </a:extLst>
          </p:cNvPr>
          <p:cNvSpPr/>
          <p:nvPr/>
        </p:nvSpPr>
        <p:spPr>
          <a:xfrm>
            <a:off x="244928" y="740227"/>
            <a:ext cx="11702143" cy="5910943"/>
          </a:xfrm>
          <a:prstGeom prst="roundRect">
            <a:avLst/>
          </a:prstGeom>
          <a:solidFill>
            <a:srgbClr val="1057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i="1" dirty="0">
                <a:latin typeface="Tahoma" panose="020B0604030504040204" pitchFamily="34" charset="0"/>
                <a:ea typeface="Tahoma" panose="020B0604030504040204" pitchFamily="34" charset="0"/>
                <a:cs typeface="Tahoma" panose="020B0604030504040204" pitchFamily="34" charset="0"/>
              </a:rPr>
              <a:t>	</a:t>
            </a:r>
            <a:r>
              <a:rPr lang="vi-VN" sz="2400" i="1" dirty="0">
                <a:latin typeface="Tahoma" panose="020B0604030504040204" pitchFamily="34" charset="0"/>
                <a:ea typeface="Tahoma" panose="020B0604030504040204" pitchFamily="34" charset="0"/>
                <a:cs typeface="Tahoma" panose="020B0604030504040204" pitchFamily="34" charset="0"/>
              </a:rPr>
              <a:t>Tôi luôn cảm thấy xúc động và tự hào mỗi khi nghĩ về những hoạt động vì cộng đồng của các chú bộ đội. Đặc biệt, hình ảnh các chú bộ đội cứu trợ người dân trong những trận lũ lụt luôn để lại ấn tượng sâu đậm trong lòng tôi. Các chú không ngại gian khổ, lăn xả vào dòng nước lũ để cứu từng người dân bị mắc kẹt, mang đến lương thực, thuốc men cho những gia đình bị ảnh hưởng. Mặc dù mưa gió bão bùng, họ vẫn kiên trì làm việc suốt ngày đêm, thậm chí có những lúc phải ăn vội miếng lương khô giữa dòng nước lạnh. Những hành động đầy lòng nhân ái và sự hy sinh thầm lặng ấy đã mang lại sự sống, niềm tin và hy vọng cho biết bao người dân. Hình ảnh các chú bộ đội lấm lem bùn đất nhưng nụ cười vẫn rạng rỡ trên môi là minh chứng rõ ràng nhất cho tinh thần trách nhiệm và tình yêu thương vô bờ bến mà họ dành cho đồng bào. Những hành động cao cả ấy không chỉ thể hiện sự gắn bó mật thiết giữa quân và dân mà còn làm sáng lên phẩm chất cao đẹp của các chú bộ đội trong lòng mỗi người dân Việt Nam.</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420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863</Words>
  <Application>Microsoft Office PowerPoint</Application>
  <PresentationFormat>Widescreen</PresentationFormat>
  <Paragraphs>26</Paragraphs>
  <Slides>17</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SVN-Newton</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4</cp:revision>
  <dcterms:created xsi:type="dcterms:W3CDTF">2025-03-15T06:30:48Z</dcterms:created>
  <dcterms:modified xsi:type="dcterms:W3CDTF">2025-03-15T07:01:54Z</dcterms:modified>
</cp:coreProperties>
</file>