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Patrick Hand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eLQDDf/PIWT26pPpkhauc2vQG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BAD013-3BB3-4E54-8713-8B8E0EBA446B}">
  <a:tblStyle styleId="{95BAD013-3BB3-4E54-8713-8B8E0EBA446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2F5"/>
          </a:solidFill>
        </a:fill>
      </a:tcStyle>
    </a:wholeTbl>
    <a:band1H>
      <a:tcTxStyle/>
      <a:tcStyle>
        <a:fill>
          <a:solidFill>
            <a:srgbClr val="CAE4EA"/>
          </a:solidFill>
        </a:fill>
      </a:tcStyle>
    </a:band1H>
    <a:band2H>
      <a:tcTxStyle/>
    </a:band2H>
    <a:band1V>
      <a:tcTxStyle/>
      <a:tcStyle>
        <a:fill>
          <a:solidFill>
            <a:srgbClr val="CAE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PatrickHan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</a:rPr>
              <a:t>‹#›</a:t>
            </a:fld>
            <a:endParaRPr b="0"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Kích vào khung chứa tình huống để hiện ra hình của tình huống.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Nhóm HS chọn tình huống nào thì GV nhấn chọn tình huống đó</a:t>
            </a:r>
            <a:endParaRPr/>
          </a:p>
        </p:txBody>
      </p:sp>
      <p:sp>
        <p:nvSpPr>
          <p:cNvPr id="192" name="Google Shape;19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</a:rPr>
              <a:t>‹#›</a:t>
            </a:fld>
            <a:endParaRPr b="0"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Kích vào khung chứa tình huống để hiện ra hình của tình huống.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Nhóm HS chọn tình huống nào thì GV nhấn chọn tình huống đó</a:t>
            </a:r>
            <a:endParaRPr/>
          </a:p>
        </p:txBody>
      </p:sp>
      <p:sp>
        <p:nvSpPr>
          <p:cNvPr id="239" name="Google Shape;23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</a:rPr>
              <a:t>‹#›</a:t>
            </a:fld>
            <a:endParaRPr b="0"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</a:rPr>
              <a:t>‹#›</a:t>
            </a:fld>
            <a:endParaRPr b="0"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</a:rPr>
              <a:t>‹#›</a:t>
            </a:fld>
            <a:endParaRPr b="0"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</a:rPr>
              <a:t>‹#›</a:t>
            </a:fld>
            <a:endParaRPr b="0"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</a:rPr>
              <a:t>‹#›</a:t>
            </a:fld>
            <a:endParaRPr b="0"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</a:rPr>
              <a:t>‹#›</a:t>
            </a:fld>
            <a:endParaRPr b="0"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Kích vào khung chứa tình huống để hiện ra hình của tình huống.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Nhóm HS chọn tình huống nào thì GV nhấn chọn tình huống đó</a:t>
            </a:r>
            <a:endParaRPr/>
          </a:p>
        </p:txBody>
      </p:sp>
      <p:sp>
        <p:nvSpPr>
          <p:cNvPr id="168" name="Google Shape;16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</a:rPr>
              <a:t>‹#›</a:t>
            </a:fld>
            <a:endParaRPr b="0" i="0" sz="12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Kích vào khung chứa tình huống để hiện ra hình của tình huống.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Nhóm HS chọn tình huống nào thì GV nhấn chọn tình huống đó</a:t>
            </a:r>
            <a:endParaRPr/>
          </a:p>
        </p:txBody>
      </p:sp>
      <p:sp>
        <p:nvSpPr>
          <p:cNvPr id="186" name="Google Shape;18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b="1" sz="26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/>
          <p:nvPr>
            <p:ph idx="2" type="pic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 rot="5400000">
            <a:off x="3833020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" type="body"/>
          </p:nvPr>
        </p:nvSpPr>
        <p:spPr>
          <a:xfrm rot="5400000">
            <a:off x="1697040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subTitle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299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799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99"/>
              <a:buFont typeface="Arial"/>
              <a:buNone/>
              <a:defRPr b="1" sz="5399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 sz="2699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0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" type="body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9836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•"/>
              <a:defRPr sz="3799"/>
            </a:lvl1pPr>
            <a:lvl2pPr indent="-431736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–"/>
              <a:defRPr sz="3199"/>
            </a:lvl2pPr>
            <a:lvl3pPr indent="-399986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8" name="Google Shape;38;p21"/>
          <p:cNvSpPr txBox="1"/>
          <p:nvPr>
            <p:ph idx="2" type="body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9836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•"/>
              <a:defRPr sz="3799"/>
            </a:lvl1pPr>
            <a:lvl2pPr indent="-431736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–"/>
              <a:defRPr sz="3199"/>
            </a:lvl2pPr>
            <a:lvl3pPr indent="-399986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9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None/>
              <a:defRPr b="1" sz="2699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736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indent="-399986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6" name="Google Shape;46;p22"/>
          <p:cNvSpPr txBox="1"/>
          <p:nvPr>
            <p:ph idx="3" type="body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b="1" sz="3199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None/>
              <a:defRPr b="1" sz="2699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47" name="Google Shape;47;p22"/>
          <p:cNvSpPr txBox="1"/>
          <p:nvPr>
            <p:ph idx="4" type="body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736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indent="-399986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4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b="1" sz="26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1586" lvl="0" marL="457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Char char="•"/>
              <a:defRPr sz="4299"/>
            </a:lvl1pPr>
            <a:lvl2pPr indent="-469836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–"/>
              <a:defRPr sz="3799"/>
            </a:lvl2pPr>
            <a:lvl3pPr indent="-431736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3pPr>
            <a:lvl4pPr indent="-399986" lvl="3" marL="1828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4pPr>
            <a:lvl5pPr indent="-399986" lvl="4" marL="22860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»"/>
              <a:defRPr sz="2699"/>
            </a:lvl5pPr>
            <a:lvl6pPr indent="-399986" lvl="5" marL="27432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6pPr>
            <a:lvl7pPr indent="-399986" lvl="6" marL="3200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7pPr>
            <a:lvl8pPr indent="-399986" lvl="7" marL="3657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8pPr>
            <a:lvl9pPr indent="-399986" lvl="8" marL="4114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9pPr>
          </a:lstStyle>
          <a:p/>
        </p:txBody>
      </p:sp>
      <p:sp>
        <p:nvSpPr>
          <p:cNvPr id="64" name="Google Shape;64;p25"/>
          <p:cNvSpPr txBox="1"/>
          <p:nvPr>
            <p:ph idx="2" type="body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9"/>
              <a:buFont typeface="Arial"/>
              <a:buNone/>
              <a:defRPr b="0" i="0" sz="58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1586" lvl="0" marL="457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Char char="•"/>
              <a:defRPr b="0" i="0" sz="42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9836" lvl="1" marL="914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–"/>
              <a:defRPr b="0" i="0" sz="3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736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b="0" i="0" sz="31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9986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–"/>
              <a:defRPr b="0" i="0" sz="26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9986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»"/>
              <a:defRPr b="0" i="0" sz="26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9986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b="0" i="0" sz="26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9986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b="0" i="0" sz="26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9986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b="0" i="0" sz="26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9986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b="0" i="0" sz="26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hape&#10;&#10;Description automatically generated with medium confidence" id="15" name="Google Shape;15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038350" y="274640"/>
            <a:ext cx="1476077" cy="14760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28.png"/><Relationship Id="rId5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31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28.png"/><Relationship Id="rId5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28.png"/><Relationship Id="rId5" Type="http://schemas.openxmlformats.org/officeDocument/2006/relationships/image" Target="../media/image34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5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5.gif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8.gif"/><Relationship Id="rId7" Type="http://schemas.openxmlformats.org/officeDocument/2006/relationships/image" Target="../media/image17.gif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25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28.png"/><Relationship Id="rId5" Type="http://schemas.openxmlformats.org/officeDocument/2006/relationships/image" Target="../media/image34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2926570" y="869080"/>
            <a:ext cx="6766787" cy="6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Thứ … ngày … tháng … năm</a:t>
            </a:r>
            <a:endParaRPr b="0" i="0" sz="359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4123" y="1633475"/>
            <a:ext cx="2803754" cy="123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5024" y="2697810"/>
            <a:ext cx="8425402" cy="117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5890" y="3585129"/>
            <a:ext cx="8571719" cy="1859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0"/>
          <p:cNvGrpSpPr/>
          <p:nvPr/>
        </p:nvGrpSpPr>
        <p:grpSpPr>
          <a:xfrm>
            <a:off x="1414832" y="574202"/>
            <a:ext cx="8432365" cy="1221387"/>
            <a:chOff x="0" y="123160"/>
            <a:chExt cx="8434317" cy="1221670"/>
          </a:xfrm>
        </p:grpSpPr>
        <p:pic>
          <p:nvPicPr>
            <p:cNvPr id="195" name="Google Shape;19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23160"/>
              <a:ext cx="1412954" cy="1221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0"/>
            <p:cNvSpPr/>
            <p:nvPr/>
          </p:nvSpPr>
          <p:spPr>
            <a:xfrm>
              <a:off x="1143206" y="351525"/>
              <a:ext cx="7291111" cy="783193"/>
            </a:xfrm>
            <a:prstGeom prst="roundRect">
              <a:avLst>
                <a:gd fmla="val 16667" name="adj"/>
              </a:avLst>
            </a:prstGeom>
            <a:solidFill>
              <a:srgbClr val="FCE1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999" u="none" cap="none" strike="noStrike">
                  <a:solidFill>
                    <a:srgbClr val="E82224"/>
                  </a:solidFill>
                  <a:latin typeface="Calibri"/>
                  <a:ea typeface="Calibri"/>
                  <a:cs typeface="Calibri"/>
                  <a:sym typeface="Calibri"/>
                </a:rPr>
                <a:t>Viết bài viết của em vào VBT </a:t>
              </a:r>
              <a:endParaRPr b="0" i="0" sz="3999" u="none" cap="none" strike="noStrike">
                <a:solidFill>
                  <a:srgbClr val="E8222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0"/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198" name="Google Shape;198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0"/>
            <p:cNvSpPr/>
            <p:nvPr/>
          </p:nvSpPr>
          <p:spPr>
            <a:xfrm>
              <a:off x="8433385" y="3642910"/>
              <a:ext cx="2962050" cy="529256"/>
            </a:xfrm>
            <a:prstGeom prst="roundRect">
              <a:avLst>
                <a:gd fmla="val 16667" name="adj"/>
              </a:avLst>
            </a:prstGeom>
            <a:solidFill>
              <a:srgbClr val="FFE4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A96A00"/>
                  </a:solidFill>
                  <a:latin typeface="Calibri"/>
                  <a:ea typeface="Calibri"/>
                  <a:cs typeface="Calibri"/>
                  <a:sym typeface="Calibri"/>
                </a:rPr>
                <a:t>1. Phù hợp với tình huống</a:t>
              </a:r>
              <a:endParaRPr b="0" i="0" sz="2800" u="none" cap="none" strike="noStrike">
                <a:solidFill>
                  <a:srgbClr val="A96A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8433385" y="4227611"/>
              <a:ext cx="2735012" cy="529256"/>
            </a:xfrm>
            <a:prstGeom prst="roundRect">
              <a:avLst>
                <a:gd fmla="val 16667" name="adj"/>
              </a:avLst>
            </a:prstGeom>
            <a:solidFill>
              <a:srgbClr val="DEF1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2. Trình bày rõ ràng, sạch đẹp</a:t>
              </a:r>
              <a:endParaRPr b="0" i="0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9399690" y="2868990"/>
              <a:ext cx="1429816" cy="59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E82224"/>
                  </a:solidFill>
                  <a:latin typeface="Calibri"/>
                  <a:ea typeface="Calibri"/>
                  <a:cs typeface="Calibri"/>
                  <a:sym typeface="Calibri"/>
                </a:rPr>
                <a:t>Tiêu chí viết</a:t>
              </a:r>
              <a:endParaRPr b="0" i="0" sz="3600" u="none" cap="none" strike="noStrike">
                <a:solidFill>
                  <a:srgbClr val="E8222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fmla="val 24675" name="adj"/>
                <a:gd fmla="val 105146" name="hf"/>
                <a:gd fmla="val 110557" name="vf"/>
              </a:avLst>
            </a:prstGeom>
            <a:solidFill>
              <a:srgbClr val="FFFF00"/>
            </a:solidFill>
            <a:ln cap="flat" cmpd="sng" w="25400">
              <a:solidFill>
                <a:srgbClr val="FD9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fmla="val 24675" name="adj"/>
                <a:gd fmla="val 105146" name="hf"/>
                <a:gd fmla="val 110557" name="vf"/>
              </a:avLst>
            </a:prstGeom>
            <a:solidFill>
              <a:srgbClr val="FFFF00"/>
            </a:solidFill>
            <a:ln cap="flat" cmpd="sng" w="25400">
              <a:solidFill>
                <a:srgbClr val="FD9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5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7105" y="909849"/>
            <a:ext cx="8632692" cy="5038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1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212" name="Google Shape;21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1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98" u="none" cap="none" strike="noStrike">
                  <a:solidFill>
                    <a:srgbClr val="EC4646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3</a:t>
              </a:r>
              <a:endParaRPr b="0" i="0" sz="3199" u="none" cap="none" strike="noStrike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sp>
        <p:nvSpPr>
          <p:cNvPr id="214" name="Google Shape;214;p11"/>
          <p:cNvSpPr/>
          <p:nvPr/>
        </p:nvSpPr>
        <p:spPr>
          <a:xfrm>
            <a:off x="5906406" y="2705892"/>
            <a:ext cx="3934090" cy="1446230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8" u="none" cap="none" strike="noStrike">
                <a:solidFill>
                  <a:srgbClr val="EC4646"/>
                </a:solidFill>
                <a:latin typeface="Patrick Hand"/>
                <a:ea typeface="Patrick Hand"/>
                <a:cs typeface="Patrick Hand"/>
                <a:sym typeface="Patrick Hand"/>
              </a:rPr>
              <a:t>Vận dụng</a:t>
            </a:r>
            <a:endParaRPr b="0" i="0" sz="2799" u="none" cap="none" strike="noStrike">
              <a:solidFill>
                <a:srgbClr val="EC4646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5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663381" y="1146266"/>
            <a:ext cx="2954235" cy="540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12"/>
          <p:cNvGrpSpPr/>
          <p:nvPr/>
        </p:nvGrpSpPr>
        <p:grpSpPr>
          <a:xfrm rot="1028187">
            <a:off x="5892006" y="678952"/>
            <a:ext cx="6131375" cy="3495759"/>
            <a:chOff x="8963158" y="1920240"/>
            <a:chExt cx="2961767" cy="2780543"/>
          </a:xfrm>
        </p:grpSpPr>
        <p:pic>
          <p:nvPicPr>
            <p:cNvPr descr="A picture containing icon&#10;&#10;Description automatically generated" id="223" name="Google Shape;223;p12"/>
            <p:cNvPicPr preferRelativeResize="0"/>
            <p:nvPr/>
          </p:nvPicPr>
          <p:blipFill rotWithShape="1">
            <a:blip r:embed="rId5">
              <a:alphaModFix/>
            </a:blip>
            <a:srcRect b="44442" l="54135" r="879" t="18057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2"/>
            <p:cNvSpPr txBox="1"/>
            <p:nvPr/>
          </p:nvSpPr>
          <p:spPr>
            <a:xfrm rot="-1028187">
              <a:off x="9604510" y="2200086"/>
              <a:ext cx="1863430" cy="2276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3600"/>
                <a:buFont typeface="Calibri"/>
                <a:buNone/>
              </a:pPr>
              <a:r>
                <a:rPr b="1" i="0" lang="en-US" sz="3600" u="none" cap="none" strike="noStrike">
                  <a:solidFill>
                    <a:srgbClr val="FF0066"/>
                  </a:solidFill>
                  <a:latin typeface="Calibri"/>
                  <a:ea typeface="Calibri"/>
                  <a:cs typeface="Calibri"/>
                  <a:sym typeface="Calibri"/>
                </a:rPr>
                <a:t>Về nhà</a:t>
              </a:r>
              <a:endParaRPr b="1" i="0" sz="36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3600"/>
                <a:buFont typeface="Calibri"/>
                <a:buNone/>
              </a:pPr>
              <a:r>
                <a:rPr b="1" i="0" lang="en-US" sz="3600" u="none" cap="none" strike="noStrike">
                  <a:solidFill>
                    <a:srgbClr val="FF0066"/>
                  </a:solidFill>
                  <a:latin typeface="Calibri"/>
                  <a:ea typeface="Calibri"/>
                  <a:cs typeface="Calibri"/>
                  <a:sym typeface="Calibri"/>
                </a:rPr>
                <a:t>Đọc bài viết của em cho người thân nghe góp ý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5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7105" y="909849"/>
            <a:ext cx="8632692" cy="5038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3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233" name="Google Shape;23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3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4646"/>
                </a:buClr>
                <a:buSzPts val="9598"/>
                <a:buFont typeface="Patrick Hand"/>
                <a:buNone/>
              </a:pPr>
              <a:r>
                <a:rPr b="0" i="0" lang="en-US" sz="9598" u="none" cap="none" strike="noStrike">
                  <a:solidFill>
                    <a:srgbClr val="EC4646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4</a:t>
              </a:r>
              <a:endParaRPr b="0" i="0" sz="3199" u="none" cap="none" strike="noStrike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sp>
        <p:nvSpPr>
          <p:cNvPr id="235" name="Google Shape;235;p13"/>
          <p:cNvSpPr/>
          <p:nvPr/>
        </p:nvSpPr>
        <p:spPr>
          <a:xfrm>
            <a:off x="6001788" y="2705892"/>
            <a:ext cx="3743333" cy="1446230"/>
          </a:xfrm>
          <a:prstGeom prst="rect">
            <a:avLst/>
          </a:prstGeom>
          <a:solidFill>
            <a:schemeClr val="lt1">
              <a:alpha val="5372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4646"/>
              </a:buClr>
              <a:buSzPts val="8798"/>
              <a:buFont typeface="Patrick Hand"/>
              <a:buNone/>
            </a:pPr>
            <a:r>
              <a:rPr b="0" i="0" lang="en-US" sz="8798" u="none" cap="none" strike="noStrike">
                <a:solidFill>
                  <a:srgbClr val="EC4646"/>
                </a:solidFill>
                <a:latin typeface="Patrick Hand"/>
                <a:ea typeface="Patrick Hand"/>
                <a:cs typeface="Patrick Hand"/>
                <a:sym typeface="Patrick Hand"/>
              </a:rPr>
              <a:t>Tổng kết</a:t>
            </a:r>
            <a:endParaRPr b="0" i="0" sz="2799" u="none" cap="none" strike="noStrike">
              <a:solidFill>
                <a:srgbClr val="EC4646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/>
          <p:nvPr/>
        </p:nvSpPr>
        <p:spPr>
          <a:xfrm>
            <a:off x="2110326" y="354098"/>
            <a:ext cx="7289424" cy="783012"/>
          </a:xfrm>
          <a:prstGeom prst="roundRect">
            <a:avLst>
              <a:gd fmla="val 16667" name="adj"/>
            </a:avLst>
          </a:prstGeom>
          <a:solidFill>
            <a:srgbClr val="FCE1E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2224"/>
              </a:buClr>
              <a:buSzPts val="3999"/>
              <a:buFont typeface="Calibri"/>
              <a:buNone/>
            </a:pPr>
            <a:r>
              <a:rPr b="0" i="0" lang="en-US" sz="3999" u="none" cap="none" strike="noStrike">
                <a:solidFill>
                  <a:srgbClr val="E82224"/>
                </a:solidFill>
                <a:latin typeface="Calibri"/>
                <a:ea typeface="Calibri"/>
                <a:cs typeface="Calibri"/>
                <a:sym typeface="Calibri"/>
              </a:rPr>
              <a:t>Sau bài học chúng ta đã</a:t>
            </a:r>
            <a:endParaRPr b="0" i="0" sz="3999" u="none" cap="none" strike="noStrike">
              <a:solidFill>
                <a:srgbClr val="E82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425" y="866775"/>
            <a:ext cx="11687175" cy="58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/>
          <p:nvPr/>
        </p:nvSpPr>
        <p:spPr>
          <a:xfrm>
            <a:off x="2601956" y="2341023"/>
            <a:ext cx="6646820" cy="578883"/>
          </a:xfrm>
          <a:prstGeom prst="roundRect">
            <a:avLst>
              <a:gd fmla="val 16667" name="adj"/>
            </a:avLst>
          </a:prstGeom>
          <a:solidFill>
            <a:srgbClr val="FFE4B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6A0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6A00"/>
                </a:solidFill>
                <a:latin typeface="Calibri"/>
                <a:ea typeface="Calibri"/>
                <a:cs typeface="Calibri"/>
                <a:sym typeface="Calibri"/>
              </a:rPr>
              <a:t>1. Đọc và hiểu được bài Tạm biệt mùa hè</a:t>
            </a:r>
            <a:endParaRPr b="0" i="0" sz="2800" u="none" cap="none" strike="noStrike">
              <a:solidFill>
                <a:srgbClr val="A96A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2566053" y="3055599"/>
            <a:ext cx="6682722" cy="578883"/>
          </a:xfrm>
          <a:prstGeom prst="roundRect">
            <a:avLst>
              <a:gd fmla="val 16667" name="adj"/>
            </a:avLst>
          </a:prstGeom>
          <a:solidFill>
            <a:srgbClr val="DEF1A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2. Mở rộng vốn từ ngữ về mùa hè</a:t>
            </a:r>
            <a:endParaRPr b="0" i="0" sz="2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2566053" y="3888544"/>
            <a:ext cx="6682722" cy="105560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9FCDE"/>
              </a:gs>
              <a:gs pos="35000">
                <a:srgbClr val="B9FBE6"/>
              </a:gs>
              <a:gs pos="100000">
                <a:srgbClr val="E3FFF4"/>
              </a:gs>
            </a:gsLst>
            <a:lin ang="16200000" scaled="0"/>
          </a:gradFill>
          <a:ln cap="flat" cmpd="sng" w="9525">
            <a:solidFill>
              <a:srgbClr val="00AE9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3. Viết được đoạn văn nêu tình cảm, cảm xúc của em về người bạn.</a:t>
            </a:r>
            <a:endParaRPr b="0" i="0" sz="2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5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5"/>
          <p:cNvSpPr/>
          <p:nvPr/>
        </p:nvSpPr>
        <p:spPr>
          <a:xfrm rot="10800000">
            <a:off x="2396177" y="1196357"/>
            <a:ext cx="8732930" cy="4231636"/>
          </a:xfrm>
          <a:custGeom>
            <a:rect b="b" l="l" r="r" t="t"/>
            <a:pathLst>
              <a:path extrusionOk="0" h="1975845" w="261011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8FE5BB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" dir="3300000" dist="2032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7198" y="1749794"/>
            <a:ext cx="8130887" cy="3358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5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7105" y="941478"/>
            <a:ext cx="8632692" cy="5038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05" name="Google Shape;105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2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98" u="none" cap="none" strike="noStrike">
                  <a:solidFill>
                    <a:srgbClr val="EC4646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1</a:t>
              </a:r>
              <a:endParaRPr b="0" i="0" sz="3199" u="none" cap="none" strike="noStrike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pic>
        <p:nvPicPr>
          <p:cNvPr id="107" name="Google Shape;10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5189" y="2182088"/>
            <a:ext cx="4877223" cy="228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7227" y="0"/>
            <a:ext cx="1412627" cy="122138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Đọc lại câu chuyện Tạm biệt mùa hè. Trao đổi với bạn suy nghĩ, cảm xúc của em về những việc Diệu đã làm.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6689" y="5212239"/>
            <a:ext cx="2337337" cy="16457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6" name="Google Shape;116;p3"/>
          <p:cNvGraphicFramePr/>
          <p:nvPr/>
        </p:nvGraphicFramePr>
        <p:xfrm>
          <a:off x="327974" y="12213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{95BAD013-3BB3-4E54-8713-8B8E0EBA446B}</a:tableStyleId>
              </a:tblPr>
              <a:tblGrid>
                <a:gridCol w="3272475"/>
                <a:gridCol w="3000375"/>
                <a:gridCol w="5353050"/>
              </a:tblGrid>
              <a:tr h="838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Những việc làm của Diệu</a:t>
                      </a:r>
                      <a:endParaRPr sz="30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Thái độ của Diệu</a:t>
                      </a:r>
                      <a:endParaRPr sz="30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Suy nghĩ, cảm xúc của em</a:t>
                      </a:r>
                      <a:endParaRPr sz="30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vào vườn hái quả cùng mẹ</a:t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Thích thú và hào hứng</a:t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 Rounded"/>
                        <a:buChar char="-"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là cô bé chăm làm,…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 Rounded"/>
                        <a:buChar char="-"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biết quan tâm, giúp đỡ mẹ</a:t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 Rounded"/>
                        <a:buChar char="-"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thật tình cảm, thật đáng yêu!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đến thăm bà cụ Khởi và trò chuyện với bà</a:t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ra chợ cùng mẹ và được gặp nhiều người</a:t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17" name="Google Shape;117;p3"/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✿</a:t>
            </a:r>
            <a:endParaRPr b="0" i="0" sz="10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✿</a:t>
            </a:r>
            <a:endParaRPr b="0" i="0" sz="10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✿</a:t>
            </a:r>
            <a:endParaRPr b="0" i="0" sz="10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✿</a:t>
            </a:r>
            <a:endParaRPr b="0" i="0" sz="10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実は自分が苦手な内容の方が教えやすい・・？"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8895" y="1355623"/>
            <a:ext cx="4952484" cy="502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descr="Shape, circle&#10;&#10;Description automatically generated" id="128" name="Google Shape;128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 Rounded"/>
                <a:buNone/>
              </a:pPr>
              <a:r>
                <a:rPr b="0" i="0" lang="en-US" sz="4400" u="none" cap="none" strike="noStrike">
                  <a:solidFill>
                    <a:srgbClr val="00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Trao đổi với bạn suy nghĩ, cảm xúc của em</a:t>
              </a:r>
              <a:endParaRPr b="0" i="0" sz="4400" u="none" cap="none" strike="noStrike">
                <a:solidFill>
                  <a:srgbClr val="FF0C5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Google Shape;13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8516" y="-45524"/>
            <a:ext cx="6462320" cy="2011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 b="84888" l="246" r="-183" t="8499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clothing&#10;&#10;Description automatically generated with low confidence" id="137" name="Google Shape;13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3611" y="3931920"/>
            <a:ext cx="8504775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 Notion ideas | cute gif, aesthetic gif, cute stickers" id="138" name="Google Shape;13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9760" y="1600446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à Bán Bánh Bao – Nhà thầu đam nhoa :3" id="139" name="Google Shape;13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46610" y="356842"/>
            <a:ext cx="36987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39773" y="-39798"/>
            <a:ext cx="5712447" cy="2005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7227" y="0"/>
            <a:ext cx="1412627" cy="122138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 Rounded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 lại câu chuyện Tạm biệt mùa hè. Trao đổi với bạn suy nghĩ, cảm xúc của em về những việc Diệu đã làm.</a:t>
            </a:r>
            <a:endParaRPr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6689" y="5212239"/>
            <a:ext cx="2337337" cy="16457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6"/>
          <p:cNvGraphicFramePr/>
          <p:nvPr/>
        </p:nvGraphicFramePr>
        <p:xfrm>
          <a:off x="327974" y="12213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{95BAD013-3BB3-4E54-8713-8B8E0EBA446B}</a:tableStyleId>
              </a:tblPr>
              <a:tblGrid>
                <a:gridCol w="3072450"/>
                <a:gridCol w="3200400"/>
                <a:gridCol w="5353050"/>
              </a:tblGrid>
              <a:tr h="838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Những việc làm của Diệu</a:t>
                      </a:r>
                      <a:endParaRPr sz="30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Thái độ của Diệu</a:t>
                      </a:r>
                      <a:endParaRPr sz="30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Suy nghĩ, cảm xúc của em</a:t>
                      </a:r>
                      <a:endParaRPr sz="30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5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vào vườn hái quả cùng mẹ</a:t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Thích thú và hào hứng</a:t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 Rounded"/>
                        <a:buChar char="-"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là cô bé chăm làm,…</a:t>
                      </a:r>
                      <a:endParaRPr/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 Rounded"/>
                        <a:buChar char="-"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biết quan tâm, giúp đỡ mẹ</a:t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 Rounded"/>
                        <a:buChar char="-"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thật tình cảm, thật đáng yêu!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5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đến thăm bà cụ Khởi và trò chuyện với bà</a:t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5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Diệu ra chợ cùng mẹ và được gặp nhiều người</a:t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0" name="Google Shape;150;p6"/>
          <p:cNvSpPr txBox="1"/>
          <p:nvPr/>
        </p:nvSpPr>
        <p:spPr>
          <a:xfrm>
            <a:off x="3419475" y="4066953"/>
            <a:ext cx="317182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Diệu thấy bà kể chuyện rất hay. Diệu thích nghe bà kể chuyện</a:t>
            </a:r>
            <a:endParaRPr b="1" i="0" sz="2400" u="none" cap="none" strike="noStrik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6677025" y="4066953"/>
            <a:ext cx="507682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Diệu là cô bé thân thiện, dễ rung động, yêu quý hàng xóm</a:t>
            </a:r>
            <a:endParaRPr b="1" i="0" sz="2800" u="none" cap="none" strike="noStrik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3419475" y="5534562"/>
            <a:ext cx="31718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Diệu yêu mọi người</a:t>
            </a:r>
            <a:endParaRPr b="1" i="0" sz="2800" u="none" cap="none" strike="noStrik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6677025" y="5439312"/>
            <a:ext cx="518700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Diệu rất chịu khó quan sát cuộc sống, là cô bé biết yêu thương mọi người.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5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7105" y="941478"/>
            <a:ext cx="8632692" cy="5038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7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62" name="Google Shape;162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98" u="none" cap="none" strike="noStrike">
                  <a:solidFill>
                    <a:srgbClr val="EC4646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2</a:t>
              </a:r>
              <a:endParaRPr b="0" i="0" sz="3199" u="none" cap="none" strike="noStrike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pic>
        <p:nvPicPr>
          <p:cNvPr id="164" name="Google Shape;16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36702" y="2258015"/>
            <a:ext cx="5273497" cy="201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1620" y="-86082"/>
            <a:ext cx="1412627" cy="122138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324256" y="-149205"/>
            <a:ext cx="10941960" cy="132802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E82224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Nói về tình cảm, cảm xúc của em đối với một người bạn mà em yêu quý.</a:t>
            </a:r>
            <a:endParaRPr/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5">
            <a:alphaModFix/>
          </a:blip>
          <a:srcRect b="84888" l="246" r="-183" t="8499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8"/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descr="A picture containing icon&#10;&#10;Description automatically generated" id="174" name="Google Shape;174;p8"/>
            <p:cNvPicPr preferRelativeResize="0"/>
            <p:nvPr/>
          </p:nvPicPr>
          <p:blipFill rotWithShape="1">
            <a:blip r:embed="rId6">
              <a:alphaModFix/>
            </a:blip>
            <a:srcRect b="6080" l="10243" r="44771" t="49075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8"/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43F8B"/>
                </a:buClr>
                <a:buSzPts val="3000"/>
                <a:buFont typeface="Calibri"/>
                <a:buNone/>
              </a:pPr>
              <a:r>
                <a:rPr b="1" i="0" lang="en-US" sz="3000" u="none" cap="none" strike="noStrike">
                  <a:solidFill>
                    <a:srgbClr val="243F8B"/>
                  </a:solidFill>
                  <a:latin typeface="Calibri"/>
                  <a:ea typeface="Calibri"/>
                  <a:cs typeface="Calibri"/>
                  <a:sym typeface="Calibri"/>
                </a:rPr>
                <a:t>Em muốn nói tình cảm, cảm xúc của em đối với bạn nào?</a:t>
              </a:r>
              <a:endParaRPr b="0" i="0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4217192" y="681008"/>
            <a:ext cx="3720603" cy="3345883"/>
            <a:chOff x="4283306" y="650230"/>
            <a:chExt cx="3720603" cy="3345883"/>
          </a:xfrm>
        </p:grpSpPr>
        <p:pic>
          <p:nvPicPr>
            <p:cNvPr descr="A picture containing icon&#10;&#10;Description automatically generated" id="177" name="Google Shape;177;p8"/>
            <p:cNvPicPr preferRelativeResize="0"/>
            <p:nvPr/>
          </p:nvPicPr>
          <p:blipFill rotWithShape="1">
            <a:blip r:embed="rId6">
              <a:alphaModFix/>
            </a:blip>
            <a:srcRect b="53749" l="3710" r="47903" t="5121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8"/>
            <p:cNvSpPr txBox="1"/>
            <p:nvPr/>
          </p:nvSpPr>
          <p:spPr>
            <a:xfrm>
              <a:off x="4856061" y="1684943"/>
              <a:ext cx="293536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3000"/>
                <a:buFont typeface="Calibri"/>
                <a:buNone/>
              </a:pPr>
              <a:r>
                <a:rPr b="1" i="0" lang="en-US" sz="3000" u="none" cap="none" strike="noStrike">
                  <a:solidFill>
                    <a:srgbClr val="FF3300"/>
                  </a:solidFill>
                  <a:latin typeface="Calibri"/>
                  <a:ea typeface="Calibri"/>
                  <a:cs typeface="Calibri"/>
                  <a:sym typeface="Calibri"/>
                </a:rPr>
                <a:t>Bạn có điều gì mà em yêu quý?</a:t>
              </a:r>
              <a:endParaRPr b="0" i="0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descr="A picture containing icon&#10;&#10;Description automatically generated" id="180" name="Google Shape;180;p8"/>
            <p:cNvPicPr preferRelativeResize="0"/>
            <p:nvPr/>
          </p:nvPicPr>
          <p:blipFill rotWithShape="1">
            <a:blip r:embed="rId7">
              <a:alphaModFix/>
            </a:blip>
            <a:srcRect b="44442" l="54135" r="879" t="18057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8"/>
            <p:cNvSpPr txBox="1"/>
            <p:nvPr/>
          </p:nvSpPr>
          <p:spPr>
            <a:xfrm>
              <a:off x="9314724" y="2416016"/>
              <a:ext cx="2258633" cy="1679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ts val="3000"/>
                <a:buFont typeface="Calibri"/>
                <a:buNone/>
              </a:pPr>
              <a:r>
                <a:rPr b="1" i="0" lang="en-US" sz="3000" u="none" cap="none" strike="noStrike">
                  <a:solidFill>
                    <a:srgbClr val="FF0066"/>
                  </a:solidFill>
                  <a:latin typeface="Calibri"/>
                  <a:ea typeface="Calibri"/>
                  <a:cs typeface="Calibri"/>
                  <a:sym typeface="Calibri"/>
                </a:rPr>
                <a:t>Em có tình cảm, cảm xúc như thế nào đối với bạn đó?</a:t>
              </a:r>
              <a:endParaRPr b="0" i="0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icon&#10;&#10;Description automatically generated" id="182" name="Google Shape;182;p8"/>
          <p:cNvPicPr preferRelativeResize="0"/>
          <p:nvPr/>
        </p:nvPicPr>
        <p:blipFill rotWithShape="1">
          <a:blip r:embed="rId8">
            <a:alphaModFix/>
          </a:blip>
          <a:srcRect b="8652" l="7448" r="3097" t="27181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-66097" y="775325"/>
            <a:ext cx="12118414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 Rounded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Ví Dụ: Em rất yêu quý bạn Lan. </a:t>
            </a:r>
            <a:r>
              <a:rPr b="1" lang="en-US" sz="4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 sẽ học tập đức tính chăm ngoan biết</a:t>
            </a:r>
            <a:r>
              <a:rPr b="1" i="0" lang="en-US" sz="440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giúp đỡ mọi người</a:t>
            </a:r>
            <a:r>
              <a:rPr b="1" lang="en-US" sz="44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như bạn. Em mong em và bạn sẽ mãi là bạn thân của nhau.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2022-06-20T01:18:47Z</dcterms:created>
  <dc:creator>thao</dc:creator>
</cp:coreProperties>
</file>