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71" r:id="rId4"/>
    <p:sldId id="257" r:id="rId5"/>
    <p:sldId id="259" r:id="rId6"/>
    <p:sldId id="260" r:id="rId7"/>
    <p:sldId id="269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bên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7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=""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=""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=""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16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=""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62839" y="4041861"/>
            <a:ext cx="8893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Khi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trang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sách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mở</a:t>
            </a:r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ra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2539" y="659616"/>
            <a:ext cx="36054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 smtClean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44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4163" y="2243257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697286" y="2485335"/>
            <a:ext cx="8723313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nhập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813710" y="3613606"/>
            <a:ext cx="74638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nhập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04163" y="4277869"/>
            <a:ext cx="8816776" cy="782968"/>
            <a:chOff x="2262744" y="1494923"/>
            <a:chExt cx="8016240" cy="665162"/>
          </a:xfrm>
        </p:grpSpPr>
        <p:grpSp>
          <p:nvGrpSpPr>
            <p:cNvPr id="20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28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400"/>
              </a:p>
            </p:txBody>
          </p:sp>
          <p:sp>
            <p:nvSpPr>
              <p:cNvPr id="29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400"/>
              </a:p>
            </p:txBody>
          </p:sp>
          <p:sp>
            <p:nvSpPr>
              <p:cNvPr id="30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lang="en-US" sz="2133" b="1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3</a:t>
                </a:r>
                <a:endParaRPr lang="en-US" sz="2133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/>
            </a:p>
          </p:txBody>
        </p:sp>
      </p:grpSp>
      <p:sp>
        <p:nvSpPr>
          <p:cNvPr id="31" name="TextBox 71"/>
          <p:cNvSpPr txBox="1"/>
          <p:nvPr/>
        </p:nvSpPr>
        <p:spPr>
          <a:xfrm>
            <a:off x="3815844" y="4491883"/>
            <a:ext cx="746389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nhập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altLang="zh-CN" sz="2800" b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D1D1AF8-92B3-4F00-8C64-763598E3B4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39153" cy="6740435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="" xmlns:a16="http://schemas.microsoft.com/office/drawing/2014/main" id="{1E13FA55-B34B-44E1-88D9-2FE3C43820D3}"/>
              </a:ext>
            </a:extLst>
          </p:cNvPr>
          <p:cNvSpPr txBox="1"/>
          <p:nvPr/>
        </p:nvSpPr>
        <p:spPr>
          <a:xfrm>
            <a:off x="914401" y="984647"/>
            <a:ext cx="8720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Thứ 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Năm 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ngày 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31 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tháng 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10 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năm 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2024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="" xmlns:a16="http://schemas.microsoft.com/office/drawing/2014/main" id="{256F5954-01D9-46DF-8E37-082F79F8F701}"/>
              </a:ext>
            </a:extLst>
          </p:cNvPr>
          <p:cNvSpPr txBox="1"/>
          <p:nvPr/>
        </p:nvSpPr>
        <p:spPr>
          <a:xfrm>
            <a:off x="2844801" y="1645047"/>
            <a:ext cx="2890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</a:rPr>
              <a:t>Tiếng Việt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="" xmlns:a16="http://schemas.microsoft.com/office/drawing/2014/main" id="{62417F8C-ABAB-481C-B458-080DD92A345C}"/>
              </a:ext>
            </a:extLst>
          </p:cNvPr>
          <p:cNvSpPr txBox="1"/>
          <p:nvPr/>
        </p:nvSpPr>
        <p:spPr>
          <a:xfrm>
            <a:off x="2964205" y="2324301"/>
            <a:ext cx="2267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Luyện tập: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="" xmlns:a16="http://schemas.microsoft.com/office/drawing/2014/main" id="{21223BC4-C3AD-4D19-880C-2C2A2E24610C}"/>
              </a:ext>
            </a:extLst>
          </p:cNvPr>
          <p:cNvSpPr txBox="1"/>
          <p:nvPr/>
        </p:nvSpPr>
        <p:spPr>
          <a:xfrm>
            <a:off x="975148" y="3663955"/>
            <a:ext cx="961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Dấu chấm, dấu chấm </a:t>
            </a:r>
            <a:r>
              <a:rPr lang="en-US" sz="32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hỏi 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="" xmlns:a16="http://schemas.microsoft.com/office/drawing/2014/main" id="{E348AA95-7391-489F-A83C-2131BDDDB254}"/>
              </a:ext>
            </a:extLst>
          </p:cNvPr>
          <p:cNvSpPr txBox="1"/>
          <p:nvPr/>
        </p:nvSpPr>
        <p:spPr>
          <a:xfrm>
            <a:off x="965719" y="3003346"/>
            <a:ext cx="961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Từ chỉ đặc điểm. Câu nêu đặc điểm</a:t>
            </a:r>
            <a:endParaRPr lang="en-US" sz="32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3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79" b="31383" l="7338" r="49057">
                        <a14:backgroundMark x1="23899" y1="28191" x2="48847" y2="2766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7" t="7143" r="48750" b="67217"/>
          <a:stretch/>
        </p:blipFill>
        <p:spPr>
          <a:xfrm>
            <a:off x="745521" y="2613883"/>
            <a:ext cx="3492650" cy="77192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15855" y="414320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361493" y="728707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47292" y="637889"/>
            <a:ext cx="9687507" cy="12967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i="1" dirty="0" smtClean="0"/>
              <a:t>(</a:t>
            </a:r>
            <a:r>
              <a:rPr lang="en-US" i="1" dirty="0" err="1" smtClean="0"/>
              <a:t>thẳng</a:t>
            </a:r>
            <a:r>
              <a:rPr lang="en-US" i="1" dirty="0" smtClean="0"/>
              <a:t> </a:t>
            </a:r>
            <a:r>
              <a:rPr lang="en-US" i="1" dirty="0" err="1" smtClean="0"/>
              <a:t>tắp</a:t>
            </a:r>
            <a:r>
              <a:rPr lang="en-US" i="1" dirty="0" smtClean="0"/>
              <a:t>, </a:t>
            </a:r>
            <a:r>
              <a:rPr lang="en-US" i="1" dirty="0" err="1" smtClean="0"/>
              <a:t>trắng</a:t>
            </a:r>
            <a:r>
              <a:rPr lang="en-US" i="1" dirty="0" smtClean="0"/>
              <a:t> </a:t>
            </a:r>
            <a:r>
              <a:rPr lang="en-US" i="1" dirty="0" err="1" smtClean="0"/>
              <a:t>tinh</a:t>
            </a:r>
            <a:r>
              <a:rPr lang="en-US" i="1" dirty="0" smtClean="0"/>
              <a:t>, </a:t>
            </a:r>
            <a:r>
              <a:rPr lang="en-US" i="1" dirty="0" err="1" smtClean="0"/>
              <a:t>nhọn</a:t>
            </a:r>
            <a:r>
              <a:rPr lang="en-US" i="1" dirty="0" smtClean="0"/>
              <a:t> </a:t>
            </a:r>
            <a:r>
              <a:rPr lang="en-US" i="1" dirty="0" err="1" smtClean="0"/>
              <a:t>hoắt</a:t>
            </a:r>
            <a:r>
              <a:rPr lang="en-US" i="1" dirty="0" smtClean="0"/>
              <a:t>, </a:t>
            </a:r>
            <a:r>
              <a:rPr lang="en-US" i="1" dirty="0" err="1" smtClean="0"/>
              <a:t>tím</a:t>
            </a:r>
            <a:r>
              <a:rPr lang="en-US" i="1" dirty="0" smtClean="0"/>
              <a:t> </a:t>
            </a:r>
            <a:r>
              <a:rPr lang="en-US" i="1" dirty="0" err="1" smtClean="0"/>
              <a:t>ngắt</a:t>
            </a:r>
            <a:r>
              <a:rPr lang="en-US" i="1" dirty="0" smtClean="0"/>
              <a:t>)</a:t>
            </a:r>
            <a:endParaRPr lang="en-US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872" b="100000" l="17191" r="6519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92" t="25638" r="35485" b="3782"/>
          <a:stretch/>
        </p:blipFill>
        <p:spPr>
          <a:xfrm>
            <a:off x="1201851" y="4302036"/>
            <a:ext cx="2926810" cy="1780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74" b="54255" l="56813" r="899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957" t="16371" r="10745" b="45650"/>
          <a:stretch/>
        </p:blipFill>
        <p:spPr>
          <a:xfrm>
            <a:off x="6814467" y="2555826"/>
            <a:ext cx="3020291" cy="1357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213" b="89894" l="68134" r="899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46" t="43417" r="11069" b="16436"/>
          <a:stretch/>
        </p:blipFill>
        <p:spPr>
          <a:xfrm>
            <a:off x="7327740" y="4484907"/>
            <a:ext cx="1848657" cy="1380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946" y="2288435"/>
            <a:ext cx="9513961" cy="37497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52684" y="2744497"/>
            <a:ext cx="1630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hẳng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tắp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38171" y="4930752"/>
            <a:ext cx="1737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rắng tinh 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39081" y="2744497"/>
            <a:ext cx="173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họn hoắt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24568" y="4930752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</a:t>
            </a:r>
            <a:r>
              <a:rPr 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8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8A4C623A-12CB-4516-AC23-9D25F0FEEF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235" y="5206822"/>
            <a:ext cx="1112737" cy="164659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66142" y="63788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66242" y="580739"/>
            <a:ext cx="10659057" cy="73861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ngữ</a:t>
            </a:r>
            <a:r>
              <a:rPr lang="en-US" dirty="0" smtClean="0"/>
              <a:t> ở </a:t>
            </a:r>
            <a:r>
              <a:rPr lang="en-US" dirty="0" err="1" smtClean="0"/>
              <a:t>cột</a:t>
            </a:r>
            <a:r>
              <a:rPr lang="en-US" dirty="0" smtClean="0"/>
              <a:t>  A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 </a:t>
            </a:r>
            <a:r>
              <a:rPr lang="en-US" dirty="0" err="1" smtClean="0"/>
              <a:t>ngữ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cột</a:t>
            </a:r>
            <a:r>
              <a:rPr lang="en-US" dirty="0" smtClean="0"/>
              <a:t> B 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0" name="Bạn Hà"/>
          <p:cNvSpPr/>
          <p:nvPr/>
        </p:nvSpPr>
        <p:spPr>
          <a:xfrm>
            <a:off x="1447799" y="2561992"/>
            <a:ext cx="3198309" cy="5333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Bố em"/>
          <p:cNvSpPr/>
          <p:nvPr/>
        </p:nvSpPr>
        <p:spPr>
          <a:xfrm>
            <a:off x="1466849" y="3371851"/>
            <a:ext cx="3198309" cy="5333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rường em"/>
          <p:cNvSpPr/>
          <p:nvPr/>
        </p:nvSpPr>
        <p:spPr>
          <a:xfrm>
            <a:off x="1440365" y="4210051"/>
            <a:ext cx="3198309" cy="5333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tẩy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989135" y="2561992"/>
            <a:ext cx="4837616" cy="533399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989135" y="4210051"/>
            <a:ext cx="4837616" cy="533399"/>
          </a:xfrm>
          <a:prstGeom prst="roundRect">
            <a:avLst/>
          </a:prstGeom>
          <a:solidFill>
            <a:srgbClr val="9DF347"/>
          </a:solidFill>
          <a:ln>
            <a:solidFill>
              <a:srgbClr val="9DF347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xíu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kẹo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989135" y="3371850"/>
            <a:ext cx="4837616" cy="537806"/>
            <a:chOff x="3684085" y="3028950"/>
            <a:chExt cx="4837616" cy="537806"/>
          </a:xfrm>
          <a:solidFill>
            <a:srgbClr val="9DF347"/>
          </a:solidFill>
        </p:grpSpPr>
        <p:sp>
          <p:nvSpPr>
            <p:cNvPr id="30" name="Rounded Rectangle 29"/>
            <p:cNvSpPr/>
            <p:nvPr/>
          </p:nvSpPr>
          <p:spPr>
            <a:xfrm>
              <a:off x="3684085" y="3028950"/>
              <a:ext cx="4837616" cy="533399"/>
            </a:xfrm>
            <a:prstGeom prst="roundRect">
              <a:avLst/>
            </a:prstGeom>
            <a:grpFill/>
            <a:ln>
              <a:solidFill>
                <a:srgbClr val="9DF347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36288" y="3043536"/>
              <a:ext cx="3374642" cy="523220"/>
            </a:xfrm>
            <a:prstGeom prst="rect">
              <a:avLst/>
            </a:prstGeom>
            <a:grpFill/>
            <a:ln>
              <a:solidFill>
                <a:srgbClr val="9DF347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găn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nắp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gọn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gàng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33" name="Straight Connector 32"/>
          <p:cNvCxnSpPr>
            <a:stCxn id="20" idx="3"/>
            <a:endCxn id="31" idx="1"/>
          </p:cNvCxnSpPr>
          <p:nvPr/>
        </p:nvCxnSpPr>
        <p:spPr>
          <a:xfrm>
            <a:off x="4646108" y="2828692"/>
            <a:ext cx="1395230" cy="819354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1" idx="3"/>
            <a:endCxn id="24" idx="1"/>
          </p:cNvCxnSpPr>
          <p:nvPr/>
        </p:nvCxnSpPr>
        <p:spPr>
          <a:xfrm flipV="1">
            <a:off x="4665158" y="2828692"/>
            <a:ext cx="1323977" cy="809859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3" idx="3"/>
            <a:endCxn id="25" idx="1"/>
          </p:cNvCxnSpPr>
          <p:nvPr/>
        </p:nvCxnSpPr>
        <p:spPr>
          <a:xfrm>
            <a:off x="4638674" y="4476751"/>
            <a:ext cx="1350461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64934" y="1924051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42020" y="1924051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74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0" grpId="0" animBg="1"/>
      <p:bldP spid="21" grpId="0" animBg="1"/>
      <p:bldP spid="23" grpId="0" animBg="1"/>
      <p:bldP spid="24" grpId="0" animBg="1"/>
      <p:bldP spid="25" grpId="0" animBg="1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285" y="5033357"/>
            <a:ext cx="1112737" cy="164659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66142" y="523589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66242" y="466439"/>
            <a:ext cx="10659057" cy="65045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r>
              <a:rPr lang="en-US" dirty="0" smtClean="0"/>
              <a:t> </a:t>
            </a:r>
            <a:r>
              <a:rPr lang="en-US" dirty="0" err="1" smtClean="0"/>
              <a:t>chấm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r>
              <a:rPr lang="en-US" dirty="0" smtClean="0"/>
              <a:t> </a:t>
            </a:r>
            <a:r>
              <a:rPr lang="en-US" dirty="0" err="1" smtClean="0"/>
              <a:t>chấm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ô </a:t>
            </a:r>
            <a:r>
              <a:rPr lang="en-US" dirty="0" err="1" smtClean="0"/>
              <a:t>vuông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5" t="47726" r="56817" b="16493"/>
          <a:stretch/>
        </p:blipFill>
        <p:spPr bwMode="auto">
          <a:xfrm>
            <a:off x="1075742" y="3813903"/>
            <a:ext cx="3229557" cy="243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2" t="26357" r="15808" b="31416"/>
          <a:stretch/>
        </p:blipFill>
        <p:spPr bwMode="auto">
          <a:xfrm>
            <a:off x="8096250" y="1314450"/>
            <a:ext cx="3115953" cy="282679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09950" y="1314450"/>
            <a:ext cx="307152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kìa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thước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74310" y="3627323"/>
            <a:ext cx="35886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tít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mau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8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</a:t>
            </a:r>
            <a:r>
              <a:rPr lang="en-US" sz="2800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Ngọc</a:t>
            </a:r>
            <a:r>
              <a:rPr lang="en-US" sz="2800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Minh)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016155" y="3014035"/>
            <a:ext cx="457200" cy="584775"/>
            <a:chOff x="9242474" y="1910261"/>
            <a:chExt cx="457200" cy="584775"/>
          </a:xfrm>
        </p:grpSpPr>
        <p:sp>
          <p:nvSpPr>
            <p:cNvPr id="31" name="Rounded Rectangle 30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302258" y="1910261"/>
              <a:ext cx="365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26904" y="3048428"/>
            <a:ext cx="457200" cy="584775"/>
            <a:chOff x="9242474" y="1948361"/>
            <a:chExt cx="457200" cy="584775"/>
          </a:xfrm>
        </p:grpSpPr>
        <p:sp>
          <p:nvSpPr>
            <p:cNvPr id="34" name="Rounded Rectangle 33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21308" y="1948361"/>
              <a:ext cx="365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562850" y="4141247"/>
            <a:ext cx="457200" cy="584775"/>
            <a:chOff x="9242474" y="1910261"/>
            <a:chExt cx="457200" cy="584775"/>
          </a:xfrm>
        </p:grpSpPr>
        <p:sp>
          <p:nvSpPr>
            <p:cNvPr id="37" name="Rounded Rectangle 36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302258" y="1910261"/>
              <a:ext cx="365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554549" y="4175640"/>
            <a:ext cx="457200" cy="584775"/>
            <a:chOff x="9242474" y="1948361"/>
            <a:chExt cx="457200" cy="584775"/>
          </a:xfrm>
        </p:grpSpPr>
        <p:sp>
          <p:nvSpPr>
            <p:cNvPr id="40" name="Rounded Rectangle 39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321308" y="1948361"/>
              <a:ext cx="365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740790" y="5157578"/>
            <a:ext cx="457200" cy="769441"/>
            <a:chOff x="9242474" y="1795961"/>
            <a:chExt cx="457200" cy="769441"/>
          </a:xfrm>
        </p:grpSpPr>
        <p:sp>
          <p:nvSpPr>
            <p:cNvPr id="43" name="Rounded Rectangle 42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302258" y="1795961"/>
              <a:ext cx="32092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751539" y="5306271"/>
            <a:ext cx="457200" cy="584775"/>
            <a:chOff x="9242474" y="1948361"/>
            <a:chExt cx="457200" cy="584775"/>
          </a:xfrm>
        </p:grpSpPr>
        <p:sp>
          <p:nvSpPr>
            <p:cNvPr id="46" name="Rounded Rectangle 45"/>
            <p:cNvSpPr/>
            <p:nvPr/>
          </p:nvSpPr>
          <p:spPr>
            <a:xfrm>
              <a:off x="9242474" y="1997609"/>
              <a:ext cx="457200" cy="4572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1308" y="1948361"/>
              <a:ext cx="3658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806339" y="610598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472301" y="2220746"/>
            <a:ext cx="7633600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=""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507" y="1152083"/>
            <a:ext cx="1138272" cy="872372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=""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=""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498" y="423862"/>
            <a:ext cx="716909" cy="1164407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=""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2" t="26357" r="15808" b="31416"/>
          <a:stretch/>
        </p:blipFill>
        <p:spPr bwMode="auto">
          <a:xfrm>
            <a:off x="9277799" y="2468010"/>
            <a:ext cx="2914201" cy="264376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285" y="5033357"/>
            <a:ext cx="1112737" cy="16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1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935918" y="113680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783941" y="2814640"/>
            <a:ext cx="100844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=""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=""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=""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=""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285" y="5033357"/>
            <a:ext cx="1112737" cy="16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=""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=""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=""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279</Words>
  <Application>Microsoft Office PowerPoint</Application>
  <PresentationFormat>Widescreen</PresentationFormat>
  <Paragraphs>59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Arial Rounded MT Bold</vt:lpstr>
      <vt:lpstr>Arial-Rounded</vt:lpstr>
      <vt:lpstr>Calibri</vt:lpstr>
      <vt:lpstr>Calibri Light</vt:lpstr>
      <vt:lpstr>Cambria</vt:lpstr>
      <vt:lpstr>HP001 4 hàng</vt:lpstr>
      <vt:lpstr>iCiel Cadena</vt:lpstr>
      <vt:lpstr>iCiel Crocante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129</cp:revision>
  <dcterms:created xsi:type="dcterms:W3CDTF">2021-06-15T15:52:51Z</dcterms:created>
  <dcterms:modified xsi:type="dcterms:W3CDTF">2024-10-31T02:22:37Z</dcterms:modified>
</cp:coreProperties>
</file>