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3" r:id="rId3"/>
    <p:sldId id="257" r:id="rId4"/>
    <p:sldId id="258" r:id="rId5"/>
    <p:sldId id="259" r:id="rId6"/>
    <p:sldId id="264" r:id="rId7"/>
    <p:sldId id="277" r:id="rId8"/>
    <p:sldId id="266" r:id="rId9"/>
    <p:sldId id="275" r:id="rId10"/>
    <p:sldId id="274" r:id="rId11"/>
    <p:sldId id="271" r:id="rId12"/>
    <p:sldId id="272"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400" y="56"/>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267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a:t>
            </a:r>
            <a:r>
              <a:rPr lang="en-US" baseline="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5911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gi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a:solidFill>
                    <a:srgbClr val="00863D"/>
                  </a:solidFill>
                  <a:latin typeface="Arial-Rounded" pitchFamily="34" charset="0"/>
                  <a:ea typeface="Arial-Rounded" pitchFamily="34" charset="0"/>
                  <a:cs typeface="Arial-Rounded" pitchFamily="34" charset="0"/>
                </a:rPr>
                <a:t>GIẢI THƯỞNG TÌNH BẠN</a:t>
              </a: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a:solidFill>
                  <a:srgbClr val="00863D"/>
                </a:solidFill>
                <a:latin typeface="Arial Rounded MT Bold" pitchFamily="34" charset="0"/>
                <a:ea typeface="Arial-Rounded" pitchFamily="34" charset="0"/>
                <a:cs typeface="Times New Roman" pitchFamily="18" charset="0"/>
              </a:rPr>
              <a:t>1</a:t>
            </a: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3" name="TextBox 2"/>
          <p:cNvSpPr txBox="1"/>
          <p:nvPr/>
        </p:nvSpPr>
        <p:spPr>
          <a:xfrm>
            <a:off x="744682" y="358576"/>
            <a:ext cx="73914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để nói theo tranh</a:t>
            </a: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học</a:t>
            </a: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ăn</a:t>
            </a: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chơi</a:t>
            </a: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vẽ</a:t>
            </a: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1</a:t>
            </a: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2</a:t>
            </a: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3</a:t>
            </a: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4</a:t>
            </a: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96937" y="1581150"/>
            <a:ext cx="2971800" cy="646331"/>
          </a:xfrm>
          <a:prstGeom prst="rect">
            <a:avLst/>
          </a:prstGeom>
          <a:solidFill>
            <a:srgbClr val="EBF6F9"/>
          </a:solidFill>
        </p:spPr>
        <p:txBody>
          <a:bodyPr wrap="square" rtlCol="0">
            <a:spAutoFit/>
          </a:bodyPr>
          <a:lstStyle/>
          <a:p>
            <a:pPr algn="ctr"/>
            <a:r>
              <a:rPr lang="en-US" sz="3600" b="1">
                <a:latin typeface="Arial-Rounded" pitchFamily="34" charset="0"/>
                <a:ea typeface="Arial-Rounded" pitchFamily="34" charset="0"/>
                <a:cs typeface="Arial-Rounded" pitchFamily="34" charset="0"/>
              </a:rPr>
              <a:t>Củng cố</a:t>
            </a:r>
          </a:p>
        </p:txBody>
      </p:sp>
      <p:grpSp>
        <p:nvGrpSpPr>
          <p:cNvPr id="3" name="Group 2"/>
          <p:cNvGrpSpPr/>
          <p:nvPr/>
        </p:nvGrpSpPr>
        <p:grpSpPr>
          <a:xfrm>
            <a:off x="2815937" y="1538035"/>
            <a:ext cx="1143000" cy="732560"/>
            <a:chOff x="-10391" y="474426"/>
            <a:chExt cx="1143000" cy="732560"/>
          </a:xfrm>
        </p:grpSpPr>
        <p:sp>
          <p:nvSpPr>
            <p:cNvPr id="5" name="Oval 4"/>
            <p:cNvSpPr/>
            <p:nvPr/>
          </p:nvSpPr>
          <p:spPr>
            <a:xfrm>
              <a:off x="205220" y="474426"/>
              <a:ext cx="732560" cy="73256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solidFill>
                  <a:schemeClr val="bg1"/>
                </a:solidFill>
                <a:latin typeface="Arial Rounded MT Bold" pitchFamily="34" charset="0"/>
                <a:cs typeface="Times New Roman" pitchFamily="18" charset="0"/>
              </a:endParaRPr>
            </a:p>
          </p:txBody>
        </p:sp>
        <p:sp>
          <p:nvSpPr>
            <p:cNvPr id="6" name="TextBox 5"/>
            <p:cNvSpPr txBox="1"/>
            <p:nvPr/>
          </p:nvSpPr>
          <p:spPr>
            <a:xfrm>
              <a:off x="-10391" y="542558"/>
              <a:ext cx="1143000" cy="584763"/>
            </a:xfrm>
            <a:prstGeom prst="rect">
              <a:avLst/>
            </a:prstGeom>
            <a:noFill/>
          </p:spPr>
          <p:txBody>
            <a:bodyPr wrap="square" lIns="91428" tIns="45714" rIns="91428" bIns="45714" rtlCol="0">
              <a:spAutoFit/>
            </a:bodyPr>
            <a:lstStyle/>
            <a:p>
              <a:pPr algn="ctr"/>
              <a:r>
                <a:rPr lang="en-US" sz="3200" b="1">
                  <a:solidFill>
                    <a:schemeClr val="bg1"/>
                  </a:solidFill>
                  <a:latin typeface="Arial Rounded MT Bold" pitchFamily="34" charset="0"/>
                  <a:cs typeface="Times New Roman" pitchFamily="18" charset="0"/>
                </a:rPr>
                <a:t>10</a:t>
              </a:r>
            </a:p>
          </p:txBody>
        </p:sp>
      </p:grpSp>
    </p:spTree>
    <p:extLst>
      <p:ext uri="{BB962C8B-B14F-4D97-AF65-F5344CB8AC3E}">
        <p14:creationId xmlns:p14="http://schemas.microsoft.com/office/powerpoint/2010/main" val="225470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33350"/>
            <a:ext cx="7162800" cy="954107"/>
          </a:xfrm>
          <a:prstGeom prst="rect">
            <a:avLst/>
          </a:prstGeom>
          <a:solidFill>
            <a:schemeClr val="accent5">
              <a:lumMod val="20000"/>
              <a:lumOff val="80000"/>
            </a:schemeClr>
          </a:solidFill>
        </p:spPr>
        <p:txBody>
          <a:bodyPr wrap="square" rtlCol="0">
            <a:spAutoFit/>
          </a:bodyPr>
          <a:lstStyle/>
          <a:p>
            <a:pPr algn="ctr"/>
            <a:r>
              <a:rPr lang="en-US" sz="2800" b="1">
                <a:latin typeface="Arial-Rounded" pitchFamily="34" charset="0"/>
                <a:ea typeface="Arial-Rounded" pitchFamily="34" charset="0"/>
                <a:cs typeface="Arial-Rounded" pitchFamily="34" charset="0"/>
              </a:rPr>
              <a:t>Dặn dò: + Xem lại bài trang 14      trang 17</a:t>
            </a:r>
          </a:p>
          <a:p>
            <a:pPr algn="ctr"/>
            <a:r>
              <a:rPr lang="en-US" sz="2800" b="1">
                <a:latin typeface="Arial-Rounded" pitchFamily="34" charset="0"/>
                <a:ea typeface="Arial-Rounded" pitchFamily="34" charset="0"/>
                <a:cs typeface="Arial-Rounded" pitchFamily="34" charset="0"/>
              </a:rPr>
              <a:t>+ Xem bài </a:t>
            </a:r>
            <a:r>
              <a:rPr lang="en-US" sz="2800" b="1" i="1">
                <a:latin typeface="Arial-Rounded" pitchFamily="34" charset="0"/>
                <a:ea typeface="Arial-Rounded" pitchFamily="34" charset="0"/>
                <a:cs typeface="Arial-Rounded" pitchFamily="34" charset="0"/>
              </a:rPr>
              <a:t>Sinh nhật của voi </a:t>
            </a:r>
            <a:r>
              <a:rPr lang="en-US" sz="2800" b="1">
                <a:latin typeface="Arial-Rounded" pitchFamily="34" charset="0"/>
                <a:ea typeface="Arial-Rounded" pitchFamily="34" charset="0"/>
                <a:cs typeface="Arial-Rounded" pitchFamily="34" charset="0"/>
              </a:rPr>
              <a:t>(trang 18 + 19)</a:t>
            </a:r>
          </a:p>
        </p:txBody>
      </p:sp>
      <p:cxnSp>
        <p:nvCxnSpPr>
          <p:cNvPr id="3" name="Straight Arrow Connector 2"/>
          <p:cNvCxnSpPr/>
          <p:nvPr/>
        </p:nvCxnSpPr>
        <p:spPr>
          <a:xfrm>
            <a:off x="5898573" y="429491"/>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363"/>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a:latin typeface="Arial-Rounded" pitchFamily="34" charset="0"/>
                <a:ea typeface="Arial-Rounded" pitchFamily="34" charset="0"/>
                <a:cs typeface="Arial-Rounded" pitchFamily="34" charset="0"/>
              </a:rPr>
              <a:t>Ôn và khởi động</a:t>
            </a:r>
          </a:p>
        </p:txBody>
      </p:sp>
    </p:spTree>
    <p:extLst>
      <p:ext uri="{BB962C8B-B14F-4D97-AF65-F5344CB8AC3E}">
        <p14:creationId xmlns:p14="http://schemas.microsoft.com/office/powerpoint/2010/main" val="110359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5819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751242" y="2458831"/>
            <a:ext cx="732595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Khi </a:t>
            </a:r>
            <a:r>
              <a:rPr lang="en-US" sz="2800" b="1" dirty="0" err="1">
                <a:latin typeface="Arial-Rounded" pitchFamily="34" charset="0"/>
                <a:ea typeface="Arial-Rounded" pitchFamily="34" charset="0"/>
                <a:cs typeface="Arial-Rounded" pitchFamily="34" charset="0"/>
              </a:rPr>
              <a:t>tập</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múa</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phải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tập</a:t>
            </a:r>
            <a:r>
              <a:rPr lang="en-US" sz="2800" b="1" dirty="0">
                <a:latin typeface="Arial-Rounded" pitchFamily="34" charset="0"/>
                <a:ea typeface="Arial-Rounded" pitchFamily="34" charset="0"/>
                <a:cs typeface="Arial-Rounded" pitchFamily="34" charset="0"/>
              </a:rPr>
              <a:t> (…….) </a:t>
            </a:r>
            <a:r>
              <a:rPr lang="en-US" sz="2800" b="1" dirty="0" err="1">
                <a:latin typeface="Arial-Rounded" pitchFamily="34" charset="0"/>
                <a:ea typeface="Arial-Rounded" pitchFamily="34" charset="0"/>
                <a:cs typeface="Arial-Rounded" pitchFamily="34" charset="0"/>
              </a:rPr>
              <a:t>chân</a:t>
            </a:r>
            <a:r>
              <a:rPr lang="en-US" sz="2800" b="1" dirty="0">
                <a:latin typeface="Arial-Rounded" pitchFamily="34" charset="0"/>
                <a:ea typeface="Arial-Rounded" pitchFamily="34" charset="0"/>
                <a:cs typeface="Arial-Rounded" pitchFamily="34" charset="0"/>
              </a:rPr>
              <a:t>.</a:t>
            </a:r>
          </a:p>
        </p:txBody>
      </p:sp>
      <p:sp>
        <p:nvSpPr>
          <p:cNvPr id="12" name="TextBox 11"/>
          <p:cNvSpPr txBox="1"/>
          <p:nvPr/>
        </p:nvSpPr>
        <p:spPr>
          <a:xfrm>
            <a:off x="3657600" y="1489048"/>
            <a:ext cx="1219200" cy="523208"/>
          </a:xfrm>
          <a:prstGeom prst="rect">
            <a:avLst/>
          </a:prstGeom>
          <a:solidFill>
            <a:srgbClr val="BEE395"/>
          </a:solidFill>
        </p:spPr>
        <p:txBody>
          <a:bodyPr wrap="square" lIns="91428" tIns="45714" rIns="91428" bIns="45714" rtlCol="0">
            <a:spAutoFit/>
          </a:bodyPr>
          <a:lstStyle/>
          <a:p>
            <a:pPr algn="ctr"/>
            <a:r>
              <a:rPr lang="en-US" sz="2800" b="1" dirty="0" err="1">
                <a:latin typeface="Arial-Rounded" pitchFamily="34" charset="0"/>
                <a:ea typeface="Arial-Rounded" pitchFamily="34" charset="0"/>
                <a:cs typeface="Arial-Rounded" pitchFamily="34" charset="0"/>
              </a:rPr>
              <a:t>xoạc</a:t>
            </a:r>
            <a:endParaRPr lang="en-US" sz="2800" b="1" dirty="0">
              <a:latin typeface="Arial-Rounded" pitchFamily="34" charset="0"/>
              <a:ea typeface="Arial-Rounded" pitchFamily="34" charset="0"/>
              <a:cs typeface="Arial-Rounded" pitchFamily="34" charset="0"/>
            </a:endParaRP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đi lại</a:t>
            </a: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đứng dậy</a:t>
            </a:r>
          </a:p>
        </p:txBody>
      </p:sp>
      <p:grpSp>
        <p:nvGrpSpPr>
          <p:cNvPr id="6" name="Group 5"/>
          <p:cNvGrpSpPr/>
          <p:nvPr/>
        </p:nvGrpSpPr>
        <p:grpSpPr>
          <a:xfrm>
            <a:off x="155314" y="3503807"/>
            <a:ext cx="8743950" cy="2147323"/>
            <a:chOff x="155314" y="3503807"/>
            <a:chExt cx="8743950"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01059" y="3992006"/>
              <a:ext cx="6561741" cy="584775"/>
            </a:xfrm>
            <a:prstGeom prst="rect">
              <a:avLst/>
            </a:prstGeom>
          </p:spPr>
          <p:txBody>
            <a:bodyPr wrap="square">
              <a:spAutoFit/>
            </a:bodyPr>
            <a:lstStyle/>
            <a:p>
              <a:pPr algn="ctr"/>
              <a:r>
                <a:rPr lang="en-US" sz="3200" b="1" dirty="0">
                  <a:solidFill>
                    <a:srgbClr val="7030A0"/>
                  </a:solidFill>
                  <a:latin typeface="HP001 4 hàng" pitchFamily="34" charset="0"/>
                  <a:ea typeface="Arial-Rounded" pitchFamily="34" charset="0"/>
                  <a:cs typeface="Arial-Rounded" pitchFamily="34" charset="0"/>
                </a:rPr>
                <a:t>Khi </a:t>
              </a:r>
              <a:r>
                <a:rPr lang="en-US" sz="3200" b="1" dirty="0" err="1">
                  <a:solidFill>
                    <a:srgbClr val="7030A0"/>
                  </a:solidFill>
                  <a:latin typeface="HP001 4 hàng" pitchFamily="34" charset="0"/>
                  <a:ea typeface="Arial-Rounded" pitchFamily="34" charset="0"/>
                  <a:cs typeface="Arial-Rounded" pitchFamily="34" charset="0"/>
                </a:rPr>
                <a:t>Ǉập</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júa</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em</a:t>
              </a:r>
              <a:r>
                <a:rPr lang="en-US" sz="3200" b="1" dirty="0">
                  <a:solidFill>
                    <a:srgbClr val="7030A0"/>
                  </a:solidFill>
                  <a:latin typeface="HP001 4 hàng" pitchFamily="34" charset="0"/>
                  <a:ea typeface="Arial-Rounded" pitchFamily="34" charset="0"/>
                  <a:cs typeface="Arial-Rounded" pitchFamily="34" charset="0"/>
                </a:rPr>
                <a:t> </a:t>
              </a:r>
              <a:r>
                <a:rPr lang="el-GR" sz="3200" b="1" dirty="0">
                  <a:solidFill>
                    <a:srgbClr val="7030A0"/>
                  </a:solidFill>
                  <a:latin typeface="HP001 4 hàng" pitchFamily="34" charset="0"/>
                  <a:ea typeface="Arial-Rounded" pitchFamily="34" charset="0"/>
                  <a:cs typeface="Arial-Rounded" pitchFamily="34" charset="0"/>
                </a:rPr>
                <a:t>ι</a:t>
              </a:r>
              <a:r>
                <a:rPr lang="en-US" sz="3200" b="1" dirty="0" err="1">
                  <a:solidFill>
                    <a:srgbClr val="7030A0"/>
                  </a:solidFill>
                  <a:latin typeface="HP001 4 hàng" pitchFamily="34" charset="0"/>
                  <a:ea typeface="Arial-Rounded" pitchFamily="34" charset="0"/>
                  <a:cs typeface="Arial-Rounded" pitchFamily="34" charset="0"/>
                </a:rPr>
                <a:t>ải</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xĲc</a:t>
              </a:r>
              <a:r>
                <a:rPr lang="en-US" sz="3200" b="1" dirty="0">
                  <a:solidFill>
                    <a:srgbClr val="7030A0"/>
                  </a:solidFill>
                  <a:latin typeface="HP001 4 hàng" pitchFamily="34" charset="0"/>
                  <a:ea typeface="Arial-Rounded" pitchFamily="34" charset="0"/>
                  <a:cs typeface="Arial-Rounded" pitchFamily="34" charset="0"/>
                </a:rPr>
                <a:t> </a:t>
              </a:r>
              <a:r>
                <a:rPr lang="el-GR" sz="3200" b="1" dirty="0">
                  <a:solidFill>
                    <a:srgbClr val="7030A0"/>
                  </a:solidFill>
                  <a:latin typeface="HP001 4 hàng" pitchFamily="34" charset="0"/>
                  <a:ea typeface="Arial-Rounded" pitchFamily="34" charset="0"/>
                  <a:cs typeface="Arial-Rounded" pitchFamily="34" charset="0"/>
                </a:rPr>
                <a:t>ε</a:t>
              </a:r>
              <a:r>
                <a:rPr lang="en-US" sz="3200" b="1" dirty="0" err="1">
                  <a:solidFill>
                    <a:srgbClr val="7030A0"/>
                  </a:solidFill>
                  <a:latin typeface="HP001 4 hàng" pitchFamily="34" charset="0"/>
                  <a:ea typeface="Arial-Rounded" pitchFamily="34" charset="0"/>
                  <a:cs typeface="Arial-Rounded" pitchFamily="34" charset="0"/>
                </a:rPr>
                <a:t>ân</a:t>
              </a:r>
              <a:r>
                <a:rPr lang="en-US" sz="3200" b="1" dirty="0">
                  <a:solidFill>
                    <a:srgbClr val="7030A0"/>
                  </a:solidFill>
                  <a:latin typeface="HP001 4 hàng"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kể lại câu chuyện </a:t>
            </a:r>
            <a:r>
              <a:rPr lang="en-US" sz="2800" b="1" i="1">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Nai </a:t>
            </a:r>
            <a:r>
              <a:rPr lang="en-US" sz="2800" dirty="0" err="1">
                <a:latin typeface="Arial-Rounded" pitchFamily="34" charset="0"/>
                <a:ea typeface="Arial-Rounded" pitchFamily="34" charset="0"/>
                <a:cs typeface="Arial-Rounded" pitchFamily="34" charset="0"/>
              </a:rPr>
              <a:t>và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hoẵng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về</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đích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cuối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cùng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Nhưng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cả</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hai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đều</a:t>
            </a:r>
            <a:endParaRPr lang="en-US" sz="2800" dirty="0">
              <a:latin typeface="Arial-Rounded" pitchFamily="34" charset="0"/>
              <a:ea typeface="Arial-Rounded" pitchFamily="34" charset="0"/>
              <a:cs typeface="Arial-Rounded" pitchFamily="34" charset="0"/>
            </a:endParaRPr>
          </a:p>
        </p:txBody>
      </p:sp>
      <p:sp>
        <p:nvSpPr>
          <p:cNvPr id="29" name="TextBox 28"/>
          <p:cNvSpPr txBox="1"/>
          <p:nvPr/>
        </p:nvSpPr>
        <p:spPr>
          <a:xfrm>
            <a:off x="1647328" y="1736954"/>
            <a:ext cx="5769313" cy="523208"/>
          </a:xfrm>
          <a:prstGeom prst="rect">
            <a:avLst/>
          </a:prstGeom>
          <a:noFill/>
        </p:spPr>
        <p:txBody>
          <a:bodyPr wrap="square" lIns="91428" tIns="45714" rIns="91428" bIns="45714" rtlCol="0">
            <a:spAutoFit/>
          </a:bodyPr>
          <a:lstStyle/>
          <a:p>
            <a:pPr algn="just"/>
            <a:r>
              <a:rPr lang="en-US" sz="2800" dirty="0" err="1">
                <a:latin typeface="Arial-Rounded" pitchFamily="34" charset="0"/>
                <a:ea typeface="Arial-Rounded" pitchFamily="34" charset="0"/>
                <a:cs typeface="Arial-Rounded" pitchFamily="34" charset="0"/>
              </a:rPr>
              <a:t>được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tặng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giải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thưởng</a:t>
            </a:r>
            <a:r>
              <a:rPr lang="en-US" sz="2800" dirty="0">
                <a:latin typeface="Arial-Rounded" pitchFamily="34" charset="0"/>
                <a:ea typeface="Arial-Rounded" pitchFamily="34" charset="0"/>
                <a:cs typeface="Arial-Rounded" pitchFamily="34" charset="0"/>
              </a:rPr>
              <a:t>.</a:t>
            </a:r>
          </a:p>
        </p:txBody>
      </p:sp>
      <p:sp>
        <p:nvSpPr>
          <p:cNvPr id="21" name="Oval 20"/>
          <p:cNvSpPr/>
          <p:nvPr/>
        </p:nvSpPr>
        <p:spPr>
          <a:xfrm>
            <a:off x="117764"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96748"/>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290703" y="199855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Em hãy tìm từ dễ viết lẫn trong bài.</a:t>
            </a: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553200"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284769" y="157078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cùng</a:t>
            </a:r>
            <a:r>
              <a:rPr lang="en-US" sz="3600" b="1">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a:solidFill>
                  <a:srgbClr val="7030A0"/>
                </a:solidFill>
                <a:latin typeface="HP001 4 hàng" pitchFamily="34" charset="0"/>
              </a:rPr>
              <a:t>cả hai Αϛu đưϑ Ǉặng giải κưŋg</a:t>
            </a:r>
            <a:r>
              <a:rPr lang="en-US" sz="3600" b="1">
                <a:solidFill>
                  <a:srgbClr val="7030A0"/>
                </a:solidFill>
                <a:latin typeface="HP001 4 hàng" pitchFamily="34" charset="0"/>
              </a:rPr>
              <a:t>.</a:t>
            </a:r>
          </a:p>
        </p:txBody>
      </p:sp>
    </p:spTree>
    <p:extLst>
      <p:ext uri="{BB962C8B-B14F-4D97-AF65-F5344CB8AC3E}">
        <p14:creationId xmlns:p14="http://schemas.microsoft.com/office/powerpoint/2010/main" val="421372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6256" y="236006"/>
            <a:ext cx="4671488" cy="4671488"/>
          </a:xfrm>
          <a:prstGeom prst="rect">
            <a:avLst/>
          </a:prstGeom>
        </p:spPr>
      </p:pic>
    </p:spTree>
    <p:extLst>
      <p:ext uri="{BB962C8B-B14F-4D97-AF65-F5344CB8AC3E}">
        <p14:creationId xmlns:p14="http://schemas.microsoft.com/office/powerpoint/2010/main" val="720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6" y="8952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6" y="895350"/>
            <a:ext cx="8251825"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vần phù hợp thay cho ô vuông</a:t>
            </a:r>
          </a:p>
        </p:txBody>
      </p:sp>
      <p:sp>
        <p:nvSpPr>
          <p:cNvPr id="7" name="TextBox 6"/>
          <p:cNvSpPr txBox="1"/>
          <p:nvPr/>
        </p:nvSpPr>
        <p:spPr>
          <a:xfrm>
            <a:off x="0" y="20383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 </a:t>
            </a:r>
            <a:r>
              <a:rPr lang="en-US" sz="3200" i="1">
                <a:latin typeface="Arial-Rounded" pitchFamily="34" charset="0"/>
                <a:ea typeface="Arial-Rounded" pitchFamily="34" charset="0"/>
                <a:cs typeface="Arial-Rounded" pitchFamily="34" charset="0"/>
              </a:rPr>
              <a:t>ươc</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ươt?</a:t>
            </a:r>
          </a:p>
        </p:txBody>
      </p:sp>
      <p:sp>
        <p:nvSpPr>
          <p:cNvPr id="8" name="TextBox 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354" y="4335286"/>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277154" y="4352603"/>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944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946150" y="3796064"/>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1524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275137" y="2066209"/>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165100" y="1492646"/>
            <a:ext cx="2265102" cy="603639"/>
            <a:chOff x="4903789" y="2019473"/>
            <a:chExt cx="2265102" cy="603639"/>
          </a:xfrm>
        </p:grpSpPr>
        <p:sp>
          <p:nvSpPr>
            <p:cNvPr id="14" name="TextBox 13"/>
            <p:cNvSpPr txBox="1"/>
            <p:nvPr/>
          </p:nvSpPr>
          <p:spPr>
            <a:xfrm>
              <a:off x="4903789" y="2038349"/>
              <a:ext cx="2265102"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n       </a:t>
              </a:r>
              <a:r>
                <a:rPr lang="en-US" sz="3200" dirty="0" err="1">
                  <a:latin typeface="Arial-Rounded" pitchFamily="34" charset="0"/>
                  <a:ea typeface="Arial-Rounded" pitchFamily="34" charset="0"/>
                  <a:cs typeface="Arial-Rounded" pitchFamily="34" charset="0"/>
                </a:rPr>
                <a:t>suối</a:t>
              </a:r>
              <a:endParaRPr lang="en-US" sz="3200" i="1" dirty="0">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368299" y="1516538"/>
            <a:ext cx="1075237"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ươc</a:t>
            </a:r>
            <a:endParaRPr lang="en-US" sz="3200" dirty="0">
              <a:latin typeface="Arial-Rounded" pitchFamily="34" charset="0"/>
              <a:ea typeface="Arial-Rounded" pitchFamily="34" charset="0"/>
              <a:cs typeface="Arial-Rounded" pitchFamily="34" charset="0"/>
            </a:endParaRPr>
          </a:p>
        </p:txBody>
      </p:sp>
      <p:sp>
        <p:nvSpPr>
          <p:cNvPr id="5" name="TextBox 4"/>
          <p:cNvSpPr txBox="1"/>
          <p:nvPr/>
        </p:nvSpPr>
        <p:spPr>
          <a:xfrm>
            <a:off x="152400" y="982353"/>
            <a:ext cx="17526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396272" y="999670"/>
            <a:ext cx="969464"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ươc</a:t>
            </a:r>
            <a:endParaRPr lang="en-US" sz="3200" i="1" dirty="0">
              <a:latin typeface="Arial-Rounded" pitchFamily="34" charset="0"/>
              <a:ea typeface="Arial-Rounded" pitchFamily="34" charset="0"/>
              <a:cs typeface="Arial-Rounded" pitchFamily="34" charset="0"/>
            </a:endParaRPr>
          </a:p>
        </p:txBody>
      </p:sp>
      <p:sp>
        <p:nvSpPr>
          <p:cNvPr id="8" name="TextBox 7"/>
          <p:cNvSpPr txBox="1"/>
          <p:nvPr/>
        </p:nvSpPr>
        <p:spPr>
          <a:xfrm>
            <a:off x="671649" y="970354"/>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0" y="520700"/>
            <a:ext cx="2819400"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 </a:t>
            </a:r>
            <a:r>
              <a:rPr lang="en-US" sz="2800" i="1">
                <a:latin typeface="Arial-Rounded" pitchFamily="34" charset="0"/>
                <a:ea typeface="Arial-Rounded" pitchFamily="34" charset="0"/>
                <a:cs typeface="Arial-Rounded" pitchFamily="34" charset="0"/>
              </a:rPr>
              <a:t>ươc</a:t>
            </a:r>
            <a:r>
              <a:rPr lang="en-US" sz="2800">
                <a:latin typeface="Arial-Rounded" pitchFamily="34" charset="0"/>
                <a:ea typeface="Arial-Rounded" pitchFamily="34" charset="0"/>
                <a:cs typeface="Arial-Rounded" pitchFamily="34" charset="0"/>
              </a:rPr>
              <a:t> hay </a:t>
            </a:r>
            <a:r>
              <a:rPr lang="en-US" sz="2800" i="1">
                <a:latin typeface="Arial-Rounded" pitchFamily="34" charset="0"/>
                <a:ea typeface="Arial-Rounded" pitchFamily="34" charset="0"/>
                <a:cs typeface="Arial-Rounded" pitchFamily="34" charset="0"/>
              </a:rPr>
              <a:t>ươt?</a:t>
            </a:r>
          </a:p>
        </p:txBody>
      </p:sp>
      <p:sp>
        <p:nvSpPr>
          <p:cNvPr id="6" name="Rectangle 5"/>
          <p:cNvSpPr/>
          <p:nvPr/>
        </p:nvSpPr>
        <p:spPr>
          <a:xfrm>
            <a:off x="531949" y="1206361"/>
            <a:ext cx="68515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84903" y="1682452"/>
            <a:ext cx="7322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086" y="2190750"/>
            <a:ext cx="608670" cy="308495"/>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2661733"/>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23" name="TextBox 22"/>
          <p:cNvSpPr txBox="1"/>
          <p:nvPr/>
        </p:nvSpPr>
        <p:spPr>
          <a:xfrm>
            <a:off x="144599" y="3245845"/>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398361" y="4519280"/>
            <a:ext cx="48468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28700" y="3960326"/>
            <a:ext cx="502444"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59989" y="3249401"/>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a:t>
            </a:r>
          </a:p>
        </p:txBody>
      </p:sp>
      <p:sp>
        <p:nvSpPr>
          <p:cNvPr id="30" name="Rectangle 29"/>
          <p:cNvSpPr/>
          <p:nvPr/>
        </p:nvSpPr>
        <p:spPr>
          <a:xfrm>
            <a:off x="3810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453</Words>
  <Application>Microsoft Office PowerPoint</Application>
  <PresentationFormat>Trình chiếu Trên màn hình (16:9)</PresentationFormat>
  <Paragraphs>83</Paragraphs>
  <Slides>12</Slides>
  <Notes>6</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12</vt:i4>
      </vt:variant>
    </vt:vector>
  </HeadingPairs>
  <TitlesOfParts>
    <vt:vector size="18" baseType="lpstr">
      <vt:lpstr>Arial</vt:lpstr>
      <vt:lpstr>Arial Rounded MT Bold</vt:lpstr>
      <vt:lpstr>Arial-Rounded</vt:lpstr>
      <vt:lpstr>Calibri</vt:lpstr>
      <vt:lpstr>HP001 4 hàng</vt:lpstr>
      <vt:lpstr>Office Theme</vt:lpstr>
      <vt:lpstr>Bản trình bày PowerPoint</vt:lpstr>
      <vt:lpstr>Ôn và 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NGO THI HUONG</cp:lastModifiedBy>
  <cp:revision>147</cp:revision>
  <dcterms:created xsi:type="dcterms:W3CDTF">2020-12-08T15:48:47Z</dcterms:created>
  <dcterms:modified xsi:type="dcterms:W3CDTF">2025-01-14T06:03:33Z</dcterms:modified>
</cp:coreProperties>
</file>