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13"/>
  </p:notesMasterIdLst>
  <p:sldIdLst>
    <p:sldId id="257" r:id="rId4"/>
    <p:sldId id="334" r:id="rId5"/>
    <p:sldId id="341" r:id="rId6"/>
    <p:sldId id="342" r:id="rId7"/>
    <p:sldId id="306" r:id="rId8"/>
    <p:sldId id="294" r:id="rId9"/>
    <p:sldId id="343" r:id="rId10"/>
    <p:sldId id="344" r:id="rId11"/>
    <p:sldId id="34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663B5-ADC7-49B7-9D19-7E43F3A78955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7F82A-A515-4977-8E82-F59345ECC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7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947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013670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1803540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7873447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175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98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010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036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416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021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180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85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61645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039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263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18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081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3" name="Google Shape;363;p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333"/>
                <a:buFont typeface="Arial"/>
                <a:buNone/>
                <a:tabLst/>
                <a:defRPr/>
              </a:pPr>
              <a:t>‹#›</a:t>
            </a:fld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4797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66" name="Google Shape;366;p1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67" name="Google Shape;367;p1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333"/>
                <a:buFont typeface="Arial"/>
                <a:buNone/>
                <a:tabLst/>
                <a:defRPr/>
              </a:pPr>
              <a:t>‹#›</a:t>
            </a:fld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70213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0" name="Google Shape;370;p1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333"/>
                <a:buFont typeface="Arial"/>
                <a:buNone/>
                <a:tabLst/>
                <a:defRPr/>
              </a:pPr>
              <a:t>‹#›</a:t>
            </a:fld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80612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4" name="Google Shape;374;p1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333"/>
                <a:buFont typeface="Arial"/>
                <a:buNone/>
                <a:tabLst/>
                <a:defRPr/>
              </a:pPr>
              <a:t>‹#›</a:t>
            </a:fld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9603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8" name="Google Shape;378;p1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9" name="Google Shape;379;p1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333"/>
                <a:buFont typeface="Arial"/>
                <a:buNone/>
                <a:tabLst/>
                <a:defRPr/>
              </a:pPr>
              <a:t>‹#›</a:t>
            </a:fld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48031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333"/>
                <a:buFont typeface="Arial"/>
                <a:buNone/>
                <a:tabLst/>
                <a:defRPr/>
              </a:pPr>
              <a:t>‹#›</a:t>
            </a:fld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982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93037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85" name="Google Shape;385;p12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6" name="Google Shape;386;p1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333"/>
                <a:buFont typeface="Arial"/>
                <a:buNone/>
                <a:tabLst/>
                <a:defRPr/>
              </a:pPr>
              <a:t>‹#›</a:t>
            </a:fld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5897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3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89" name="Google Shape;389;p1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333"/>
                <a:buFont typeface="Arial"/>
                <a:buNone/>
                <a:tabLst/>
                <a:defRPr/>
              </a:pPr>
              <a:t>‹#›</a:t>
            </a:fld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04011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3" name="Google Shape;393;p13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4" name="Google Shape;394;p1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5" name="Google Shape;395;p1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333"/>
                <a:buFont typeface="Arial"/>
                <a:buNone/>
                <a:tabLst/>
                <a:defRPr/>
              </a:pPr>
              <a:t>‹#›</a:t>
            </a:fld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49152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3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8" name="Google Shape;398;p1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333"/>
                <a:buFont typeface="Arial"/>
                <a:buNone/>
                <a:tabLst/>
                <a:defRPr/>
              </a:pPr>
              <a:t>‹#›</a:t>
            </a:fld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72160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3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401" name="Google Shape;401;p13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2" name="Google Shape;402;p1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333"/>
                <a:buFont typeface="Arial"/>
                <a:buNone/>
                <a:tabLst/>
                <a:defRPr/>
              </a:pPr>
              <a:t>‹#›</a:t>
            </a:fld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05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26977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0976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22399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72063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2025/11/14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3040390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88405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A0FC48A3-342F-45BE-8BC4-E8428AFB65E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1625" y="295275"/>
            <a:ext cx="1180802" cy="1180802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186372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4425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9857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0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g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11" Type="http://schemas.openxmlformats.org/officeDocument/2006/relationships/image" Target="../media/image28.png"/><Relationship Id="rId5" Type="http://schemas.openxmlformats.org/officeDocument/2006/relationships/image" Target="../media/image17.png"/><Relationship Id="rId10" Type="http://schemas.openxmlformats.org/officeDocument/2006/relationships/image" Target="../media/image27.png"/><Relationship Id="rId4" Type="http://schemas.openxmlformats.org/officeDocument/2006/relationships/image" Target="../media/image16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6" Type="http://schemas.openxmlformats.org/officeDocument/2006/relationships/image" Target="../media/image3.png"/><Relationship Id="rId5" Type="http://schemas.openxmlformats.org/officeDocument/2006/relationships/image" Target="../media/image2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Relationship Id="rId6" Type="http://schemas.openxmlformats.org/officeDocument/2006/relationships/image" Target="../media/image3.png"/><Relationship Id="rId5" Type="http://schemas.openxmlformats.org/officeDocument/2006/relationships/image" Target="../media/image2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624" y="0"/>
            <a:ext cx="3305153" cy="1102651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870CE8E1-3B5B-4DD5-BD1E-25BAF9A6EE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5" y="3590925"/>
            <a:ext cx="3390900" cy="3390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1866233-B677-4EE6-AEF8-321678173F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0767" y="2344401"/>
            <a:ext cx="7998645" cy="3359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A8EEE4E-E2BB-4CC5-BAD6-3433E53E26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1228" y="1558119"/>
            <a:ext cx="1908213" cy="9998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CCFA150-3AEF-4F96-B0C7-E7D9AF6DD0AE}"/>
              </a:ext>
            </a:extLst>
          </p:cNvPr>
          <p:cNvSpPr txBox="1"/>
          <p:nvPr/>
        </p:nvSpPr>
        <p:spPr>
          <a:xfrm>
            <a:off x="3686175" y="828675"/>
            <a:ext cx="742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…..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…..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…..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F3EC49B-E7A0-4D22-BAB6-3D9EE8D518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7182" y="5075651"/>
            <a:ext cx="2133785" cy="70719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组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80" y="2924810"/>
            <a:ext cx="2829560" cy="36442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1F94447-F17C-45EB-B447-A4F21328E2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683" y="1628441"/>
            <a:ext cx="4980864" cy="96325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E2FE71B-35F6-49D2-8E61-003E10619254}"/>
              </a:ext>
            </a:extLst>
          </p:cNvPr>
          <p:cNvSpPr txBox="1"/>
          <p:nvPr/>
        </p:nvSpPr>
        <p:spPr>
          <a:xfrm>
            <a:off x="2334260" y="2643385"/>
            <a:ext cx="7284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Trình bày được tác dụng của máy thu hình (ti vi) trong gia đình.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组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80" y="2924810"/>
            <a:ext cx="2829560" cy="364426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624" y="0"/>
            <a:ext cx="3305153" cy="11026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2C4DF09-4F08-4910-A61B-39E8B74BB6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2701" y="2091930"/>
            <a:ext cx="6791533" cy="21398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8963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624" y="0"/>
            <a:ext cx="3305153" cy="1102651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870CE8E1-3B5B-4DD5-BD1E-25BAF9A6EE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5" y="3590925"/>
            <a:ext cx="3390900" cy="3390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AD3A44B-B159-423B-86BA-2E44162F1D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126" y="4008622"/>
            <a:ext cx="3638874" cy="2729156"/>
          </a:xfrm>
          <a:prstGeom prst="rect">
            <a:avLst/>
          </a:prstGeom>
        </p:spPr>
      </p:pic>
      <p:sp>
        <p:nvSpPr>
          <p:cNvPr id="11" name="Rounded Rectangular Callout 1">
            <a:extLst>
              <a:ext uri="{FF2B5EF4-FFF2-40B4-BE49-F238E27FC236}">
                <a16:creationId xmlns:a16="http://schemas.microsoft.com/office/drawing/2014/main" xmlns="" id="{EC2815AD-0AAC-4A1D-A102-9978BE1B8662}"/>
              </a:ext>
            </a:extLst>
          </p:cNvPr>
          <p:cNvSpPr/>
          <p:nvPr/>
        </p:nvSpPr>
        <p:spPr>
          <a:xfrm>
            <a:off x="2414427" y="1699089"/>
            <a:ext cx="7376845" cy="2379752"/>
          </a:xfrm>
          <a:prstGeom prst="wedgeRoundRectCallout">
            <a:avLst>
              <a:gd name="adj1" fmla="val -17790"/>
              <a:gd name="adj2" fmla="val 48759"/>
              <a:gd name="adj3" fmla="val 16667"/>
            </a:avLst>
          </a:prstGeom>
          <a:solidFill>
            <a:srgbClr val="FFFF00"/>
          </a:solidFill>
          <a:ln w="57150">
            <a:solidFill>
              <a:srgbClr val="FF0000"/>
            </a:solidFill>
            <a:prstDash val="lg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>
                <a:solidFill>
                  <a:srgbClr val="002060"/>
                </a:solidFill>
                <a:latin typeface="Calibri" panose="020F0502020204030204"/>
              </a:rPr>
              <a:t>1. </a:t>
            </a:r>
            <a:r>
              <a:rPr lang="en-US" sz="5400" b="1" dirty="0" err="1">
                <a:solidFill>
                  <a:srgbClr val="002060"/>
                </a:solidFill>
                <a:latin typeface="Calibri" panose="020F0502020204030204"/>
              </a:rPr>
              <a:t>Tìm</a:t>
            </a:r>
            <a:r>
              <a:rPr lang="en-US" sz="54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libri" panose="020F0502020204030204"/>
              </a:rPr>
              <a:t>hiểu</a:t>
            </a:r>
            <a:r>
              <a:rPr lang="en-US" sz="54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libri" panose="020F0502020204030204"/>
              </a:rPr>
              <a:t>về</a:t>
            </a:r>
            <a:r>
              <a:rPr lang="en-US" sz="54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libri" panose="020F0502020204030204"/>
              </a:rPr>
              <a:t>tác</a:t>
            </a:r>
            <a:r>
              <a:rPr lang="en-US" sz="54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libri" panose="020F0502020204030204"/>
              </a:rPr>
              <a:t>dụng</a:t>
            </a:r>
            <a:r>
              <a:rPr lang="en-US" sz="54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libri" panose="020F0502020204030204"/>
              </a:rPr>
              <a:t>của</a:t>
            </a:r>
            <a:r>
              <a:rPr lang="en-US" sz="54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libri" panose="020F0502020204030204"/>
              </a:rPr>
              <a:t>máy</a:t>
            </a:r>
            <a:r>
              <a:rPr lang="en-US" sz="54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libri" panose="020F0502020204030204"/>
              </a:rPr>
              <a:t>thu</a:t>
            </a:r>
            <a:r>
              <a:rPr lang="en-US" sz="54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libri" panose="020F0502020204030204"/>
              </a:rPr>
              <a:t>hình</a:t>
            </a:r>
            <a:endParaRPr lang="en-US" sz="5400" b="1" dirty="0">
              <a:solidFill>
                <a:srgbClr val="002060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437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973;p10">
            <a:extLst>
              <a:ext uri="{FF2B5EF4-FFF2-40B4-BE49-F238E27FC236}">
                <a16:creationId xmlns:a16="http://schemas.microsoft.com/office/drawing/2014/main" xmlns="" id="{77CBED3B-98A3-4A34-B5C1-CFB1A863FECA}"/>
              </a:ext>
            </a:extLst>
          </p:cNvPr>
          <p:cNvSpPr/>
          <p:nvPr/>
        </p:nvSpPr>
        <p:spPr>
          <a:xfrm>
            <a:off x="513708" y="443491"/>
            <a:ext cx="11373492" cy="646941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 cap="sq" cmpd="sng">
            <a:solidFill>
              <a:schemeClr val="dk1">
                <a:alpha val="76862"/>
              </a:schemeClr>
            </a:solidFill>
            <a:prstDash val="lgDash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3200" b="1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hãy</a:t>
            </a:r>
            <a:r>
              <a:rPr lang="en-US" sz="3200" b="1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quan</a:t>
            </a:r>
            <a:r>
              <a:rPr lang="en-US" sz="3200" b="1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sát</a:t>
            </a:r>
            <a:r>
              <a:rPr lang="en-US" sz="3200" b="1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Hình</a:t>
            </a:r>
            <a:r>
              <a:rPr lang="en-US" sz="3200" b="1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b="1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200" b="1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3200" b="1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biết</a:t>
            </a:r>
            <a:r>
              <a:rPr lang="en-US" sz="3200" b="1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tác</a:t>
            </a:r>
            <a:r>
              <a:rPr lang="en-US" sz="3200" b="1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dụng</a:t>
            </a:r>
            <a:r>
              <a:rPr lang="en-US" sz="3200" b="1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3200" b="1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máy</a:t>
            </a:r>
            <a:r>
              <a:rPr lang="en-US" sz="3200" b="1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thu</a:t>
            </a:r>
            <a:r>
              <a:rPr lang="en-US" sz="3200" b="1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hình</a:t>
            </a:r>
            <a:r>
              <a:rPr lang="en-US" sz="3200" b="1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200" b="1" dirty="0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40240C-D7AB-4082-A04F-0FF996624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785" y="1520201"/>
            <a:ext cx="10793110" cy="3738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0811FDE-F0B8-4445-A1CA-13B308A312C0}"/>
              </a:ext>
            </a:extLst>
          </p:cNvPr>
          <p:cNvGrpSpPr/>
          <p:nvPr/>
        </p:nvGrpSpPr>
        <p:grpSpPr>
          <a:xfrm>
            <a:off x="4425386" y="3611949"/>
            <a:ext cx="3479800" cy="2762309"/>
            <a:chOff x="6494964" y="813760"/>
            <a:chExt cx="3869962" cy="3203266"/>
          </a:xfrm>
        </p:grpSpPr>
        <p:pic>
          <p:nvPicPr>
            <p:cNvPr id="16" name="图片 2" descr="2">
              <a:extLst>
                <a:ext uri="{FF2B5EF4-FFF2-40B4-BE49-F238E27FC236}">
                  <a16:creationId xmlns:a16="http://schemas.microsoft.com/office/drawing/2014/main" xmlns="" id="{4ED9DEDE-4EC1-4ABF-AB14-7892335BB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81744" y="813760"/>
              <a:ext cx="2450882" cy="2077555"/>
            </a:xfrm>
            <a:prstGeom prst="rect">
              <a:avLst/>
            </a:prstGeom>
          </p:spPr>
        </p:pic>
        <p:sp>
          <p:nvSpPr>
            <p:cNvPr id="17" name="Rounded Rectangle 20">
              <a:extLst>
                <a:ext uri="{FF2B5EF4-FFF2-40B4-BE49-F238E27FC236}">
                  <a16:creationId xmlns:a16="http://schemas.microsoft.com/office/drawing/2014/main" xmlns="" id="{502EF274-3FEC-45D5-945E-9FA9B2EF7EF9}"/>
                </a:ext>
              </a:extLst>
            </p:cNvPr>
            <p:cNvSpPr/>
            <p:nvPr/>
          </p:nvSpPr>
          <p:spPr>
            <a:xfrm>
              <a:off x="6494964" y="2510019"/>
              <a:ext cx="3869962" cy="1507007"/>
            </a:xfrm>
            <a:prstGeom prst="roundRect">
              <a:avLst/>
            </a:prstGeom>
            <a:ln w="2857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solidFill>
                    <a:srgbClr val="C00000"/>
                  </a:solidFill>
                </a:rPr>
                <a:t>Thảo</a:t>
              </a:r>
              <a:r>
                <a:rPr lang="en-US" sz="4400" b="1" dirty="0">
                  <a:solidFill>
                    <a:srgbClr val="C00000"/>
                  </a:solidFill>
                </a:rPr>
                <a:t> </a:t>
              </a:r>
              <a:r>
                <a:rPr lang="en-US" sz="4400" b="1" dirty="0" err="1">
                  <a:solidFill>
                    <a:srgbClr val="C00000"/>
                  </a:solidFill>
                </a:rPr>
                <a:t>luận</a:t>
              </a:r>
              <a:r>
                <a:rPr lang="en-US" sz="4400" b="1" dirty="0">
                  <a:solidFill>
                    <a:srgbClr val="C00000"/>
                  </a:solidFill>
                </a:rPr>
                <a:t> </a:t>
              </a:r>
              <a:r>
                <a:rPr lang="en-US" sz="4400" b="1" dirty="0" err="1">
                  <a:solidFill>
                    <a:srgbClr val="C00000"/>
                  </a:solidFill>
                </a:rPr>
                <a:t>nhóm</a:t>
              </a:r>
              <a:r>
                <a:rPr lang="en-US" sz="4400" b="1" dirty="0">
                  <a:solidFill>
                    <a:srgbClr val="C00000"/>
                  </a:solidFill>
                </a:rPr>
                <a:t> </a:t>
              </a:r>
              <a:r>
                <a:rPr lang="en-US" sz="4400" b="1" dirty="0" err="1">
                  <a:solidFill>
                    <a:srgbClr val="C00000"/>
                  </a:solidFill>
                </a:rPr>
                <a:t>đôi</a:t>
              </a:r>
              <a:endParaRPr lang="en-US" sz="4400" b="1" dirty="0">
                <a:solidFill>
                  <a:srgbClr val="C000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xmlns="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xmlns="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xmlns="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xmlns="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95418" y="1984636"/>
            <a:ext cx="5482419" cy="738015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55493" y="-100082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38252" y="552649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75434" y="-144010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71317" y="962744"/>
            <a:ext cx="7916692" cy="3942632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2687334" y="1136117"/>
            <a:ext cx="7498657" cy="33659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 typeface="Arial"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5641" y="1307316"/>
            <a:ext cx="75822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Máy thu hình (còn gọi là ti vi) dùng để xem các chương trình truyền hình.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Nội dung chương trình truyền hình thường là: tin tức, thông tin giải trí và một số chương trình giáo dục.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Google Shape;1019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420713">
            <a:off x="10336170" y="2880692"/>
            <a:ext cx="1326145" cy="297239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20" name="Google Shape;1020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052072" y="3936231"/>
            <a:ext cx="1858273" cy="274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20727890-C154-4AD3-AEFC-6A38684B8A8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229" y="3621747"/>
            <a:ext cx="3090309" cy="309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10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组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80" y="2924810"/>
            <a:ext cx="2829560" cy="3644265"/>
          </a:xfrm>
          <a:prstGeom prst="rect">
            <a:avLst/>
          </a:prstGeom>
        </p:spPr>
      </p:pic>
      <p:pic>
        <p:nvPicPr>
          <p:cNvPr id="11" name="图片 10" descr="图层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2725"/>
            <a:ext cx="12192000" cy="64325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624" y="0"/>
            <a:ext cx="3305153" cy="11026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4110809-2365-49EC-9376-11F80BD8AD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7087" y="1830450"/>
            <a:ext cx="6791533" cy="22313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6580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组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80" y="2924810"/>
            <a:ext cx="2829560" cy="3644265"/>
          </a:xfrm>
          <a:prstGeom prst="rect">
            <a:avLst/>
          </a:prstGeom>
        </p:spPr>
      </p:pic>
      <p:pic>
        <p:nvPicPr>
          <p:cNvPr id="11" name="图片 10" descr="图层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2725"/>
            <a:ext cx="12192000" cy="64325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624" y="0"/>
            <a:ext cx="3305153" cy="11026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AD94498-2B35-4CC6-BEA7-90B2144616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3338" y="2242885"/>
            <a:ext cx="6364776" cy="231058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98</Words>
  <Application>Microsoft Office PowerPoint</Application>
  <PresentationFormat>Widescreen</PresentationFormat>
  <Paragraphs>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微软雅黑</vt:lpstr>
      <vt:lpstr>Arial</vt:lpstr>
      <vt:lpstr>Calibri</vt:lpstr>
      <vt:lpstr>Georgia</vt:lpstr>
      <vt:lpstr>Tahoma</vt:lpstr>
      <vt:lpstr>Wingdings</vt:lpstr>
      <vt:lpstr>Office 主题​​</vt:lpstr>
      <vt:lpstr>1_Simple Light</vt:lpstr>
      <vt:lpstr>2_Simple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30</cp:revision>
  <dcterms:created xsi:type="dcterms:W3CDTF">2022-09-08T02:09:18Z</dcterms:created>
  <dcterms:modified xsi:type="dcterms:W3CDTF">2025-11-14T09:12:40Z</dcterms:modified>
</cp:coreProperties>
</file>