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7"/>
  </p:notesMasterIdLst>
  <p:sldIdLst>
    <p:sldId id="260" r:id="rId3"/>
    <p:sldId id="259" r:id="rId4"/>
    <p:sldId id="286" r:id="rId5"/>
    <p:sldId id="265" r:id="rId6"/>
    <p:sldId id="274" r:id="rId7"/>
    <p:sldId id="275" r:id="rId8"/>
    <p:sldId id="276" r:id="rId9"/>
    <p:sldId id="351" r:id="rId10"/>
    <p:sldId id="277" r:id="rId11"/>
    <p:sldId id="352" r:id="rId12"/>
    <p:sldId id="278" r:id="rId13"/>
    <p:sldId id="279" r:id="rId14"/>
    <p:sldId id="318" r:id="rId15"/>
    <p:sldId id="35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66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680" autoAdjust="0"/>
  </p:normalViewPr>
  <p:slideViewPr>
    <p:cSldViewPr snapToGrid="0">
      <p:cViewPr varScale="1">
        <p:scale>
          <a:sx n="60" d="100"/>
          <a:sy n="60" d="100"/>
        </p:scale>
        <p:origin x="114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D0757-5F41-4D25-A74E-A0D2ED120ABC}" type="datetimeFigureOut">
              <a:rPr lang="en-US" smtClean="0"/>
              <a:t>10/14/2025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A57DCD-C6C3-4CE9-B49F-039A011F006A}" type="slidenum">
              <a:rPr lang="en-US" smtClean="0"/>
              <a:t>‹#›</a:t>
            </a:fld>
            <a:endParaRPr lang="en-US"/>
          </a:p>
        </p:txBody>
      </p:sp>
    </p:spTree>
    <p:extLst>
      <p:ext uri="{BB962C8B-B14F-4D97-AF65-F5344CB8AC3E}">
        <p14:creationId xmlns:p14="http://schemas.microsoft.com/office/powerpoint/2010/main" val="3541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Bài đọc</a:t>
            </a:r>
            <a:r>
              <a:rPr lang="nl-NL" sz="1800" b="1"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Hang Sơn Đoòng – Những điều kì thú</a:t>
            </a:r>
            <a:r>
              <a:rPr lang="nl-NL" sz="18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đã nói về quá trình hình thành, kích thước rộng lớn và hệ sinh thái đặc biệt, nguyên sơ</a:t>
            </a:r>
            <a:endParaRPr lang="en-US" dirty="0"/>
          </a:p>
        </p:txBody>
      </p:sp>
      <p:sp>
        <p:nvSpPr>
          <p:cNvPr id="4" name="Slide Number Placeholder 3"/>
          <p:cNvSpPr>
            <a:spLocks noGrp="1"/>
          </p:cNvSpPr>
          <p:nvPr>
            <p:ph type="sldNum" sz="quarter" idx="5"/>
          </p:nvPr>
        </p:nvSpPr>
        <p:spPr/>
        <p:txBody>
          <a:bodyPr/>
          <a:lstStyle/>
          <a:p>
            <a:fld id="{1CA57DCD-C6C3-4CE9-B49F-039A011F006A}" type="slidenum">
              <a:rPr lang="en-US" smtClean="0"/>
              <a:t>1</a:t>
            </a:fld>
            <a:endParaRPr lang="en-US"/>
          </a:p>
        </p:txBody>
      </p:sp>
    </p:spTree>
    <p:extLst>
      <p:ext uri="{BB962C8B-B14F-4D97-AF65-F5344CB8AC3E}">
        <p14:creationId xmlns:p14="http://schemas.microsoft.com/office/powerpoint/2010/main" val="3628437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57DCD-C6C3-4CE9-B49F-039A011F006A}" type="slidenum">
              <a:rPr lang="en-US" smtClean="0"/>
              <a:t>5</a:t>
            </a:fld>
            <a:endParaRPr lang="en-US"/>
          </a:p>
        </p:txBody>
      </p:sp>
    </p:spTree>
    <p:extLst>
      <p:ext uri="{BB962C8B-B14F-4D97-AF65-F5344CB8AC3E}">
        <p14:creationId xmlns:p14="http://schemas.microsoft.com/office/powerpoint/2010/main" val="3960522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57DCD-C6C3-4CE9-B49F-039A011F006A}" type="slidenum">
              <a:rPr lang="en-US" smtClean="0"/>
              <a:t>6</a:t>
            </a:fld>
            <a:endParaRPr lang="en-US"/>
          </a:p>
        </p:txBody>
      </p:sp>
    </p:spTree>
    <p:extLst>
      <p:ext uri="{BB962C8B-B14F-4D97-AF65-F5344CB8AC3E}">
        <p14:creationId xmlns:p14="http://schemas.microsoft.com/office/powerpoint/2010/main" val="3432201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CA57DCD-C6C3-4CE9-B49F-039A011F006A}" type="slidenum">
              <a:rPr lang="en-US" smtClean="0"/>
              <a:t>7</a:t>
            </a:fld>
            <a:endParaRPr lang="en-US"/>
          </a:p>
        </p:txBody>
      </p:sp>
    </p:spTree>
    <p:extLst>
      <p:ext uri="{BB962C8B-B14F-4D97-AF65-F5344CB8AC3E}">
        <p14:creationId xmlns:p14="http://schemas.microsoft.com/office/powerpoint/2010/main" val="693991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57DCD-C6C3-4CE9-B49F-039A011F006A}" type="slidenum">
              <a:rPr lang="en-US" smtClean="0"/>
              <a:t>9</a:t>
            </a:fld>
            <a:endParaRPr lang="en-US"/>
          </a:p>
        </p:txBody>
      </p:sp>
    </p:spTree>
    <p:extLst>
      <p:ext uri="{BB962C8B-B14F-4D97-AF65-F5344CB8AC3E}">
        <p14:creationId xmlns:p14="http://schemas.microsoft.com/office/powerpoint/2010/main" val="2594092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28600">
              <a:lnSpc>
                <a:spcPct val="107000"/>
              </a:lnSpc>
              <a:spcAft>
                <a:spcPts val="800"/>
              </a:spcAft>
            </a:pP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Sơn</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Đoòng</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kỷ</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Guinness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hang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2013.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2015, hang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Guinness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hang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(38,5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triệu</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m3).</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indent="228600">
              <a:lnSpc>
                <a:spcPct val="107000"/>
              </a:lnSpc>
              <a:spcAft>
                <a:spcPts val="800"/>
              </a:spcAft>
            </a:pP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2014, hang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tờ</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The New York Times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52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indent="228600">
              <a:lnSpc>
                <a:spcPct val="107000"/>
              </a:lnSpc>
              <a:spcAft>
                <a:spcPts val="800"/>
              </a:spcAft>
            </a:pP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2015,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hang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quay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phim</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sóng</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hang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Good Morning America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spc="-2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đài</a:t>
            </a:r>
            <a:r>
              <a:rPr lang="en-US" sz="1800" kern="0" spc="-2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ABC News.</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CA57DCD-C6C3-4CE9-B49F-039A011F006A}" type="slidenum">
              <a:rPr lang="en-US" smtClean="0"/>
              <a:t>11</a:t>
            </a:fld>
            <a:endParaRPr lang="en-US"/>
          </a:p>
        </p:txBody>
      </p:sp>
    </p:spTree>
    <p:extLst>
      <p:ext uri="{BB962C8B-B14F-4D97-AF65-F5344CB8AC3E}">
        <p14:creationId xmlns:p14="http://schemas.microsoft.com/office/powerpoint/2010/main" val="1163063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i="1" dirty="0">
                <a:effectLst/>
                <a:latin typeface="Times New Roman" panose="02020603050405020304" pitchFamily="18" charset="0"/>
                <a:ea typeface="Times New Roman" panose="02020603050405020304" pitchFamily="18" charset="0"/>
              </a:rPr>
              <a:t>Hang Sơn Đoòng </a:t>
            </a:r>
            <a:r>
              <a:rPr lang="en-US" sz="1800" i="1" dirty="0" err="1">
                <a:effectLst/>
                <a:latin typeface="Times New Roman" panose="02020603050405020304" pitchFamily="18" charset="0"/>
                <a:ea typeface="Times New Roman" panose="02020603050405020304" pitchFamily="18" charset="0"/>
              </a:rPr>
              <a:t>là</a:t>
            </a:r>
            <a:r>
              <a:rPr lang="en-US" sz="1800" i="1" dirty="0">
                <a:effectLst/>
                <a:latin typeface="Times New Roman" panose="02020603050405020304" pitchFamily="18" charset="0"/>
                <a:ea typeface="Times New Roman" panose="02020603050405020304" pitchFamily="18" charset="0"/>
              </a:rPr>
              <a:t> hang </a:t>
            </a:r>
            <a:r>
              <a:rPr lang="en-US" sz="1800" i="1" dirty="0" err="1">
                <a:effectLst/>
                <a:latin typeface="Times New Roman" panose="02020603050405020304" pitchFamily="18" charset="0"/>
                <a:ea typeface="Times New Roman" panose="02020603050405020304" pitchFamily="18" charset="0"/>
              </a:rPr>
              <a:t>động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tự</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nhiên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lớn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nhất</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thế</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giới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Sự</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độc</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đáo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bên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trong</a:t>
            </a:r>
            <a:r>
              <a:rPr lang="en-US" sz="1800" i="1" dirty="0">
                <a:effectLst/>
                <a:latin typeface="Times New Roman" panose="02020603050405020304" pitchFamily="18" charset="0"/>
                <a:ea typeface="Times New Roman" panose="02020603050405020304" pitchFamily="18" charset="0"/>
              </a:rPr>
              <a:t> hang: </a:t>
            </a:r>
            <a:r>
              <a:rPr lang="en-US" sz="1800" i="1" dirty="0" err="1">
                <a:effectLst/>
                <a:latin typeface="Times New Roman" panose="02020603050405020304" pitchFamily="18" charset="0"/>
                <a:ea typeface="Times New Roman" panose="02020603050405020304" pitchFamily="18" charset="0"/>
              </a:rPr>
              <a:t>chứa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nhiều</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thạch</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nhũ</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với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kích</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thước</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khổng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lồ</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cao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hơn</a:t>
            </a:r>
            <a:r>
              <a:rPr lang="en-US" sz="1800" i="1" dirty="0">
                <a:effectLst/>
                <a:latin typeface="Times New Roman" panose="02020603050405020304" pitchFamily="18" charset="0"/>
                <a:ea typeface="Times New Roman" panose="02020603050405020304" pitchFamily="18" charset="0"/>
              </a:rPr>
              <a:t> 80m), </a:t>
            </a:r>
            <a:r>
              <a:rPr lang="en-US" sz="1800" i="1" dirty="0" err="1">
                <a:effectLst/>
                <a:latin typeface="Times New Roman" panose="02020603050405020304" pitchFamily="18" charset="0"/>
                <a:ea typeface="Times New Roman" panose="02020603050405020304" pitchFamily="18" charset="0"/>
              </a:rPr>
              <a:t>chứa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cả</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rừng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cây</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nguyên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sinh</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đang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phát</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triển</a:t>
            </a:r>
            <a:r>
              <a:rPr lang="en-US" sz="1800" i="1" dirty="0">
                <a:effectLst/>
                <a:latin typeface="Times New Roman" panose="02020603050405020304" pitchFamily="18" charset="0"/>
                <a:ea typeface="Times New Roman" panose="02020603050405020304" pitchFamily="18" charset="0"/>
              </a:rPr>
              <a:t> ở </a:t>
            </a:r>
            <a:r>
              <a:rPr lang="en-US" sz="1800" i="1" dirty="0" err="1">
                <a:effectLst/>
                <a:latin typeface="Times New Roman" panose="02020603050405020304" pitchFamily="18" charset="0"/>
                <a:ea typeface="Times New Roman" panose="02020603050405020304" pitchFamily="18" charset="0"/>
              </a:rPr>
              <a:t>trong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lòng</a:t>
            </a:r>
            <a:r>
              <a:rPr lang="en-US" sz="1800" i="1" dirty="0">
                <a:effectLst/>
                <a:latin typeface="Times New Roman" panose="02020603050405020304" pitchFamily="18" charset="0"/>
                <a:ea typeface="Times New Roman" panose="02020603050405020304" pitchFamily="18" charset="0"/>
              </a:rPr>
              <a:t> hang, </a:t>
            </a:r>
            <a:r>
              <a:rPr lang="en-US" sz="1800" i="1" dirty="0" err="1">
                <a:effectLst/>
                <a:latin typeface="Times New Roman" panose="02020603050405020304" pitchFamily="18" charset="0"/>
                <a:ea typeface="Times New Roman" panose="02020603050405020304" pitchFamily="18" charset="0"/>
              </a:rPr>
              <a:t>chứa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hệ</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sinh</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thái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thời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tiết</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riêng</a:t>
            </a:r>
            <a:r>
              <a:rPr lang="en-US" sz="1800" i="1" dirty="0">
                <a:effectLst/>
                <a:latin typeface="Times New Roman" panose="02020603050405020304" pitchFamily="18" charset="0"/>
                <a:ea typeface="Times New Roman" panose="02020603050405020304" pitchFamily="18" charset="0"/>
              </a:rPr>
              <a:t> hay </a:t>
            </a:r>
            <a:r>
              <a:rPr lang="en-US" sz="1800" i="1" dirty="0" err="1">
                <a:effectLst/>
                <a:latin typeface="Times New Roman" panose="02020603050405020304" pitchFamily="18" charset="0"/>
                <a:ea typeface="Times New Roman" panose="02020603050405020304" pitchFamily="18" charset="0"/>
              </a:rPr>
              <a:t>dòng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sông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ngầm</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bất</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tận</a:t>
            </a:r>
            <a:r>
              <a:rPr lang="en-US" sz="1800" i="1" dirty="0">
                <a:effectLst/>
                <a:latin typeface="Times New Roman" panose="02020603050405020304" pitchFamily="18" charset="0"/>
                <a:ea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1CA57DCD-C6C3-4CE9-B49F-039A011F006A}" type="slidenum">
              <a:rPr lang="en-US" smtClean="0"/>
              <a:t>12</a:t>
            </a:fld>
            <a:endParaRPr lang="en-US"/>
          </a:p>
        </p:txBody>
      </p:sp>
    </p:spTree>
    <p:extLst>
      <p:ext uri="{BB962C8B-B14F-4D97-AF65-F5344CB8AC3E}">
        <p14:creationId xmlns:p14="http://schemas.microsoft.com/office/powerpoint/2010/main" val="3078846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06536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322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10/14/2025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399204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10/14/2025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086012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1_0000s_0004_10"/>
          <p:cNvPicPr>
            <a:picLocks noChangeAspect="1"/>
          </p:cNvPicPr>
          <p:nvPr userDrawn="1"/>
        </p:nvPicPr>
        <p:blipFill>
          <a:blip r:embed="rId2"/>
          <a:stretch>
            <a:fillRect/>
          </a:stretch>
        </p:blipFill>
        <p:spPr>
          <a:xfrm>
            <a:off x="-5715" y="-46990"/>
            <a:ext cx="12218035" cy="6894195"/>
          </a:xfrm>
          <a:prstGeom prst="rect">
            <a:avLst/>
          </a:prstGeom>
        </p:spPr>
      </p:pic>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2025/10/14</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pic>
        <p:nvPicPr>
          <p:cNvPr id="8" name="图片 7" descr="1_0000s_0001_3D"/>
          <p:cNvPicPr>
            <a:picLocks noChangeAspect="1"/>
          </p:cNvPicPr>
          <p:nvPr userDrawn="1"/>
        </p:nvPicPr>
        <p:blipFill>
          <a:blip r:embed="rId3"/>
          <a:srcRect l="70118" b="80930"/>
          <a:stretch>
            <a:fillRect/>
          </a:stretch>
        </p:blipFill>
        <p:spPr>
          <a:xfrm>
            <a:off x="8722360" y="28575"/>
            <a:ext cx="3625850" cy="1156970"/>
          </a:xfrm>
          <a:prstGeom prst="rect">
            <a:avLst/>
          </a:prstGeom>
        </p:spPr>
      </p:pic>
    </p:spTree>
    <p:extLst>
      <p:ext uri="{BB962C8B-B14F-4D97-AF65-F5344CB8AC3E}">
        <p14:creationId xmlns:p14="http://schemas.microsoft.com/office/powerpoint/2010/main" val="1736118243"/>
      </p:ext>
    </p:extLst>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247958"/>
      </p:ext>
    </p:extLst>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2025/10/14</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622966247"/>
      </p:ext>
    </p:extLst>
  </p:cSld>
  <p:clrMapOvr>
    <a:masterClrMapping/>
  </p:clrMapOvr>
  <p:transitio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2025/10/14</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666249593"/>
      </p:ext>
    </p:extLst>
  </p:cSld>
  <p:clrMapOvr>
    <a:masterClrMapping/>
  </p:clrMapOvr>
  <p:transition spd="slow">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2025/10/14</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463752479"/>
      </p:ext>
    </p:extLst>
  </p:cSld>
  <p:clrMapOvr>
    <a:masterClrMapping/>
  </p:clrMapOvr>
  <p:transition spd="slow">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2025/10/14</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819242444"/>
      </p:ext>
    </p:extLst>
  </p:cSld>
  <p:clrMapOvr>
    <a:masterClrMapping/>
  </p:clrMapOvr>
  <p:transition spd="slow">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2025/10/14</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4184327213"/>
      </p:ext>
    </p:extLst>
  </p:cSld>
  <p:clrMapOvr>
    <a:masterClrMapping/>
  </p:clrMapOvr>
  <p:transition spd="slow">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2025/10/14</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139022907"/>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图片 27">
            <a:extLst>
              <a:ext uri="{FF2B5EF4-FFF2-40B4-BE49-F238E27FC236}">
                <a16:creationId xmlns:a16="http://schemas.microsoft.com/office/drawing/2014/main" xmlns="" id="{96DE8BEB-F38D-5B4A-F9CB-8A40C3E60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34051" y="3232488"/>
            <a:ext cx="2857949" cy="3625512"/>
          </a:xfrm>
          <a:prstGeom prst="rect">
            <a:avLst/>
          </a:prstGeom>
        </p:spPr>
      </p:pic>
      <p:pic>
        <p:nvPicPr>
          <p:cNvPr id="8" name="图片 28">
            <a:extLst>
              <a:ext uri="{FF2B5EF4-FFF2-40B4-BE49-F238E27FC236}">
                <a16:creationId xmlns:a16="http://schemas.microsoft.com/office/drawing/2014/main" xmlns="" id="{E8FF8847-4C00-0A9A-C5A4-6C57D1ACDF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9600" y="3907812"/>
            <a:ext cx="2325599" cy="2950188"/>
          </a:xfrm>
          <a:prstGeom prst="rect">
            <a:avLst/>
          </a:prstGeom>
        </p:spPr>
      </p:pic>
    </p:spTree>
    <p:extLst>
      <p:ext uri="{BB962C8B-B14F-4D97-AF65-F5344CB8AC3E}">
        <p14:creationId xmlns:p14="http://schemas.microsoft.com/office/powerpoint/2010/main" val="1224585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2025/10/14</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822197121"/>
      </p:ext>
    </p:extLst>
  </p:cSld>
  <p:clrMapOvr>
    <a:masterClrMapping/>
  </p:clrMapOvr>
  <p:transition spd="slow">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2025/10/14</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214260788"/>
      </p:ext>
    </p:extLst>
  </p:cSld>
  <p:clrMapOvr>
    <a:masterClrMapping/>
  </p:clrMapOvr>
  <p:transition spd="slow">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2025/10/14</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425778354"/>
      </p:ext>
    </p:extLst>
  </p:cSld>
  <p:clrMapOvr>
    <a:masterClrMapping/>
  </p:clrMapOvr>
  <p:transition spd="slow">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2025/10/14</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438257557"/>
      </p:ext>
    </p:extLst>
  </p:cSld>
  <p:clrMapOvr>
    <a:masterClrMapping/>
  </p:clrMapOvr>
  <p:transition spd="slow">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2025/10/14</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629887320"/>
      </p:ext>
    </p:extLst>
  </p:cSld>
  <p:clrMapOvr>
    <a:masterClrMapping/>
  </p:clrMapOvr>
  <p:transition spd="slow">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2025/10/14</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466763408"/>
      </p:ext>
    </p:extLst>
  </p:cSld>
  <p:clrMapOvr>
    <a:masterClrMapping/>
  </p:clrMapOvr>
  <p:transition spd="slow">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2025/10/14</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742126506"/>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矩形: 圆角 12">
            <a:extLst>
              <a:ext uri="{FF2B5EF4-FFF2-40B4-BE49-F238E27FC236}">
                <a16:creationId xmlns:a16="http://schemas.microsoft.com/office/drawing/2014/main" xmlns="" id="{872C3E8A-54F7-F585-46E6-DB9CAFB98201}"/>
              </a:ext>
            </a:extLst>
          </p:cNvPr>
          <p:cNvSpPr/>
          <p:nvPr userDrawn="1"/>
        </p:nvSpPr>
        <p:spPr>
          <a:xfrm>
            <a:off x="245661" y="223370"/>
            <a:ext cx="11709778" cy="6532272"/>
          </a:xfrm>
          <a:prstGeom prst="roundRect">
            <a:avLst>
              <a:gd name="adj" fmla="val 107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75618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949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103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10/14/2025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430441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10/14/2025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870844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10/14/2025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1466602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10/14/2025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272380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4">
            <a:extLst>
              <a:ext uri="{FF2B5EF4-FFF2-40B4-BE49-F238E27FC236}">
                <a16:creationId xmlns:a16="http://schemas.microsoft.com/office/drawing/2014/main" xmlns="" id="{71D1E945-2C0D-E02F-86B5-DBE21224B64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57706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60751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 id="2147483666"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ransition spd="slow">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ave with water and rocks&#10;&#10;Description automatically generated">
            <a:extLst>
              <a:ext uri="{FF2B5EF4-FFF2-40B4-BE49-F238E27FC236}">
                <a16:creationId xmlns:a16="http://schemas.microsoft.com/office/drawing/2014/main" xmlns="" id="{AAE829FC-B588-3333-6FF6-31317E24B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5389275" cy="6858000"/>
          </a:xfrm>
          <a:prstGeom prst="rect">
            <a:avLst/>
          </a:prstGeom>
        </p:spPr>
      </p:pic>
      <p:pic>
        <p:nvPicPr>
          <p:cNvPr id="12" name="Picture 11">
            <a:extLst>
              <a:ext uri="{FF2B5EF4-FFF2-40B4-BE49-F238E27FC236}">
                <a16:creationId xmlns:a16="http://schemas.microsoft.com/office/drawing/2014/main" xmlns="" id="{6F0DEDC2-125A-C69A-4AEE-294C799A8F90}"/>
              </a:ext>
            </a:extLst>
          </p:cNvPr>
          <p:cNvPicPr>
            <a:picLocks noChangeAspect="1"/>
          </p:cNvPicPr>
          <p:nvPr/>
        </p:nvPicPr>
        <p:blipFill>
          <a:blip r:embed="rId4"/>
          <a:stretch>
            <a:fillRect/>
          </a:stretch>
        </p:blipFill>
        <p:spPr>
          <a:xfrm>
            <a:off x="66675" y="5976938"/>
            <a:ext cx="1162050" cy="881062"/>
          </a:xfrm>
          <a:prstGeom prst="ellipse">
            <a:avLst/>
          </a:prstGeom>
          <a:ln>
            <a:noFill/>
          </a:ln>
          <a:effectLst>
            <a:softEdge rad="112500"/>
          </a:effectLst>
        </p:spPr>
      </p:pic>
      <p:pic>
        <p:nvPicPr>
          <p:cNvPr id="13" name="图片 54">
            <a:extLst>
              <a:ext uri="{FF2B5EF4-FFF2-40B4-BE49-F238E27FC236}">
                <a16:creationId xmlns:a16="http://schemas.microsoft.com/office/drawing/2014/main" xmlns="" id="{C951E82F-CE53-76DF-E6B3-93366E522A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229725" y="3540532"/>
            <a:ext cx="3314702" cy="3203168"/>
          </a:xfrm>
          <a:prstGeom prst="rect">
            <a:avLst/>
          </a:prstGeom>
        </p:spPr>
      </p:pic>
      <p:pic>
        <p:nvPicPr>
          <p:cNvPr id="15" name="图片 6">
            <a:extLst>
              <a:ext uri="{FF2B5EF4-FFF2-40B4-BE49-F238E27FC236}">
                <a16:creationId xmlns:a16="http://schemas.microsoft.com/office/drawing/2014/main" xmlns="" id="{50A3FE6D-73EB-5D00-A009-BDC1374F13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5887" y="714375"/>
            <a:ext cx="6996113" cy="3331482"/>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xmlns="" id="{1F3EC1AD-483C-B1CB-7F08-D6553A502073}"/>
              </a:ext>
            </a:extLst>
          </p:cNvPr>
          <p:cNvPicPr>
            <a:picLocks noChangeAspect="1"/>
          </p:cNvPicPr>
          <p:nvPr/>
        </p:nvPicPr>
        <p:blipFill>
          <a:blip r:embed="rId7"/>
          <a:stretch>
            <a:fillRect/>
          </a:stretch>
        </p:blipFill>
        <p:spPr>
          <a:xfrm>
            <a:off x="10839472" y="0"/>
            <a:ext cx="1523956" cy="1508868"/>
          </a:xfrm>
          <a:prstGeom prst="rect">
            <a:avLst/>
          </a:prstGeom>
        </p:spPr>
      </p:pic>
      <p:pic>
        <p:nvPicPr>
          <p:cNvPr id="20" name="Picture 19">
            <a:extLst>
              <a:ext uri="{FF2B5EF4-FFF2-40B4-BE49-F238E27FC236}">
                <a16:creationId xmlns:a16="http://schemas.microsoft.com/office/drawing/2014/main" xmlns="" id="{CB5D198F-AB59-4A26-E090-C60BBDF9AD64}"/>
              </a:ext>
            </a:extLst>
          </p:cNvPr>
          <p:cNvPicPr>
            <a:picLocks noChangeAspect="1"/>
          </p:cNvPicPr>
          <p:nvPr/>
        </p:nvPicPr>
        <p:blipFill>
          <a:blip r:embed="rId8"/>
          <a:stretch>
            <a:fillRect/>
          </a:stretch>
        </p:blipFill>
        <p:spPr>
          <a:xfrm>
            <a:off x="5511609" y="1347488"/>
            <a:ext cx="7321931" cy="2505673"/>
          </a:xfrm>
          <a:prstGeom prst="rect">
            <a:avLst/>
          </a:prstGeom>
        </p:spPr>
      </p:pic>
      <p:pic>
        <p:nvPicPr>
          <p:cNvPr id="23" name="Picture 22">
            <a:extLst>
              <a:ext uri="{FF2B5EF4-FFF2-40B4-BE49-F238E27FC236}">
                <a16:creationId xmlns:a16="http://schemas.microsoft.com/office/drawing/2014/main" xmlns="" id="{70DD182B-DCDB-4B1C-CD66-E97DC5776B7D}"/>
              </a:ext>
            </a:extLst>
          </p:cNvPr>
          <p:cNvPicPr>
            <a:picLocks noChangeAspect="1"/>
          </p:cNvPicPr>
          <p:nvPr/>
        </p:nvPicPr>
        <p:blipFill>
          <a:blip r:embed="rId9"/>
          <a:stretch>
            <a:fillRect/>
          </a:stretch>
        </p:blipFill>
        <p:spPr>
          <a:xfrm>
            <a:off x="4188626" y="0"/>
            <a:ext cx="2024047" cy="2158171"/>
          </a:xfrm>
          <a:prstGeom prst="rect">
            <a:avLst/>
          </a:prstGeom>
        </p:spPr>
      </p:pic>
    </p:spTree>
    <p:extLst>
      <p:ext uri="{BB962C8B-B14F-4D97-AF65-F5344CB8AC3E}">
        <p14:creationId xmlns:p14="http://schemas.microsoft.com/office/powerpoint/2010/main" val="3700417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113EF4A-B2EF-AD1D-377B-FDF071442C0F}"/>
              </a:ext>
            </a:extLst>
          </p:cNvPr>
          <p:cNvSpPr txBox="1"/>
          <p:nvPr/>
        </p:nvSpPr>
        <p:spPr>
          <a:xfrm>
            <a:off x="538914" y="493619"/>
            <a:ext cx="11114172" cy="550920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Bên</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hang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Sơn</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Đoòng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vòm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hang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chỗ</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cao</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trên</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200m,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rộng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hơn</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150m.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những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vị</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trí</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vòm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hang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bị</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sập</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xuống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tạo</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ra</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những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hố</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sụt</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giếng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trời</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tạo</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điều</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kiện</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để</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ánh</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sáng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chiếu</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vào</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bên</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hang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sơ</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hội</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cho</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cây</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cối</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nhiều</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thảm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thực</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vật</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phát</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triển</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Các</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nhà</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khoa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học</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đã</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tìm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thấy</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hơn</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200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loài</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thực</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vật</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sống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hang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động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lớn</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nhất</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thế</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giới</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bao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gồm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thảo</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bì</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sinh</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rêu</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tảo</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một</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số</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thân</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leo</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bám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vào</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các</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vách</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đá</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các</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loài</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cây</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bụi</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cây</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gỗ</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nhỏ</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cây</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gỗ</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lớn</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cao</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hơn</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30m...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Bên</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hang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dòng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suối</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lớn</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chảy</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ngầm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những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khu</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vực</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những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hồ</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nước</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sâu</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nơi</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sinh</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sống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của</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nhiều</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loài</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cá</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chúng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được</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phát</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triển</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theo</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cách</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đặc</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biệt</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nhằm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thích</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nghi</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môi</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trường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tối</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vĩnh</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cửu</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bên</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200"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hang.</a:t>
            </a:r>
          </a:p>
        </p:txBody>
      </p:sp>
    </p:spTree>
    <p:extLst>
      <p:ext uri="{BB962C8B-B14F-4D97-AF65-F5344CB8AC3E}">
        <p14:creationId xmlns:p14="http://schemas.microsoft.com/office/powerpoint/2010/main" val="3166819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88002" y="121055"/>
            <a:ext cx="11015995" cy="1807551"/>
            <a:chOff x="460038" y="115658"/>
            <a:chExt cx="11015995" cy="1612473"/>
          </a:xfrm>
        </p:grpSpPr>
        <p:pic>
          <p:nvPicPr>
            <p:cNvPr id="3" name="图片 38">
              <a:extLst>
                <a:ext uri="{FF2B5EF4-FFF2-40B4-BE49-F238E27FC236}">
                  <a16:creationId xmlns:a16="http://schemas.microsoft.com/office/drawing/2014/main" xmlns="" id="{F921A9EA-6111-44E1-989F-4B1CFB5A2A8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60038" y="115658"/>
              <a:ext cx="11015995" cy="1612473"/>
            </a:xfrm>
            <a:prstGeom prst="rect">
              <a:avLst/>
            </a:prstGeom>
          </p:spPr>
        </p:pic>
        <p:sp>
          <p:nvSpPr>
            <p:cNvPr id="4" name="TextBox 3"/>
            <p:cNvSpPr txBox="1"/>
            <p:nvPr/>
          </p:nvSpPr>
          <p:spPr>
            <a:xfrm>
              <a:off x="902429" y="297526"/>
              <a:ext cx="10131211" cy="960960"/>
            </a:xfrm>
            <a:prstGeom prst="rect">
              <a:avLst/>
            </a:prstGeom>
            <a:noFill/>
          </p:spPr>
          <p:txBody>
            <a:bodyPr wrap="square" rtlCol="0">
              <a:spAutoFit/>
            </a:bodyPr>
            <a:lstStyle/>
            <a:p>
              <a:pPr algn="just"/>
              <a:r>
                <a:rPr lang="en-US" sz="3200" b="1" dirty="0">
                  <a:latin typeface="Cambria" panose="02040503050406030204" pitchFamily="18" charset="0"/>
                  <a:ea typeface="Cambria" panose="02040503050406030204" pitchFamily="18" charset="0"/>
                </a:rPr>
                <a:t>5. </a:t>
              </a:r>
              <a:r>
                <a:rPr lang="vi-VN" sz="3200" b="1" dirty="0">
                  <a:latin typeface="Cambria" panose="02040503050406030204" pitchFamily="18" charset="0"/>
                  <a:ea typeface="Cambria" panose="02040503050406030204" pitchFamily="18" charset="0"/>
                </a:rPr>
                <a:t>Tưởng tượng em là hướng dẫn viên du lịch, hay giới thiệu hang Sơn Đoòng với du khách. </a:t>
              </a:r>
              <a:endParaRPr lang="en-US" sz="3200" b="1" dirty="0">
                <a:solidFill>
                  <a:srgbClr val="002060"/>
                </a:solidFill>
                <a:latin typeface="Cambria" panose="02040503050406030204" pitchFamily="18" charset="0"/>
                <a:ea typeface="Cambria" panose="02040503050406030204" pitchFamily="18" charset="0"/>
              </a:endParaRPr>
            </a:p>
          </p:txBody>
        </p:sp>
      </p:grpSp>
      <p:pic>
        <p:nvPicPr>
          <p:cNvPr id="8" name="Picture 7">
            <a:extLst>
              <a:ext uri="{FF2B5EF4-FFF2-40B4-BE49-F238E27FC236}">
                <a16:creationId xmlns:a16="http://schemas.microsoft.com/office/drawing/2014/main" xmlns="" id="{9E2735CB-EDFA-408B-8C48-77DB65190CAD}"/>
              </a:ext>
            </a:extLst>
          </p:cNvPr>
          <p:cNvPicPr>
            <a:picLocks noChangeAspect="1"/>
          </p:cNvPicPr>
          <p:nvPr/>
        </p:nvPicPr>
        <p:blipFill>
          <a:blip r:embed="rId4"/>
          <a:stretch>
            <a:fillRect/>
          </a:stretch>
        </p:blipFill>
        <p:spPr>
          <a:xfrm>
            <a:off x="2532238" y="2235200"/>
            <a:ext cx="7900152" cy="4287520"/>
          </a:xfrm>
          <a:prstGeom prst="rect">
            <a:avLst/>
          </a:prstGeom>
        </p:spPr>
      </p:pic>
      <p:sp>
        <p:nvSpPr>
          <p:cNvPr id="9" name="TextBox 8">
            <a:extLst>
              <a:ext uri="{FF2B5EF4-FFF2-40B4-BE49-F238E27FC236}">
                <a16:creationId xmlns:a16="http://schemas.microsoft.com/office/drawing/2014/main" xmlns="" id="{A8E460E8-95CC-ACA7-AC06-55A6203537F6}"/>
              </a:ext>
            </a:extLst>
          </p:cNvPr>
          <p:cNvSpPr txBox="1"/>
          <p:nvPr/>
        </p:nvSpPr>
        <p:spPr>
          <a:xfrm>
            <a:off x="774580" y="2517503"/>
            <a:ext cx="10309980" cy="3416320"/>
          </a:xfrm>
          <a:prstGeom prst="rect">
            <a:avLst/>
          </a:prstGeom>
          <a:noFill/>
        </p:spPr>
        <p:txBody>
          <a:bodyPr wrap="square" rtlCol="0">
            <a:spAutoFit/>
          </a:bodyPr>
          <a:lstStyle/>
          <a:p>
            <a:pPr algn="just"/>
            <a:r>
              <a:rPr lang="en-US" sz="2400" b="1" dirty="0">
                <a:latin typeface="Cambria" panose="02040503050406030204" pitchFamily="18" charset="0"/>
                <a:ea typeface="Cambria" panose="02040503050406030204" pitchFamily="18" charset="0"/>
              </a:rPr>
              <a:t>   </a:t>
            </a:r>
            <a:r>
              <a:rPr lang="vi-VN" sz="2400" b="1" dirty="0">
                <a:latin typeface="Cambria" panose="02040503050406030204" pitchFamily="18" charset="0"/>
                <a:ea typeface="Cambria" panose="02040503050406030204" pitchFamily="18" charset="0"/>
              </a:rPr>
              <a:t>Xin được chào quý khách, đến với hang Sơn Đoòng hôm nay, em xin giới thiệu với quý khách một danh lam thắng cảnh tự nhiên tuyệt vời của Việt Nam. Hang Sơn Đoòng là một trong những hang có nhiều ấn tượng, được rất nhiều cơ quan ghi nhận và cấp bằng kỉ lục: Vào năm 2013, hang Sơn Đoòng được ghi nhận là hang động tự nhiên lớn nhất thế giới; Năm 2014, hang được bình chọn là một trong 52 điểm du lịch hấp dẫn nhất thế giới; Năm 2020, được vinh danh là một trong 20 kì quan phá vỡ kỉ lục tự nhiên. Hi vọng nơi đây có thể thoả mãn nhãn quan của quý khách, mời quý khách cùng tiến vào bên trong hang để thăm thú.</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48819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2">
            <a:extLst>
              <a:ext uri="{FF2B5EF4-FFF2-40B4-BE49-F238E27FC236}">
                <a16:creationId xmlns:a16="http://schemas.microsoft.com/office/drawing/2014/main" xmlns="" id="{59151EDB-5B4A-460D-E126-F34BDD8C20B9}"/>
              </a:ext>
            </a:extLst>
          </p:cNvPr>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3402491" y="-550382"/>
            <a:ext cx="4508672" cy="3611137"/>
          </a:xfrm>
          <a:prstGeom prst="rect">
            <a:avLst/>
          </a:prstGeom>
        </p:spPr>
      </p:pic>
      <p:pic>
        <p:nvPicPr>
          <p:cNvPr id="4" name="图片 30">
            <a:extLst>
              <a:ext uri="{FF2B5EF4-FFF2-40B4-BE49-F238E27FC236}">
                <a16:creationId xmlns:a16="http://schemas.microsoft.com/office/drawing/2014/main" xmlns="" id="{FB92C9A3-BA8F-7A5D-E07D-91AE1FFB83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635836" y="793521"/>
            <a:ext cx="923329" cy="923329"/>
          </a:xfrm>
          <a:prstGeom prst="rect">
            <a:avLst/>
          </a:prstGeom>
        </p:spPr>
      </p:pic>
      <p:pic>
        <p:nvPicPr>
          <p:cNvPr id="5" name="Picture 4"/>
          <p:cNvPicPr>
            <a:picLocks noChangeAspect="1"/>
          </p:cNvPicPr>
          <p:nvPr/>
        </p:nvPicPr>
        <p:blipFill>
          <a:blip r:embed="rId5"/>
          <a:stretch>
            <a:fillRect/>
          </a:stretch>
        </p:blipFill>
        <p:spPr>
          <a:xfrm>
            <a:off x="2054096" y="584301"/>
            <a:ext cx="6581740" cy="1659694"/>
          </a:xfrm>
          <a:prstGeom prst="rect">
            <a:avLst/>
          </a:prstGeom>
        </p:spPr>
      </p:pic>
      <p:grpSp>
        <p:nvGrpSpPr>
          <p:cNvPr id="7" name="Group 6"/>
          <p:cNvGrpSpPr/>
          <p:nvPr/>
        </p:nvGrpSpPr>
        <p:grpSpPr>
          <a:xfrm>
            <a:off x="464024" y="2595206"/>
            <a:ext cx="10836321" cy="3955719"/>
            <a:chOff x="464024" y="2595206"/>
            <a:chExt cx="10836321" cy="3955719"/>
          </a:xfrm>
        </p:grpSpPr>
        <p:sp>
          <p:nvSpPr>
            <p:cNvPr id="2" name="圆角矩形 12">
              <a:extLst>
                <a:ext uri="{FF2B5EF4-FFF2-40B4-BE49-F238E27FC236}">
                  <a16:creationId xmlns:a16="http://schemas.microsoft.com/office/drawing/2014/main" xmlns="" id="{8D7BF619-39EA-5221-4663-3B262FAAFD1C}"/>
                </a:ext>
              </a:extLst>
            </p:cNvPr>
            <p:cNvSpPr/>
            <p:nvPr/>
          </p:nvSpPr>
          <p:spPr>
            <a:xfrm>
              <a:off x="464024" y="2595206"/>
              <a:ext cx="10836321" cy="3955719"/>
            </a:xfrm>
            <a:prstGeom prst="roundRect">
              <a:avLst>
                <a:gd name="adj" fmla="val 50000"/>
              </a:avLst>
            </a:prstGeom>
            <a:solidFill>
              <a:srgbClr val="FFFFFF"/>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a:ln>
                  <a:noFill/>
                </a:ln>
                <a:solidFill>
                  <a:srgbClr val="F8500D"/>
                </a:solidFill>
                <a:effectLst/>
                <a:uLnTx/>
                <a:uFillTx/>
                <a:cs typeface="+mn-ea"/>
                <a:sym typeface="+mn-lt"/>
              </a:endParaRPr>
            </a:p>
          </p:txBody>
        </p:sp>
        <p:sp>
          <p:nvSpPr>
            <p:cNvPr id="6" name="TextBox 5"/>
            <p:cNvSpPr txBox="1"/>
            <p:nvPr/>
          </p:nvSpPr>
          <p:spPr>
            <a:xfrm>
              <a:off x="1310186" y="3060755"/>
              <a:ext cx="9294124" cy="3170099"/>
            </a:xfrm>
            <a:prstGeom prst="rect">
              <a:avLst/>
            </a:prstGeom>
            <a:noFill/>
          </p:spPr>
          <p:txBody>
            <a:bodyPr wrap="square" rtlCol="0">
              <a:spAutoFit/>
            </a:bodyPr>
            <a:lstStyle/>
            <a:p>
              <a:pPr algn="just"/>
              <a:r>
                <a:rPr lang="en-US" sz="4000" b="1" i="0" u="none" strike="noStrike" dirty="0">
                  <a:solidFill>
                    <a:srgbClr val="1A1900"/>
                  </a:solidFill>
                  <a:effectLst/>
                  <a:latin typeface="Cambria" panose="02040503050406030204" pitchFamily="18" charset="0"/>
                  <a:ea typeface="Cambria" panose="02040503050406030204" pitchFamily="18" charset="0"/>
                </a:rPr>
                <a:t>   </a:t>
              </a:r>
              <a:r>
                <a:rPr lang="vi-VN" sz="4000" b="1" i="0" u="none" strike="noStrike" dirty="0">
                  <a:solidFill>
                    <a:srgbClr val="1A1900"/>
                  </a:solidFill>
                  <a:effectLst/>
                  <a:latin typeface="Cambria" panose="02040503050406030204" pitchFamily="18" charset="0"/>
                  <a:ea typeface="Cambria" panose="02040503050406030204" pitchFamily="18" charset="0"/>
                </a:rPr>
                <a:t>Bài đọc cung cấp thông tin về niên đại, độ lớn và hệ sinh thái đặc biệt của hang Sơn Đoòng. Qua bài đọc, ta càng thêm tự hào trước vẻ đẹp thiên nhiên của đất nước Việt Nam.</a:t>
              </a:r>
              <a:endParaRPr lang="en-US" sz="7200" b="1" dirty="0">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03372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681D843-C48E-1BAD-F50C-68558D41701F}"/>
              </a:ext>
            </a:extLst>
          </p:cNvPr>
          <p:cNvSpPr/>
          <p:nvPr/>
        </p:nvSpPr>
        <p:spPr>
          <a:xfrm>
            <a:off x="304800" y="491613"/>
            <a:ext cx="11346426" cy="60271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pic>
        <p:nvPicPr>
          <p:cNvPr id="8" name="Picture 7">
            <a:extLst>
              <a:ext uri="{FF2B5EF4-FFF2-40B4-BE49-F238E27FC236}">
                <a16:creationId xmlns:a16="http://schemas.microsoft.com/office/drawing/2014/main" xmlns="" id="{2E73248C-4844-2AFE-EB3F-63F2BAC975AC}"/>
              </a:ext>
            </a:extLst>
          </p:cNvPr>
          <p:cNvPicPr>
            <a:picLocks noChangeAspect="1"/>
          </p:cNvPicPr>
          <p:nvPr/>
        </p:nvPicPr>
        <p:blipFill>
          <a:blip r:embed="rId4"/>
          <a:stretch>
            <a:fillRect/>
          </a:stretch>
        </p:blipFill>
        <p:spPr>
          <a:xfrm>
            <a:off x="787775" y="779805"/>
            <a:ext cx="10701219" cy="1803281"/>
          </a:xfrm>
          <a:prstGeom prst="rect">
            <a:avLst/>
          </a:prstGeom>
        </p:spPr>
      </p:pic>
      <p:sp>
        <p:nvSpPr>
          <p:cNvPr id="11" name="TextBox 10">
            <a:extLst>
              <a:ext uri="{FF2B5EF4-FFF2-40B4-BE49-F238E27FC236}">
                <a16:creationId xmlns:a16="http://schemas.microsoft.com/office/drawing/2014/main" xmlns="" id="{76779F57-E4A4-B462-7C78-E24D6BF05BE1}"/>
              </a:ext>
            </a:extLst>
          </p:cNvPr>
          <p:cNvSpPr txBox="1"/>
          <p:nvPr/>
        </p:nvSpPr>
        <p:spPr>
          <a:xfrm>
            <a:off x="665204" y="2187158"/>
            <a:ext cx="10661558" cy="2308324"/>
          </a:xfrm>
          <a:prstGeom prst="rect">
            <a:avLst/>
          </a:prstGeom>
          <a:noFill/>
        </p:spPr>
        <p:txBody>
          <a:bodyPr wrap="square" rtlCol="0">
            <a:spAutoFit/>
          </a:bodyPr>
          <a:lstStyle/>
          <a:p>
            <a:pPr marL="571500" lvl="0" indent="-571500" algn="just">
              <a:buFont typeface="Arial" panose="020B0604020202020204" pitchFamily="34" charset="0"/>
              <a:buChar char="•"/>
              <a:defRPr/>
            </a:pPr>
            <a:r>
              <a:rPr lang="vi-VN" sz="4800" dirty="0">
                <a:solidFill>
                  <a:prstClr val="black"/>
                </a:solidFill>
                <a:latin typeface="Cambria" panose="02040503050406030204" pitchFamily="18" charset="0"/>
                <a:ea typeface="Cambria" panose="02040503050406030204" pitchFamily="18" charset="0"/>
              </a:rPr>
              <a:t>Giọng đọc ngạc nhiên, nghi vấn, bất ngờ về hang Sơn Đoòng chứa nhiều điều kì thú. </a:t>
            </a:r>
            <a:endParaRPr kumimoji="0" lang="en-US" sz="3200" b="0" i="1" u="none" strike="noStrike" kern="1200" cap="none" spc="0" normalizeH="0" baseline="0" noProof="0" dirty="0">
              <a:ln>
                <a:noFill/>
              </a:ln>
              <a:solidFill>
                <a:srgbClr val="FF0000"/>
              </a:solidFill>
              <a:effectLst/>
              <a:uLnTx/>
              <a:uFillTx/>
              <a:latin typeface="等线" panose="020F0502020204030204"/>
              <a:ea typeface="+mn-ea"/>
              <a:cs typeface="+mn-cs"/>
            </a:endParaRPr>
          </a:p>
        </p:txBody>
      </p:sp>
    </p:spTree>
    <p:extLst>
      <p:ext uri="{BB962C8B-B14F-4D97-AF65-F5344CB8AC3E}">
        <p14:creationId xmlns:p14="http://schemas.microsoft.com/office/powerpoint/2010/main" val="57676488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89C84107-B127-00A1-1087-683D5C7DE198}"/>
              </a:ext>
            </a:extLst>
          </p:cNvPr>
          <p:cNvPicPr>
            <a:picLocks noChangeAspect="1"/>
          </p:cNvPicPr>
          <p:nvPr/>
        </p:nvPicPr>
        <p:blipFill>
          <a:blip r:embed="rId2"/>
          <a:stretch>
            <a:fillRect/>
          </a:stretch>
        </p:blipFill>
        <p:spPr>
          <a:xfrm>
            <a:off x="3384036" y="249903"/>
            <a:ext cx="5992887" cy="749873"/>
          </a:xfrm>
          <a:prstGeom prst="rect">
            <a:avLst/>
          </a:prstGeom>
        </p:spPr>
      </p:pic>
      <p:sp>
        <p:nvSpPr>
          <p:cNvPr id="15" name="TextBox 14">
            <a:extLst>
              <a:ext uri="{FF2B5EF4-FFF2-40B4-BE49-F238E27FC236}">
                <a16:creationId xmlns:a16="http://schemas.microsoft.com/office/drawing/2014/main" xmlns="" id="{A9FF01F0-AC58-2191-996E-94DB12B76F70}"/>
              </a:ext>
            </a:extLst>
          </p:cNvPr>
          <p:cNvSpPr txBox="1"/>
          <p:nvPr/>
        </p:nvSpPr>
        <p:spPr>
          <a:xfrm>
            <a:off x="620028" y="1228397"/>
            <a:ext cx="11216640" cy="44012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Sơn Đoòng sở hữu hệ sinh thái đặc biệt.</a:t>
            </a: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Trong hang Sơn Đoòng, có một khu rừng nguyên sinh </a:t>
            </a: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tuyệt đẹp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với thảm thực vật </a:t>
            </a: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phong phú</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khác lạ. Cây cối ở đây khá </a:t>
            </a: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mỏng manh</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dù là cây thân gỗ, Sơn Đoòng còn là nơi </a:t>
            </a: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trú ngụ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của </a:t>
            </a: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nhiều </a:t>
            </a:r>
            <a:r>
              <a:rPr kumimoji="0" lang="vi-VN" sz="280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loài động vật</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trong đó có một số loài cá, nhện, cuốn chiếu, bọ cạp,... với đặc điểm chung là không có mắt và cơ thể </a:t>
            </a: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trong suốt</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Vẫn còn những điều </a:t>
            </a: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bí ẩn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hang động </a:t>
            </a: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lớn nhất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hành tinh này chưa được giải mã. Liệu những điều trên có đủ khiến bạn muốn đặt chân tới nơi này một lần trong đời?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(Phan Nguyên </a:t>
            </a:r>
            <a:r>
              <a:rPr kumimoji="0" lang="vi-VN" sz="2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tổng hợp</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3456021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89C84107-B127-00A1-1087-683D5C7DE198}"/>
              </a:ext>
            </a:extLst>
          </p:cNvPr>
          <p:cNvPicPr>
            <a:picLocks noChangeAspect="1"/>
          </p:cNvPicPr>
          <p:nvPr/>
        </p:nvPicPr>
        <p:blipFill>
          <a:blip r:embed="rId2"/>
          <a:stretch>
            <a:fillRect/>
          </a:stretch>
        </p:blipFill>
        <p:spPr>
          <a:xfrm>
            <a:off x="3492320" y="827419"/>
            <a:ext cx="5992887" cy="749873"/>
          </a:xfrm>
          <a:prstGeom prst="rect">
            <a:avLst/>
          </a:prstGeom>
        </p:spPr>
      </p:pic>
      <p:sp>
        <p:nvSpPr>
          <p:cNvPr id="15" name="TextBox 14">
            <a:extLst>
              <a:ext uri="{FF2B5EF4-FFF2-40B4-BE49-F238E27FC236}">
                <a16:creationId xmlns:a16="http://schemas.microsoft.com/office/drawing/2014/main" xmlns="" id="{A9FF01F0-AC58-2191-996E-94DB12B76F70}"/>
              </a:ext>
            </a:extLst>
          </p:cNvPr>
          <p:cNvSpPr txBox="1"/>
          <p:nvPr/>
        </p:nvSpPr>
        <p:spPr>
          <a:xfrm>
            <a:off x="667084" y="1502076"/>
            <a:ext cx="11216640" cy="4985980"/>
          </a:xfrm>
          <a:prstGeom prst="rect">
            <a:avLst/>
          </a:prstGeom>
          <a:noFill/>
        </p:spPr>
        <p:txBody>
          <a:bodyPr wrap="square" rtlCol="0">
            <a:spAutoFit/>
          </a:bodyPr>
          <a:lstStyle/>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Hang Sơn Đoòng (Quảng Bình) được coi là một trong những tác phẩm tuyệt vời nhất của tạo hoá.</a:t>
            </a:r>
          </a:p>
          <a:p>
            <a:pPr algn="just"/>
            <a:r>
              <a:rPr lang="en-US" sz="2000" b="1" i="1" dirty="0">
                <a:solidFill>
                  <a:srgbClr val="000000"/>
                </a:solidFill>
                <a:effectLst/>
                <a:latin typeface="Cambria" panose="02040503050406030204" pitchFamily="18" charset="0"/>
                <a:ea typeface="Cambria" panose="02040503050406030204" pitchFamily="18" charset="0"/>
              </a:rPr>
              <a:t>   </a:t>
            </a:r>
            <a:r>
              <a:rPr lang="vi-VN" sz="2000" b="1" i="1" dirty="0">
                <a:solidFill>
                  <a:srgbClr val="000000"/>
                </a:solidFill>
                <a:effectLst/>
                <a:latin typeface="Cambria" panose="02040503050406030204" pitchFamily="18" charset="0"/>
                <a:ea typeface="Cambria" panose="02040503050406030204" pitchFamily="18" charset="0"/>
              </a:rPr>
              <a:t>Sơn Đoòng được xác định có niên đại tới 5 triệu năm tuổi.</a:t>
            </a:r>
            <a:endParaRPr lang="vi-VN" sz="2000" b="0" i="0" dirty="0">
              <a:solidFill>
                <a:srgbClr val="000000"/>
              </a:solidFill>
              <a:effectLst/>
              <a:latin typeface="Cambria" panose="02040503050406030204" pitchFamily="18" charset="0"/>
              <a:ea typeface="Cambria" panose="02040503050406030204" pitchFamily="18" charset="0"/>
            </a:endParaRPr>
          </a:p>
          <a:p>
            <a:pPr algn="just"/>
            <a:r>
              <a:rPr lang="vi-VN" sz="2000" b="0" i="0" dirty="0">
                <a:solidFill>
                  <a:srgbClr val="000000"/>
                </a:solidFill>
                <a:effectLst/>
                <a:latin typeface="Cambria" panose="02040503050406030204" pitchFamily="18" charset="0"/>
                <a:ea typeface="Cambria" panose="02040503050406030204" pitchFamily="18" charset="0"/>
              </a:rPr>
              <a:t>Hang Sơn Đoòng được hình thành từ một vết đứt gãy của dãy Trường Sơn, bị dòng nước sông Rào Thương bào mòn liên tục trong một khoảng thời gian dài (từ 2 đến 5 triệu năm). Quá trình đó đã tạo nên một “lỗ hổng khổng lồ” ngay dưới mặt đất.</a:t>
            </a:r>
          </a:p>
          <a:p>
            <a:pPr algn="just"/>
            <a:r>
              <a:rPr lang="en-US" sz="2000" b="1" i="1" dirty="0">
                <a:solidFill>
                  <a:srgbClr val="000000"/>
                </a:solidFill>
                <a:effectLst/>
                <a:latin typeface="Cambria" panose="02040503050406030204" pitchFamily="18" charset="0"/>
                <a:ea typeface="Cambria" panose="02040503050406030204" pitchFamily="18" charset="0"/>
              </a:rPr>
              <a:t>   </a:t>
            </a:r>
            <a:r>
              <a:rPr lang="vi-VN" sz="2000" b="1" i="1" dirty="0">
                <a:solidFill>
                  <a:srgbClr val="000000"/>
                </a:solidFill>
                <a:effectLst/>
                <a:latin typeface="Cambria" panose="02040503050406030204" pitchFamily="18" charset="0"/>
                <a:ea typeface="Cambria" panose="02040503050406030204" pitchFamily="18" charset="0"/>
              </a:rPr>
              <a:t>Sơn Đoòng là hang động tự nhiên lớn nhất thế giới.</a:t>
            </a:r>
            <a:endParaRPr lang="vi-VN" sz="2000" b="0" i="0" dirty="0">
              <a:solidFill>
                <a:srgbClr val="000000"/>
              </a:solidFill>
              <a:effectLst/>
              <a:latin typeface="Cambria" panose="02040503050406030204" pitchFamily="18" charset="0"/>
              <a:ea typeface="Cambria" panose="02040503050406030204" pitchFamily="18" charset="0"/>
            </a:endParaRP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Theo ước tính, hang động này có chiều dài lên tới 9 ki-lô-mét, thể tích 38,5 triệu mét khối. Nó có thể chứa tới 68 máy bay cỡ lớn Bô-inh 777 hoặc cả một khu phố sầm uất với những toà nhà cao 40 tầng.</a:t>
            </a:r>
          </a:p>
          <a:p>
            <a:pPr algn="just"/>
            <a:r>
              <a:rPr lang="en-US" sz="2000" b="1" i="1" dirty="0">
                <a:solidFill>
                  <a:srgbClr val="000000"/>
                </a:solidFill>
                <a:effectLst/>
                <a:latin typeface="Cambria" panose="02040503050406030204" pitchFamily="18" charset="0"/>
                <a:ea typeface="Cambria" panose="02040503050406030204" pitchFamily="18" charset="0"/>
              </a:rPr>
              <a:t>   </a:t>
            </a:r>
            <a:r>
              <a:rPr lang="vi-VN" sz="2000" b="1" i="1" dirty="0">
                <a:solidFill>
                  <a:srgbClr val="000000"/>
                </a:solidFill>
                <a:effectLst/>
                <a:latin typeface="Cambria" panose="02040503050406030204" pitchFamily="18" charset="0"/>
                <a:ea typeface="Cambria" panose="02040503050406030204" pitchFamily="18" charset="0"/>
              </a:rPr>
              <a:t>Sơn Đoòng sở hữu hệ sinh thái đặc biệt.</a:t>
            </a:r>
            <a:endParaRPr lang="vi-VN" sz="2000" b="0" i="0" dirty="0">
              <a:solidFill>
                <a:srgbClr val="000000"/>
              </a:solidFill>
              <a:effectLst/>
              <a:latin typeface="Cambria" panose="02040503050406030204" pitchFamily="18" charset="0"/>
              <a:ea typeface="Cambria" panose="02040503050406030204" pitchFamily="18" charset="0"/>
            </a:endParaRP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Trong hang Sơn Đoòng, có một khu rừng nguyên sinh tuyệt đẹp với thảm thực vật phong phú, khác lạ. Cây cối ở đây khá mỏng manh, dù là cây thân gỗ, Sơn Đoòng còn là nơi trú ngụ của nhiều loài động vật, trong đó có một số loài cá, nhện, cuốn chiếu, bọ cạp,... với đặc điểm chung là không có mắt và cơ thể trong suốt.</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Vẫn còn những điều bí ẩn về hang động lớn nhất hành tinh này chưa được giải mã. Liệu những điều trên có đủ khiến bạn muốn đặt chân tới nơi này một lần trong đời?</a:t>
            </a:r>
          </a:p>
          <a:p>
            <a:pPr algn="r"/>
            <a:r>
              <a:rPr lang="vi-VN" sz="2000" b="0" i="0" dirty="0">
                <a:solidFill>
                  <a:srgbClr val="000000"/>
                </a:solidFill>
                <a:effectLst/>
                <a:latin typeface="Cambria" panose="02040503050406030204" pitchFamily="18" charset="0"/>
                <a:ea typeface="Cambria" panose="02040503050406030204" pitchFamily="18" charset="0"/>
              </a:rPr>
              <a:t>(Phan Nguyên </a:t>
            </a:r>
            <a:r>
              <a:rPr lang="vi-VN" sz="2000" b="0" i="1" dirty="0">
                <a:solidFill>
                  <a:srgbClr val="000000"/>
                </a:solidFill>
                <a:effectLst/>
                <a:latin typeface="Cambria" panose="02040503050406030204" pitchFamily="18" charset="0"/>
                <a:ea typeface="Cambria" panose="02040503050406030204" pitchFamily="18" charset="0"/>
              </a:rPr>
              <a:t>tổng hợp</a:t>
            </a:r>
            <a:r>
              <a:rPr lang="vi-VN" sz="2000" b="0" i="0" dirty="0">
                <a:solidFill>
                  <a:srgbClr val="000000"/>
                </a:solidFill>
                <a:effectLst/>
                <a:latin typeface="Cambria" panose="02040503050406030204" pitchFamily="18" charset="0"/>
                <a:ea typeface="Cambria" panose="02040503050406030204" pitchFamily="18" charset="0"/>
              </a:rPr>
              <a:t>)</a:t>
            </a:r>
          </a:p>
        </p:txBody>
      </p:sp>
      <p:sp>
        <p:nvSpPr>
          <p:cNvPr id="16" name="Rectangle 15">
            <a:extLst>
              <a:ext uri="{FF2B5EF4-FFF2-40B4-BE49-F238E27FC236}">
                <a16:creationId xmlns:a16="http://schemas.microsoft.com/office/drawing/2014/main" xmlns="" id="{CA2697DF-0998-0955-2B33-8D74D8B133BD}"/>
              </a:ext>
            </a:extLst>
          </p:cNvPr>
          <p:cNvSpPr/>
          <p:nvPr/>
        </p:nvSpPr>
        <p:spPr>
          <a:xfrm>
            <a:off x="728044" y="1532556"/>
            <a:ext cx="11104880" cy="1524000"/>
          </a:xfrm>
          <a:prstGeom prst="rect">
            <a:avLst/>
          </a:prstGeom>
          <a:noFill/>
          <a:ln w="28575">
            <a:solidFill>
              <a:srgbClr val="00206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015433A-EC25-B8E0-36A1-25545B4F7C80}"/>
              </a:ext>
            </a:extLst>
          </p:cNvPr>
          <p:cNvSpPr/>
          <p:nvPr/>
        </p:nvSpPr>
        <p:spPr>
          <a:xfrm>
            <a:off x="108284" y="1458856"/>
            <a:ext cx="558800" cy="49784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8" name="Google Shape;276;p7">
            <a:extLst>
              <a:ext uri="{FF2B5EF4-FFF2-40B4-BE49-F238E27FC236}">
                <a16:creationId xmlns:a16="http://schemas.microsoft.com/office/drawing/2014/main" xmlns="" id="{21757C7A-429E-5133-C8C4-FE894C0D7EA2}"/>
              </a:ext>
            </a:extLst>
          </p:cNvPr>
          <p:cNvSpPr/>
          <p:nvPr/>
        </p:nvSpPr>
        <p:spPr>
          <a:xfrm>
            <a:off x="409074" y="444146"/>
            <a:ext cx="2719137" cy="497840"/>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a:solidFill>
                  <a:srgbClr val="002060"/>
                </a:solidFill>
                <a:latin typeface="Cambria" panose="02040503050406030204" pitchFamily="18" charset="0"/>
                <a:ea typeface="Cambria" panose="02040503050406030204" pitchFamily="18" charset="0"/>
              </a:rPr>
              <a:t>Chia </a:t>
            </a:r>
            <a:r>
              <a:rPr lang="en-US" sz="4000" b="1" dirty="0" err="1">
                <a:solidFill>
                  <a:srgbClr val="002060"/>
                </a:solidFill>
                <a:latin typeface="Cambria" panose="02040503050406030204" pitchFamily="18" charset="0"/>
                <a:ea typeface="Cambria" panose="02040503050406030204" pitchFamily="18" charset="0"/>
              </a:rPr>
              <a:t>đoạn</a:t>
            </a:r>
            <a:endParaRPr sz="4000" b="1" dirty="0">
              <a:solidFill>
                <a:srgbClr val="002060"/>
              </a:solidFill>
              <a:latin typeface="Cambria" panose="02040503050406030204" pitchFamily="18" charset="0"/>
              <a:ea typeface="Cambria" panose="02040503050406030204" pitchFamily="18" charset="0"/>
            </a:endParaRPr>
          </a:p>
        </p:txBody>
      </p:sp>
      <p:sp>
        <p:nvSpPr>
          <p:cNvPr id="19" name="Rectangle 18">
            <a:extLst>
              <a:ext uri="{FF2B5EF4-FFF2-40B4-BE49-F238E27FC236}">
                <a16:creationId xmlns:a16="http://schemas.microsoft.com/office/drawing/2014/main" xmlns="" id="{6E6E4939-46EF-73E5-31FD-688CAE54AD84}"/>
              </a:ext>
            </a:extLst>
          </p:cNvPr>
          <p:cNvSpPr/>
          <p:nvPr/>
        </p:nvSpPr>
        <p:spPr>
          <a:xfrm>
            <a:off x="707724" y="3137836"/>
            <a:ext cx="11176000" cy="822960"/>
          </a:xfrm>
          <a:prstGeom prst="rect">
            <a:avLst/>
          </a:prstGeom>
          <a:noFill/>
          <a:ln w="28575">
            <a:solidFill>
              <a:srgbClr val="00206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B84CB555-54A6-5ADF-AC45-0F2E1C053108}"/>
              </a:ext>
            </a:extLst>
          </p:cNvPr>
          <p:cNvSpPr/>
          <p:nvPr/>
        </p:nvSpPr>
        <p:spPr>
          <a:xfrm>
            <a:off x="108284" y="3076876"/>
            <a:ext cx="558800" cy="49784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1" name="Rectangle 20">
            <a:extLst>
              <a:ext uri="{FF2B5EF4-FFF2-40B4-BE49-F238E27FC236}">
                <a16:creationId xmlns:a16="http://schemas.microsoft.com/office/drawing/2014/main" xmlns="" id="{649D5CE5-94A2-4C7D-363B-C261890A33B5}"/>
              </a:ext>
            </a:extLst>
          </p:cNvPr>
          <p:cNvSpPr/>
          <p:nvPr/>
        </p:nvSpPr>
        <p:spPr>
          <a:xfrm>
            <a:off x="677244" y="4052237"/>
            <a:ext cx="11155680" cy="2072640"/>
          </a:xfrm>
          <a:prstGeom prst="rect">
            <a:avLst/>
          </a:prstGeom>
          <a:noFill/>
          <a:ln w="28575">
            <a:solidFill>
              <a:srgbClr val="00206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D23F1E70-4FF2-B5A4-6F18-ACAECE041C37}"/>
              </a:ext>
            </a:extLst>
          </p:cNvPr>
          <p:cNvSpPr/>
          <p:nvPr/>
        </p:nvSpPr>
        <p:spPr>
          <a:xfrm>
            <a:off x="108284" y="4438316"/>
            <a:ext cx="558800" cy="49784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Tree>
    <p:extLst>
      <p:ext uri="{BB962C8B-B14F-4D97-AF65-F5344CB8AC3E}">
        <p14:creationId xmlns:p14="http://schemas.microsoft.com/office/powerpoint/2010/main" val="316905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CC87D609-3A9E-9426-5CD6-FFA754D90812}"/>
              </a:ext>
            </a:extLst>
          </p:cNvPr>
          <p:cNvSpPr/>
          <p:nvPr/>
        </p:nvSpPr>
        <p:spPr>
          <a:xfrm>
            <a:off x="400296" y="1534160"/>
            <a:ext cx="11410704" cy="4328160"/>
          </a:xfrm>
          <a:prstGeom prst="roundRect">
            <a:avLst/>
          </a:prstGeom>
          <a:solidFill>
            <a:schemeClr val="bg1"/>
          </a:solidFill>
          <a:ln w="38100">
            <a:solidFill>
              <a:schemeClr val="accent2">
                <a:lumMod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xmlns="" id="{3EC6DF54-E2D2-ABF9-BC92-E90B2304FA26}"/>
              </a:ext>
            </a:extLst>
          </p:cNvPr>
          <p:cNvSpPr txBox="1"/>
          <p:nvPr/>
        </p:nvSpPr>
        <p:spPr>
          <a:xfrm>
            <a:off x="707390" y="1859280"/>
            <a:ext cx="10820400" cy="1569660"/>
          </a:xfrm>
          <a:prstGeom prst="rect">
            <a:avLst/>
          </a:prstGeom>
          <a:noFill/>
        </p:spPr>
        <p:txBody>
          <a:bodyPr wrap="square" rtlCol="0">
            <a:spAutoFit/>
          </a:bodyPr>
          <a:lstStyle/>
          <a:p>
            <a:pPr algn="just"/>
            <a:r>
              <a:rPr lang="en-US" sz="3200" i="1" dirty="0">
                <a:latin typeface="Calibri" panose="020F0502020204030204" pitchFamily="34" charset="0"/>
                <a:ea typeface="Cambria" panose="02040503050406030204" pitchFamily="18" charset="0"/>
                <a:cs typeface="Calibri" panose="020F0502020204030204" pitchFamily="34" charset="0"/>
              </a:rPr>
              <a:t>   </a:t>
            </a:r>
            <a:r>
              <a:rPr lang="vi-VN" sz="3200" i="1" dirty="0">
                <a:latin typeface="Calibri" panose="020F0502020204030204" pitchFamily="34" charset="0"/>
                <a:ea typeface="Cambria" panose="02040503050406030204" pitchFamily="18" charset="0"/>
                <a:cs typeface="Calibri" panose="020F0502020204030204" pitchFamily="34" charset="0"/>
              </a:rPr>
              <a:t>Hang Sơn Đoòng</a:t>
            </a:r>
            <a:r>
              <a:rPr lang="en-US" sz="3200" i="1" dirty="0">
                <a:latin typeface="Calibri" panose="020F0502020204030204" pitchFamily="34" charset="0"/>
                <a:ea typeface="Cambria" panose="02040503050406030204" pitchFamily="18" charset="0"/>
                <a:cs typeface="Calibri" panose="020F0502020204030204" pitchFamily="34" charset="0"/>
              </a:rPr>
              <a:t> </a:t>
            </a:r>
            <a:r>
              <a:rPr lang="vi-VN" sz="3200" i="1" dirty="0">
                <a:latin typeface="Calibri" panose="020F0502020204030204" pitchFamily="34" charset="0"/>
                <a:ea typeface="Cambria" panose="02040503050406030204" pitchFamily="18" charset="0"/>
                <a:cs typeface="Calibri" panose="020F0502020204030204" pitchFamily="34" charset="0"/>
              </a:rPr>
              <a:t>được hình thành từ một vết đứt gãy của dãy Trường Sơn, bị dòng nước sông Rào Thương bào mòn liên tục trong một khoảng thời gian dài (từ 2 đến 5 triệu năm).</a:t>
            </a:r>
            <a:endParaRPr lang="en-US" sz="3200" dirty="0">
              <a:solidFill>
                <a:srgbClr val="FF0000"/>
              </a:solidFill>
              <a:latin typeface="Calibri" panose="020F0502020204030204" pitchFamily="34" charset="0"/>
              <a:ea typeface="Cambria" panose="02040503050406030204" pitchFamily="18" charset="0"/>
              <a:cs typeface="Calibri" panose="020F0502020204030204" pitchFamily="34" charset="0"/>
            </a:endParaRPr>
          </a:p>
        </p:txBody>
      </p:sp>
      <p:pic>
        <p:nvPicPr>
          <p:cNvPr id="4" name="Picture 3">
            <a:extLst>
              <a:ext uri="{FF2B5EF4-FFF2-40B4-BE49-F238E27FC236}">
                <a16:creationId xmlns:a16="http://schemas.microsoft.com/office/drawing/2014/main" xmlns="" id="{685049CD-2CFC-787F-FF50-7A2B3C2F05EB}"/>
              </a:ext>
            </a:extLst>
          </p:cNvPr>
          <p:cNvPicPr>
            <a:picLocks noChangeAspect="1"/>
          </p:cNvPicPr>
          <p:nvPr/>
        </p:nvPicPr>
        <p:blipFill>
          <a:blip r:embed="rId2"/>
          <a:stretch>
            <a:fillRect/>
          </a:stretch>
        </p:blipFill>
        <p:spPr>
          <a:xfrm>
            <a:off x="1267446" y="0"/>
            <a:ext cx="12034547" cy="1359526"/>
          </a:xfrm>
          <a:prstGeom prst="rect">
            <a:avLst/>
          </a:prstGeom>
        </p:spPr>
      </p:pic>
      <p:sp>
        <p:nvSpPr>
          <p:cNvPr id="12" name="TextBox 11">
            <a:extLst>
              <a:ext uri="{FF2B5EF4-FFF2-40B4-BE49-F238E27FC236}">
                <a16:creationId xmlns:a16="http://schemas.microsoft.com/office/drawing/2014/main" xmlns="" id="{6CB9B9F4-0FC2-5EC3-EA04-CD6FB13E21CB}"/>
              </a:ext>
            </a:extLst>
          </p:cNvPr>
          <p:cNvSpPr txBox="1"/>
          <p:nvPr/>
        </p:nvSpPr>
        <p:spPr>
          <a:xfrm>
            <a:off x="585470" y="3688080"/>
            <a:ext cx="10820400" cy="1569660"/>
          </a:xfrm>
          <a:prstGeom prst="rect">
            <a:avLst/>
          </a:prstGeom>
          <a:noFill/>
        </p:spPr>
        <p:txBody>
          <a:bodyPr wrap="square" rtlCol="0">
            <a:spAutoFit/>
          </a:bodyPr>
          <a:lstStyle/>
          <a:p>
            <a:pPr algn="just"/>
            <a:r>
              <a:rPr lang="en-US" sz="3200" i="1" dirty="0">
                <a:latin typeface="Calibri" panose="020F0502020204030204" pitchFamily="34" charset="0"/>
                <a:ea typeface="Cambria" panose="02040503050406030204" pitchFamily="18" charset="0"/>
                <a:cs typeface="Calibri" panose="020F0502020204030204" pitchFamily="34" charset="0"/>
              </a:rPr>
              <a:t>   </a:t>
            </a:r>
            <a:r>
              <a:rPr lang="vi-VN" sz="3200" i="1" dirty="0">
                <a:latin typeface="Calibri" panose="020F0502020204030204" pitchFamily="34" charset="0"/>
                <a:ea typeface="Cambria" panose="02040503050406030204" pitchFamily="18" charset="0"/>
                <a:cs typeface="Calibri" panose="020F0502020204030204" pitchFamily="34" charset="0"/>
              </a:rPr>
              <a:t>Sơn Đoòng còn là nơi trú ngụ của nhiều loài động vật,</a:t>
            </a:r>
            <a:r>
              <a:rPr lang="en-US" sz="3200" i="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vi-VN" sz="3200" i="1" dirty="0">
                <a:latin typeface="Calibri" panose="020F0502020204030204" pitchFamily="34" charset="0"/>
                <a:ea typeface="Cambria" panose="02040503050406030204" pitchFamily="18" charset="0"/>
                <a:cs typeface="Calibri" panose="020F0502020204030204" pitchFamily="34" charset="0"/>
              </a:rPr>
              <a:t>trong đó</a:t>
            </a:r>
            <a:r>
              <a:rPr lang="en-US" sz="3200" i="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vi-VN" sz="3200" i="1" dirty="0">
                <a:latin typeface="Calibri" panose="020F0502020204030204" pitchFamily="34" charset="0"/>
                <a:ea typeface="Cambria" panose="02040503050406030204" pitchFamily="18" charset="0"/>
                <a:cs typeface="Calibri" panose="020F0502020204030204" pitchFamily="34" charset="0"/>
              </a:rPr>
              <a:t>có một số loài cá, nhện, cuốn chiếu, bọ cạp,...</a:t>
            </a:r>
            <a:r>
              <a:rPr lang="en-US" sz="3200" i="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vi-VN" sz="3200" i="1" dirty="0">
                <a:latin typeface="Calibri" panose="020F0502020204030204" pitchFamily="34" charset="0"/>
                <a:ea typeface="Cambria" panose="02040503050406030204" pitchFamily="18" charset="0"/>
                <a:cs typeface="Calibri" panose="020F0502020204030204" pitchFamily="34" charset="0"/>
              </a:rPr>
              <a:t>với đặc diểm chung là</a:t>
            </a:r>
            <a:r>
              <a:rPr lang="vi-VN" sz="3200" i="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vi-VN" sz="3200" i="1" dirty="0">
                <a:latin typeface="Calibri" panose="020F0502020204030204" pitchFamily="34" charset="0"/>
                <a:ea typeface="Cambria" panose="02040503050406030204" pitchFamily="18" charset="0"/>
                <a:cs typeface="Calibri" panose="020F0502020204030204" pitchFamily="34" charset="0"/>
              </a:rPr>
              <a:t>không có mắt và cơ thể trong suốt.</a:t>
            </a:r>
            <a:endParaRPr lang="en-US" sz="3200" dirty="0">
              <a:latin typeface="Calibri" panose="020F0502020204030204" pitchFamily="34" charset="0"/>
              <a:ea typeface="Cambria" panose="02040503050406030204" pitchFamily="18" charset="0"/>
              <a:cs typeface="Calibri" panose="020F0502020204030204" pitchFamily="34" charset="0"/>
            </a:endParaRPr>
          </a:p>
        </p:txBody>
      </p:sp>
      <p:cxnSp>
        <p:nvCxnSpPr>
          <p:cNvPr id="6" name="Straight Connector 5">
            <a:extLst>
              <a:ext uri="{FF2B5EF4-FFF2-40B4-BE49-F238E27FC236}">
                <a16:creationId xmlns:a16="http://schemas.microsoft.com/office/drawing/2014/main" xmlns="" id="{ADB90DD6-2FA1-B847-C8E8-9CCBF6DD2BD7}"/>
              </a:ext>
            </a:extLst>
          </p:cNvPr>
          <p:cNvCxnSpPr>
            <a:cxnSpLocks/>
          </p:cNvCxnSpPr>
          <p:nvPr/>
        </p:nvCxnSpPr>
        <p:spPr>
          <a:xfrm flipH="1">
            <a:off x="3814011" y="1859280"/>
            <a:ext cx="228600" cy="61922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xmlns="" id="{1D12334B-A47A-2E4E-9F0B-680AB50C33BF}"/>
              </a:ext>
            </a:extLst>
          </p:cNvPr>
          <p:cNvCxnSpPr>
            <a:cxnSpLocks/>
          </p:cNvCxnSpPr>
          <p:nvPr/>
        </p:nvCxnSpPr>
        <p:spPr>
          <a:xfrm flipH="1">
            <a:off x="11405870" y="2380051"/>
            <a:ext cx="228600" cy="61922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xmlns="" id="{8EAA952B-2FF5-4760-6679-77ABEB6B25B9}"/>
              </a:ext>
            </a:extLst>
          </p:cNvPr>
          <p:cNvCxnSpPr>
            <a:cxnSpLocks/>
          </p:cNvCxnSpPr>
          <p:nvPr/>
        </p:nvCxnSpPr>
        <p:spPr>
          <a:xfrm flipH="1">
            <a:off x="2763253" y="3676480"/>
            <a:ext cx="228600" cy="61922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xmlns="" id="{2A705CFF-14C5-4F0B-D60E-066D64DDFFD3}"/>
              </a:ext>
            </a:extLst>
          </p:cNvPr>
          <p:cNvCxnSpPr>
            <a:cxnSpLocks/>
          </p:cNvCxnSpPr>
          <p:nvPr/>
        </p:nvCxnSpPr>
        <p:spPr>
          <a:xfrm flipH="1">
            <a:off x="1038846" y="4163297"/>
            <a:ext cx="228600" cy="61922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44536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40EC534D-8335-81E9-F1FC-C145CA25652B}"/>
              </a:ext>
            </a:extLst>
          </p:cNvPr>
          <p:cNvPicPr>
            <a:picLocks noChangeAspect="1"/>
          </p:cNvPicPr>
          <p:nvPr/>
        </p:nvPicPr>
        <p:blipFill>
          <a:blip r:embed="rId2"/>
          <a:stretch>
            <a:fillRect/>
          </a:stretch>
        </p:blipFill>
        <p:spPr>
          <a:xfrm>
            <a:off x="1365094" y="279725"/>
            <a:ext cx="9461812" cy="1609483"/>
          </a:xfrm>
          <a:prstGeom prst="rect">
            <a:avLst/>
          </a:prstGeom>
        </p:spPr>
      </p:pic>
      <p:grpSp>
        <p:nvGrpSpPr>
          <p:cNvPr id="12" name="Group 11">
            <a:extLst>
              <a:ext uri="{FF2B5EF4-FFF2-40B4-BE49-F238E27FC236}">
                <a16:creationId xmlns:a16="http://schemas.microsoft.com/office/drawing/2014/main" xmlns="" id="{02C9E0BD-CCD1-35B1-AB1D-7C42DEE115B8}"/>
              </a:ext>
            </a:extLst>
          </p:cNvPr>
          <p:cNvGrpSpPr/>
          <p:nvPr/>
        </p:nvGrpSpPr>
        <p:grpSpPr>
          <a:xfrm>
            <a:off x="847092" y="1869439"/>
            <a:ext cx="10664188" cy="1126419"/>
            <a:chOff x="9210714" y="2450815"/>
            <a:chExt cx="3299149" cy="863279"/>
          </a:xfrm>
        </p:grpSpPr>
        <p:sp>
          <p:nvSpPr>
            <p:cNvPr id="17" name="矩形 26">
              <a:extLst>
                <a:ext uri="{FF2B5EF4-FFF2-40B4-BE49-F238E27FC236}">
                  <a16:creationId xmlns:a16="http://schemas.microsoft.com/office/drawing/2014/main" xmlns="" id="{F378078A-258F-E882-3279-2962BA1489E2}"/>
                </a:ext>
              </a:extLst>
            </p:cNvPr>
            <p:cNvSpPr/>
            <p:nvPr/>
          </p:nvSpPr>
          <p:spPr>
            <a:xfrm>
              <a:off x="9210714" y="2457792"/>
              <a:ext cx="3299149" cy="856302"/>
            </a:xfrm>
            <a:prstGeom prst="rect">
              <a:avLst/>
            </a:prstGeom>
            <a:solidFill>
              <a:schemeClr val="bg1"/>
            </a:solidFill>
            <a:ln w="28575">
              <a:solidFill>
                <a:schemeClr val="accent4">
                  <a:lumMod val="50000"/>
                </a:schemeClr>
              </a:solidFill>
              <a:prstDash val="dash"/>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1" u="none" strike="noStrike" kern="1200" cap="none" spc="0" normalizeH="0" baseline="0" noProof="0" dirty="0">
                <a:ln>
                  <a:noFill/>
                </a:ln>
                <a:solidFill>
                  <a:prstClr val="black">
                    <a:lumMod val="85000"/>
                    <a:lumOff val="15000"/>
                  </a:prstClr>
                </a:solidFill>
                <a:uLnTx/>
                <a:uFillTx/>
                <a:latin typeface="Cambria" panose="02040503050406030204" pitchFamily="18" charset="0"/>
                <a:ea typeface="思源黑体 CN Medium" panose="020B0600000000000000" pitchFamily="34" charset="-122"/>
                <a:cs typeface="+mn-cs"/>
              </a:endParaRPr>
            </a:p>
          </p:txBody>
        </p:sp>
        <p:sp>
          <p:nvSpPr>
            <p:cNvPr id="18" name="Rectangle 17">
              <a:extLst>
                <a:ext uri="{FF2B5EF4-FFF2-40B4-BE49-F238E27FC236}">
                  <a16:creationId xmlns:a16="http://schemas.microsoft.com/office/drawing/2014/main" xmlns="" id="{1D142D55-699B-63DA-A888-98DA30CC8D7A}"/>
                </a:ext>
              </a:extLst>
            </p:cNvPr>
            <p:cNvSpPr/>
            <p:nvPr/>
          </p:nvSpPr>
          <p:spPr>
            <a:xfrm>
              <a:off x="9262969" y="2450815"/>
              <a:ext cx="3174601" cy="731220"/>
            </a:xfrm>
            <a:prstGeom prst="rect">
              <a:avLst/>
            </a:prstGeom>
          </p:spPr>
          <p:txBody>
            <a:bodyPr wrap="square">
              <a:spAutoFit/>
            </a:bodyPr>
            <a:lstStyle/>
            <a:p>
              <a:pPr algn="just" rtl="0">
                <a:spcBef>
                  <a:spcPts val="0"/>
                </a:spcBef>
                <a:spcAft>
                  <a:spcPts val="500"/>
                </a:spcAft>
              </a:pPr>
              <a:r>
                <a:rPr lang="vi-VN" sz="2800" b="1" u="none" strike="noStrike" dirty="0">
                  <a:solidFill>
                    <a:srgbClr val="002060"/>
                  </a:solidFill>
                  <a:effectLst/>
                  <a:latin typeface="Cambria" panose="02040503050406030204" pitchFamily="18" charset="0"/>
                  <a:ea typeface="Cambria" panose="02040503050406030204" pitchFamily="18" charset="0"/>
                </a:rPr>
                <a:t>Rừng nguyên sinh: </a:t>
              </a:r>
              <a:r>
                <a:rPr lang="vi-VN" sz="2800" b="0" u="none" strike="noStrike" dirty="0">
                  <a:solidFill>
                    <a:srgbClr val="002060"/>
                  </a:solidFill>
                  <a:effectLst/>
                  <a:latin typeface="Cambria" panose="02040503050406030204" pitchFamily="18" charset="0"/>
                  <a:ea typeface="Cambria" panose="02040503050406030204" pitchFamily="18" charset="0"/>
                </a:rPr>
                <a:t>rừng tự nhiên chưa hoặc ít bị tác động bởi con người, chưa làm thay đổi cấu trúc của rừng.</a:t>
              </a:r>
              <a:endParaRPr lang="vi-VN" sz="6000" b="0" dirty="0">
                <a:solidFill>
                  <a:srgbClr val="002060"/>
                </a:solidFill>
                <a:effectLst/>
                <a:latin typeface="Cambria" panose="02040503050406030204" pitchFamily="18" charset="0"/>
                <a:ea typeface="Cambria" panose="02040503050406030204" pitchFamily="18" charset="0"/>
              </a:endParaRPr>
            </a:p>
          </p:txBody>
        </p:sp>
      </p:grpSp>
      <p:pic>
        <p:nvPicPr>
          <p:cNvPr id="1026" name="Picture 2" descr="Rừng nguyên sinh là gì và tại sao chúng ta nên bảo vệ chúng?">
            <a:extLst>
              <a:ext uri="{FF2B5EF4-FFF2-40B4-BE49-F238E27FC236}">
                <a16:creationId xmlns:a16="http://schemas.microsoft.com/office/drawing/2014/main" xmlns="" id="{764C9CDF-1B37-2D64-8DDA-004DA84165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8720" y="3279000"/>
            <a:ext cx="4721860" cy="31014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ừng nguyên sinh đem lại nhiều lợi ích hơn trong bảo tồn đa dạng sinh học">
            <a:extLst>
              <a:ext uri="{FF2B5EF4-FFF2-40B4-BE49-F238E27FC236}">
                <a16:creationId xmlns:a16="http://schemas.microsoft.com/office/drawing/2014/main" xmlns="" id="{7B4FE52E-274D-A201-F5DE-77CB90CFC3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4640" y="3322403"/>
            <a:ext cx="4592320" cy="3141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402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41551" y="-59125"/>
            <a:ext cx="11280928" cy="2114100"/>
            <a:chOff x="232786" y="28247"/>
            <a:chExt cx="11280928" cy="2114100"/>
          </a:xfrm>
        </p:grpSpPr>
        <p:pic>
          <p:nvPicPr>
            <p:cNvPr id="3" name="图片 38">
              <a:extLst>
                <a:ext uri="{FF2B5EF4-FFF2-40B4-BE49-F238E27FC236}">
                  <a16:creationId xmlns:a16="http://schemas.microsoft.com/office/drawing/2014/main" xmlns="" id="{F921A9EA-6111-44E1-989F-4B1CFB5A2A8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2786" y="28247"/>
              <a:ext cx="11280928" cy="2114100"/>
            </a:xfrm>
            <a:prstGeom prst="rect">
              <a:avLst/>
            </a:prstGeom>
          </p:spPr>
        </p:pic>
        <p:sp>
          <p:nvSpPr>
            <p:cNvPr id="4" name="TextBox 3"/>
            <p:cNvSpPr txBox="1"/>
            <p:nvPr/>
          </p:nvSpPr>
          <p:spPr>
            <a:xfrm>
              <a:off x="641798" y="384457"/>
              <a:ext cx="10127168" cy="1077218"/>
            </a:xfrm>
            <a:prstGeom prst="rect">
              <a:avLst/>
            </a:prstGeom>
            <a:noFill/>
          </p:spPr>
          <p:txBody>
            <a:bodyPr wrap="square" rtlCol="0">
              <a:spAutoFit/>
            </a:bodyPr>
            <a:lstStyle/>
            <a:p>
              <a:pPr marL="742950" indent="-742950" algn="just">
                <a:buAutoNum type="arabicPeriod"/>
              </a:pPr>
              <a:r>
                <a:rPr lang="vi-VN" sz="3200" b="1" dirty="0">
                  <a:latin typeface="Cambria" panose="02040503050406030204" pitchFamily="18" charset="0"/>
                  <a:ea typeface="Cambria" panose="02040503050406030204" pitchFamily="18" charset="0"/>
                </a:rPr>
                <a:t>Những câu được in đậm trong văn bản cho biết điều gì? </a:t>
              </a:r>
              <a:endParaRPr lang="en-US" sz="3200" b="1" dirty="0">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441551" y="4680898"/>
            <a:ext cx="11429825" cy="2092881"/>
          </a:xfrm>
          <a:prstGeom prst="rect">
            <a:avLst/>
          </a:prstGeom>
          <a:noFill/>
        </p:spPr>
        <p:txBody>
          <a:bodyPr wrap="square" rtlCol="0">
            <a:spAutoFit/>
          </a:bodyPr>
          <a:lstStyle/>
          <a:p>
            <a:pPr algn="just"/>
            <a:r>
              <a:rPr lang="en-US" sz="2600" b="1" dirty="0">
                <a:solidFill>
                  <a:srgbClr val="0070C0"/>
                </a:solidFill>
                <a:latin typeface="Cambria" panose="02040503050406030204" pitchFamily="18" charset="0"/>
                <a:ea typeface="Cambria" panose="02040503050406030204" pitchFamily="18" charset="0"/>
              </a:rPr>
              <a:t>    </a:t>
            </a:r>
            <a:r>
              <a:rPr lang="vi-VN" sz="2600" b="1" dirty="0">
                <a:solidFill>
                  <a:srgbClr val="0070C0"/>
                </a:solidFill>
                <a:latin typeface="Cambria" panose="02040503050406030204" pitchFamily="18" charset="0"/>
                <a:ea typeface="Cambria" panose="02040503050406030204" pitchFamily="18" charset="0"/>
              </a:rPr>
              <a:t>Những câu in đậm cho biết 3 nội dung chính của bài, cũng là 3 điều kì thú về hang Sơn Đoòng:</a:t>
            </a:r>
            <a:endParaRPr lang="en-US" sz="2600" b="1" dirty="0">
              <a:solidFill>
                <a:srgbClr val="0070C0"/>
              </a:solidFill>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en-US" sz="2600" b="1" dirty="0">
                <a:solidFill>
                  <a:srgbClr val="FF0000"/>
                </a:solidFill>
                <a:latin typeface="Cambria" panose="02040503050406030204" pitchFamily="18" charset="0"/>
                <a:ea typeface="Cambria" panose="02040503050406030204" pitchFamily="18" charset="0"/>
              </a:rPr>
              <a:t>N</a:t>
            </a:r>
            <a:r>
              <a:rPr lang="vi-VN" sz="2600" b="1" dirty="0">
                <a:solidFill>
                  <a:srgbClr val="FF0000"/>
                </a:solidFill>
                <a:latin typeface="Cambria" panose="02040503050406030204" pitchFamily="18" charset="0"/>
                <a:ea typeface="Cambria" panose="02040503050406030204" pitchFamily="18" charset="0"/>
              </a:rPr>
              <a:t>iên đại của hang (đoạn </a:t>
            </a:r>
            <a:r>
              <a:rPr lang="en-US" sz="2600" b="1" dirty="0">
                <a:solidFill>
                  <a:srgbClr val="FF0000"/>
                </a:solidFill>
                <a:latin typeface="Cambria" panose="02040503050406030204" pitchFamily="18" charset="0"/>
                <a:ea typeface="Cambria" panose="02040503050406030204" pitchFamily="18" charset="0"/>
              </a:rPr>
              <a:t>1</a:t>
            </a:r>
            <a:r>
              <a:rPr lang="vi-VN" sz="2600" b="1" dirty="0">
                <a:solidFill>
                  <a:srgbClr val="FF0000"/>
                </a:solidFill>
                <a:latin typeface="Cambria" panose="02040503050406030204" pitchFamily="18" charset="0"/>
                <a:ea typeface="Cambria" panose="02040503050406030204" pitchFamily="18" charset="0"/>
              </a:rPr>
              <a:t>);</a:t>
            </a:r>
            <a:endParaRPr lang="en-US" sz="2600" b="1" dirty="0">
              <a:solidFill>
                <a:srgbClr val="FF0000"/>
              </a:solidFill>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en-US" sz="2600" b="1" dirty="0">
                <a:solidFill>
                  <a:srgbClr val="FF0000"/>
                </a:solidFill>
                <a:latin typeface="Cambria" panose="02040503050406030204" pitchFamily="18" charset="0"/>
                <a:ea typeface="Cambria" panose="02040503050406030204" pitchFamily="18" charset="0"/>
              </a:rPr>
              <a:t>Đ</a:t>
            </a:r>
            <a:r>
              <a:rPr lang="vi-VN" sz="2600" b="1" dirty="0">
                <a:solidFill>
                  <a:srgbClr val="FF0000"/>
                </a:solidFill>
                <a:latin typeface="Cambria" panose="02040503050406030204" pitchFamily="18" charset="0"/>
                <a:ea typeface="Cambria" panose="02040503050406030204" pitchFamily="18" charset="0"/>
              </a:rPr>
              <a:t>ộ lớn của hang (đoạn </a:t>
            </a:r>
            <a:r>
              <a:rPr lang="en-US" sz="2600" b="1" dirty="0">
                <a:solidFill>
                  <a:srgbClr val="FF0000"/>
                </a:solidFill>
                <a:latin typeface="Cambria" panose="02040503050406030204" pitchFamily="18" charset="0"/>
                <a:ea typeface="Cambria" panose="02040503050406030204" pitchFamily="18" charset="0"/>
              </a:rPr>
              <a:t>2</a:t>
            </a:r>
            <a:r>
              <a:rPr lang="vi-VN" sz="2600" b="1" dirty="0">
                <a:solidFill>
                  <a:srgbClr val="FF0000"/>
                </a:solidFill>
                <a:latin typeface="Cambria" panose="02040503050406030204" pitchFamily="18" charset="0"/>
                <a:ea typeface="Cambria" panose="02040503050406030204" pitchFamily="18" charset="0"/>
              </a:rPr>
              <a:t>);</a:t>
            </a:r>
            <a:endParaRPr lang="en-US" sz="2600" b="1" dirty="0">
              <a:solidFill>
                <a:srgbClr val="FF0000"/>
              </a:solidFill>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en-US" sz="2600" b="1" dirty="0">
                <a:solidFill>
                  <a:srgbClr val="FF0000"/>
                </a:solidFill>
                <a:latin typeface="Cambria" panose="02040503050406030204" pitchFamily="18" charset="0"/>
                <a:ea typeface="Cambria" panose="02040503050406030204" pitchFamily="18" charset="0"/>
              </a:rPr>
              <a:t>H</a:t>
            </a:r>
            <a:r>
              <a:rPr lang="vi-VN" sz="2600" b="1" dirty="0">
                <a:solidFill>
                  <a:srgbClr val="FF0000"/>
                </a:solidFill>
                <a:latin typeface="Cambria" panose="02040503050406030204" pitchFamily="18" charset="0"/>
                <a:ea typeface="Cambria" panose="02040503050406030204" pitchFamily="18" charset="0"/>
              </a:rPr>
              <a:t>ệ sinh thái đặc biệt của hang (đoạn </a:t>
            </a:r>
            <a:r>
              <a:rPr lang="en-US" sz="2600" b="1" dirty="0">
                <a:solidFill>
                  <a:srgbClr val="FF0000"/>
                </a:solidFill>
                <a:latin typeface="Cambria" panose="02040503050406030204" pitchFamily="18" charset="0"/>
                <a:ea typeface="Cambria" panose="02040503050406030204" pitchFamily="18" charset="0"/>
              </a:rPr>
              <a:t>3</a:t>
            </a:r>
            <a:r>
              <a:rPr lang="vi-VN" sz="2600" b="1" dirty="0">
                <a:solidFill>
                  <a:srgbClr val="FF0000"/>
                </a:solidFill>
                <a:latin typeface="Cambria" panose="02040503050406030204" pitchFamily="18" charset="0"/>
                <a:ea typeface="Cambria" panose="02040503050406030204" pitchFamily="18" charset="0"/>
              </a:rPr>
              <a:t>). </a:t>
            </a:r>
            <a:endParaRPr lang="en-US" sz="2600" b="1" dirty="0">
              <a:solidFill>
                <a:srgbClr val="FF0000"/>
              </a:solidFill>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xmlns="" id="{6DC02A78-DABF-AF83-B82E-CDC55632ABC1}"/>
              </a:ext>
            </a:extLst>
          </p:cNvPr>
          <p:cNvPicPr>
            <a:picLocks noChangeAspect="1"/>
          </p:cNvPicPr>
          <p:nvPr/>
        </p:nvPicPr>
        <p:blipFill>
          <a:blip r:embed="rId4"/>
          <a:stretch>
            <a:fillRect/>
          </a:stretch>
        </p:blipFill>
        <p:spPr>
          <a:xfrm>
            <a:off x="1580396" y="1411314"/>
            <a:ext cx="9003238" cy="3353805"/>
          </a:xfrm>
          <a:prstGeom prst="rect">
            <a:avLst/>
          </a:prstGeom>
        </p:spPr>
      </p:pic>
    </p:spTree>
    <p:extLst>
      <p:ext uri="{BB962C8B-B14F-4D97-AF65-F5344CB8AC3E}">
        <p14:creationId xmlns:p14="http://schemas.microsoft.com/office/powerpoint/2010/main" val="659292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8216" y="634622"/>
            <a:ext cx="11280928" cy="1651252"/>
            <a:chOff x="369451" y="721994"/>
            <a:chExt cx="11280928" cy="1651252"/>
          </a:xfrm>
        </p:grpSpPr>
        <p:pic>
          <p:nvPicPr>
            <p:cNvPr id="3" name="图片 38">
              <a:extLst>
                <a:ext uri="{FF2B5EF4-FFF2-40B4-BE49-F238E27FC236}">
                  <a16:creationId xmlns:a16="http://schemas.microsoft.com/office/drawing/2014/main" xmlns="" id="{F921A9EA-6111-44E1-989F-4B1CFB5A2A8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69451" y="721994"/>
              <a:ext cx="11280928" cy="1651252"/>
            </a:xfrm>
            <a:prstGeom prst="rect">
              <a:avLst/>
            </a:prstGeom>
          </p:spPr>
        </p:pic>
        <p:sp>
          <p:nvSpPr>
            <p:cNvPr id="4" name="TextBox 3"/>
            <p:cNvSpPr txBox="1"/>
            <p:nvPr/>
          </p:nvSpPr>
          <p:spPr>
            <a:xfrm>
              <a:off x="946331" y="964779"/>
              <a:ext cx="10127168" cy="1077218"/>
            </a:xfrm>
            <a:prstGeom prst="rect">
              <a:avLst/>
            </a:prstGeom>
            <a:noFill/>
          </p:spPr>
          <p:txBody>
            <a:bodyPr wrap="square" rtlCol="0">
              <a:spAutoFit/>
            </a:bodyPr>
            <a:lstStyle/>
            <a:p>
              <a:pPr algn="just"/>
              <a:r>
                <a:rPr lang="en-US" sz="3200" b="1" dirty="0">
                  <a:latin typeface="Times New Roman" panose="02020603050405020304" pitchFamily="18" charset="0"/>
                  <a:ea typeface="Cambria" panose="02040503050406030204" pitchFamily="18" charset="0"/>
                  <a:cs typeface="Times New Roman" panose="02020603050405020304" pitchFamily="18" charset="0"/>
                </a:rPr>
                <a:t>2. </a:t>
              </a:r>
              <a:r>
                <a:rPr lang="vi-VN" sz="3200" b="1" dirty="0">
                  <a:latin typeface="Times New Roman" panose="02020603050405020304" pitchFamily="18" charset="0"/>
                  <a:ea typeface="Cambria" panose="02040503050406030204" pitchFamily="18" charset="0"/>
                  <a:cs typeface="Times New Roman" panose="02020603050405020304" pitchFamily="18" charset="0"/>
                </a:rPr>
                <a:t>Quá trình hình thành hang Sơn Đoòng được giới thiệu như thế nào?</a:t>
              </a:r>
              <a:endPar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grpSp>
      <p:sp>
        <p:nvSpPr>
          <p:cNvPr id="7" name="Rectangle: Rounded Corners 6">
            <a:extLst>
              <a:ext uri="{FF2B5EF4-FFF2-40B4-BE49-F238E27FC236}">
                <a16:creationId xmlns:a16="http://schemas.microsoft.com/office/drawing/2014/main" xmlns="" id="{25531354-5DA0-2327-D295-99F944A5B831}"/>
              </a:ext>
            </a:extLst>
          </p:cNvPr>
          <p:cNvSpPr/>
          <p:nvPr/>
        </p:nvSpPr>
        <p:spPr>
          <a:xfrm>
            <a:off x="910390" y="2870200"/>
            <a:ext cx="4053840" cy="802640"/>
          </a:xfrm>
          <a:prstGeom prst="roundRect">
            <a:avLst/>
          </a:prstGeom>
          <a:solidFill>
            <a:schemeClr val="bg1"/>
          </a:solid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002060"/>
                </a:solidFill>
                <a:latin typeface="Cambria" panose="02040503050406030204" pitchFamily="18" charset="0"/>
                <a:ea typeface="Cambria" panose="02040503050406030204" pitchFamily="18" charset="0"/>
              </a:rPr>
              <a:t>Vết đứt gãy của dãy Trường Sơn </a:t>
            </a:r>
            <a:endParaRPr lang="en-US" sz="2000" b="1" dirty="0">
              <a:solidFill>
                <a:srgbClr val="00206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xmlns="" id="{BB3DC37B-1FA5-1B7F-25CE-2717E86D9561}"/>
              </a:ext>
            </a:extLst>
          </p:cNvPr>
          <p:cNvSpPr/>
          <p:nvPr/>
        </p:nvSpPr>
        <p:spPr>
          <a:xfrm>
            <a:off x="879910" y="4251960"/>
            <a:ext cx="4165600" cy="1097280"/>
          </a:xfrm>
          <a:prstGeom prst="roundRect">
            <a:avLst/>
          </a:prstGeom>
          <a:solidFill>
            <a:schemeClr val="bg1"/>
          </a:solid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002060"/>
                </a:solidFill>
                <a:latin typeface="Cambria" panose="02040503050406030204" pitchFamily="18" charset="0"/>
                <a:ea typeface="Cambria" panose="02040503050406030204" pitchFamily="18" charset="0"/>
              </a:rPr>
              <a:t>Bị nước s</a:t>
            </a:r>
            <a:r>
              <a:rPr lang="en-US" sz="2000" b="1" dirty="0">
                <a:solidFill>
                  <a:srgbClr val="002060"/>
                </a:solidFill>
                <a:latin typeface="Cambria" panose="02040503050406030204" pitchFamily="18" charset="0"/>
                <a:ea typeface="Cambria" panose="02040503050406030204" pitchFamily="18" charset="0"/>
              </a:rPr>
              <a:t>ô</a:t>
            </a:r>
            <a:r>
              <a:rPr lang="vi-VN" sz="2000" b="1" dirty="0">
                <a:solidFill>
                  <a:srgbClr val="002060"/>
                </a:solidFill>
                <a:latin typeface="Cambria" panose="02040503050406030204" pitchFamily="18" charset="0"/>
                <a:ea typeface="Cambria" panose="02040503050406030204" pitchFamily="18" charset="0"/>
              </a:rPr>
              <a:t>ng Rào Thương bào mòn liên tục trong nhiều năm liền (từ 2 đến 5 triệu năm) </a:t>
            </a:r>
            <a:endParaRPr lang="en-US" sz="2000" b="1" dirty="0">
              <a:solidFill>
                <a:srgbClr val="002060"/>
              </a:solidFill>
              <a:latin typeface="Cambria" panose="02040503050406030204" pitchFamily="18" charset="0"/>
              <a:ea typeface="Cambria" panose="02040503050406030204" pitchFamily="18" charset="0"/>
            </a:endParaRPr>
          </a:p>
        </p:txBody>
      </p:sp>
      <p:grpSp>
        <p:nvGrpSpPr>
          <p:cNvPr id="16" name="Group 15">
            <a:extLst>
              <a:ext uri="{FF2B5EF4-FFF2-40B4-BE49-F238E27FC236}">
                <a16:creationId xmlns:a16="http://schemas.microsoft.com/office/drawing/2014/main" xmlns="" id="{BE7C3C67-9711-1B1B-98D4-EC3350477E73}"/>
              </a:ext>
            </a:extLst>
          </p:cNvPr>
          <p:cNvGrpSpPr/>
          <p:nvPr/>
        </p:nvGrpSpPr>
        <p:grpSpPr>
          <a:xfrm>
            <a:off x="4964230" y="3266440"/>
            <a:ext cx="981510" cy="1656080"/>
            <a:chOff x="4754880" y="2611120"/>
            <a:chExt cx="981510" cy="1656080"/>
          </a:xfrm>
        </p:grpSpPr>
        <p:cxnSp>
          <p:nvCxnSpPr>
            <p:cNvPr id="10" name="Straight Connector 9">
              <a:extLst>
                <a:ext uri="{FF2B5EF4-FFF2-40B4-BE49-F238E27FC236}">
                  <a16:creationId xmlns:a16="http://schemas.microsoft.com/office/drawing/2014/main" xmlns="" id="{1E224DFD-96BB-B8BD-E2E8-F4FF59F9FCD0}"/>
                </a:ext>
              </a:extLst>
            </p:cNvPr>
            <p:cNvCxnSpPr>
              <a:stCxn id="7" idx="3"/>
            </p:cNvCxnSpPr>
            <p:nvPr/>
          </p:nvCxnSpPr>
          <p:spPr>
            <a:xfrm>
              <a:off x="4964230" y="3271520"/>
              <a:ext cx="772160" cy="152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35F54987-5022-908D-918D-2B09FFAF7C32}"/>
                </a:ext>
              </a:extLst>
            </p:cNvPr>
            <p:cNvCxnSpPr>
              <a:cxnSpLocks/>
            </p:cNvCxnSpPr>
            <p:nvPr/>
          </p:nvCxnSpPr>
          <p:spPr>
            <a:xfrm>
              <a:off x="4754880" y="4231640"/>
              <a:ext cx="6908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AE48AD4A-A4D9-1E0F-9B01-CD859EF03C74}"/>
                </a:ext>
              </a:extLst>
            </p:cNvPr>
            <p:cNvCxnSpPr>
              <a:cxnSpLocks/>
            </p:cNvCxnSpPr>
            <p:nvPr/>
          </p:nvCxnSpPr>
          <p:spPr>
            <a:xfrm flipV="1">
              <a:off x="5425440" y="2611120"/>
              <a:ext cx="0" cy="16560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Rectangle: Rounded Corners 17">
            <a:extLst>
              <a:ext uri="{FF2B5EF4-FFF2-40B4-BE49-F238E27FC236}">
                <a16:creationId xmlns:a16="http://schemas.microsoft.com/office/drawing/2014/main" xmlns="" id="{206ECCC3-1585-419B-CE4B-F237AF268F74}"/>
              </a:ext>
            </a:extLst>
          </p:cNvPr>
          <p:cNvSpPr/>
          <p:nvPr/>
        </p:nvSpPr>
        <p:spPr>
          <a:xfrm>
            <a:off x="6376470" y="3429000"/>
            <a:ext cx="5273040" cy="1219200"/>
          </a:xfrm>
          <a:prstGeom prst="roundRect">
            <a:avLst/>
          </a:prstGeom>
          <a:solidFill>
            <a:schemeClr val="bg1"/>
          </a:solid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2060"/>
                </a:solidFill>
                <a:latin typeface="Cambria" panose="02040503050406030204" pitchFamily="18" charset="0"/>
                <a:ea typeface="Cambria" panose="02040503050406030204" pitchFamily="18" charset="0"/>
              </a:rPr>
              <a:t>Tạo thành một “lỗ hổng khổng lồ” – chính là hang Sơn Đoòng. </a:t>
            </a:r>
            <a:endParaRPr lang="en-US" sz="2800" b="1" dirty="0">
              <a:solidFill>
                <a:srgbClr val="002060"/>
              </a:solidFill>
              <a:latin typeface="Cambria" panose="02040503050406030204" pitchFamily="18" charset="0"/>
              <a:ea typeface="Cambria" panose="02040503050406030204" pitchFamily="18" charset="0"/>
            </a:endParaRPr>
          </a:p>
        </p:txBody>
      </p:sp>
      <p:sp>
        <p:nvSpPr>
          <p:cNvPr id="19" name="Arrow: Right 18">
            <a:extLst>
              <a:ext uri="{FF2B5EF4-FFF2-40B4-BE49-F238E27FC236}">
                <a16:creationId xmlns:a16="http://schemas.microsoft.com/office/drawing/2014/main" xmlns="" id="{0B32E041-8BB4-A82C-64FE-AA2EFD09F8F9}"/>
              </a:ext>
            </a:extLst>
          </p:cNvPr>
          <p:cNvSpPr/>
          <p:nvPr/>
        </p:nvSpPr>
        <p:spPr>
          <a:xfrm>
            <a:off x="5777030" y="3926840"/>
            <a:ext cx="518160" cy="26416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6610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803" y="114256"/>
            <a:ext cx="11280928" cy="1651252"/>
            <a:chOff x="381683" y="292216"/>
            <a:chExt cx="11280928" cy="1651252"/>
          </a:xfrm>
        </p:grpSpPr>
        <p:pic>
          <p:nvPicPr>
            <p:cNvPr id="3" name="图片 38">
              <a:extLst>
                <a:ext uri="{FF2B5EF4-FFF2-40B4-BE49-F238E27FC236}">
                  <a16:creationId xmlns:a16="http://schemas.microsoft.com/office/drawing/2014/main" xmlns="" id="{F921A9EA-6111-44E1-989F-4B1CFB5A2A8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81683" y="292216"/>
              <a:ext cx="11280928" cy="1651252"/>
            </a:xfrm>
            <a:prstGeom prst="rect">
              <a:avLst/>
            </a:prstGeom>
          </p:spPr>
        </p:pic>
        <p:sp>
          <p:nvSpPr>
            <p:cNvPr id="4" name="TextBox 3"/>
            <p:cNvSpPr txBox="1"/>
            <p:nvPr/>
          </p:nvSpPr>
          <p:spPr>
            <a:xfrm>
              <a:off x="757560" y="701180"/>
              <a:ext cx="10695960" cy="584775"/>
            </a:xfrm>
            <a:prstGeom prst="rect">
              <a:avLst/>
            </a:prstGeom>
            <a:noFill/>
          </p:spPr>
          <p:txBody>
            <a:bodyPr wrap="square" rtlCol="0">
              <a:spAutoFit/>
            </a:bodyPr>
            <a:lstStyle/>
            <a:p>
              <a:pPr algn="just"/>
              <a:r>
                <a:rPr lang="en-US" sz="3200" b="1" dirty="0">
                  <a:latin typeface="Cambria" panose="02040503050406030204" pitchFamily="18" charset="0"/>
                  <a:ea typeface="Cambria" panose="02040503050406030204" pitchFamily="18" charset="0"/>
                </a:rPr>
                <a:t>3. </a:t>
              </a:r>
              <a:r>
                <a:rPr lang="vi-VN" sz="3200" b="1" dirty="0">
                  <a:latin typeface="Cambria" panose="02040503050406030204" pitchFamily="18" charset="0"/>
                  <a:ea typeface="Cambria" panose="02040503050406030204" pitchFamily="18" charset="0"/>
                </a:rPr>
                <a:t>Những chi tiết nào cho thấy hang Sơn Đoòng rất lớn?</a:t>
              </a:r>
              <a:endParaRPr lang="en-US" sz="3200" b="1" dirty="0">
                <a:solidFill>
                  <a:srgbClr val="002060"/>
                </a:solidFill>
                <a:latin typeface="Cambria" panose="02040503050406030204" pitchFamily="18" charset="0"/>
                <a:ea typeface="Cambria" panose="02040503050406030204" pitchFamily="18" charset="0"/>
              </a:endParaRPr>
            </a:p>
          </p:txBody>
        </p:sp>
      </p:grpSp>
      <p:pic>
        <p:nvPicPr>
          <p:cNvPr id="7" name="Picture 6" descr="A cave with water and rocks&#10;&#10;Description automatically generated">
            <a:extLst>
              <a:ext uri="{FF2B5EF4-FFF2-40B4-BE49-F238E27FC236}">
                <a16:creationId xmlns:a16="http://schemas.microsoft.com/office/drawing/2014/main" xmlns="" id="{64E86348-9C49-02D8-115B-C68179E00D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680" y="2936239"/>
            <a:ext cx="3052475" cy="2773681"/>
          </a:xfrm>
          <a:prstGeom prst="rect">
            <a:avLst/>
          </a:prstGeom>
        </p:spPr>
      </p:pic>
      <p:grpSp>
        <p:nvGrpSpPr>
          <p:cNvPr id="12" name="Group 11">
            <a:extLst>
              <a:ext uri="{FF2B5EF4-FFF2-40B4-BE49-F238E27FC236}">
                <a16:creationId xmlns:a16="http://schemas.microsoft.com/office/drawing/2014/main" xmlns="" id="{C2929190-DA30-33D3-3BCA-4377319710D3}"/>
              </a:ext>
            </a:extLst>
          </p:cNvPr>
          <p:cNvGrpSpPr/>
          <p:nvPr/>
        </p:nvGrpSpPr>
        <p:grpSpPr>
          <a:xfrm>
            <a:off x="3820160" y="2783840"/>
            <a:ext cx="2042160" cy="792480"/>
            <a:chOff x="3820160" y="2783840"/>
            <a:chExt cx="2042160" cy="792480"/>
          </a:xfrm>
        </p:grpSpPr>
        <p:cxnSp>
          <p:nvCxnSpPr>
            <p:cNvPr id="9" name="Straight Connector 8">
              <a:extLst>
                <a:ext uri="{FF2B5EF4-FFF2-40B4-BE49-F238E27FC236}">
                  <a16:creationId xmlns:a16="http://schemas.microsoft.com/office/drawing/2014/main" xmlns="" id="{B6EE90F2-4355-B7A0-F105-FE0796950A1F}"/>
                </a:ext>
              </a:extLst>
            </p:cNvPr>
            <p:cNvCxnSpPr/>
            <p:nvPr/>
          </p:nvCxnSpPr>
          <p:spPr>
            <a:xfrm flipV="1">
              <a:off x="3820160" y="2783840"/>
              <a:ext cx="853440" cy="79248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xmlns="" id="{B62C9B44-0F9A-7F1F-1516-80BF3DD99793}"/>
                </a:ext>
              </a:extLst>
            </p:cNvPr>
            <p:cNvCxnSpPr>
              <a:cxnSpLocks/>
            </p:cNvCxnSpPr>
            <p:nvPr/>
          </p:nvCxnSpPr>
          <p:spPr>
            <a:xfrm>
              <a:off x="4653280" y="2783840"/>
              <a:ext cx="1209040" cy="0"/>
            </a:xfrm>
            <a:prstGeom prst="line">
              <a:avLst/>
            </a:prstGeom>
            <a:ln w="38100"/>
          </p:spPr>
          <p:style>
            <a:lnRef idx="1">
              <a:schemeClr val="accent2"/>
            </a:lnRef>
            <a:fillRef idx="0">
              <a:schemeClr val="accent2"/>
            </a:fillRef>
            <a:effectRef idx="0">
              <a:schemeClr val="accent2"/>
            </a:effectRef>
            <a:fontRef idx="minor">
              <a:schemeClr val="tx1"/>
            </a:fontRef>
          </p:style>
        </p:cxnSp>
      </p:grpSp>
      <p:sp>
        <p:nvSpPr>
          <p:cNvPr id="13" name="TextBox 12">
            <a:extLst>
              <a:ext uri="{FF2B5EF4-FFF2-40B4-BE49-F238E27FC236}">
                <a16:creationId xmlns:a16="http://schemas.microsoft.com/office/drawing/2014/main" xmlns="" id="{6CD0FF3A-C082-1163-004D-8CA58D8C1437}"/>
              </a:ext>
            </a:extLst>
          </p:cNvPr>
          <p:cNvSpPr txBox="1"/>
          <p:nvPr/>
        </p:nvSpPr>
        <p:spPr>
          <a:xfrm>
            <a:off x="5974080" y="2458720"/>
            <a:ext cx="5974080" cy="523220"/>
          </a:xfrm>
          <a:prstGeom prst="rect">
            <a:avLst/>
          </a:prstGeom>
          <a:noFill/>
        </p:spPr>
        <p:txBody>
          <a:bodyPr wrap="square" rtlCol="0">
            <a:spAutoFit/>
          </a:bodyPr>
          <a:lstStyle/>
          <a:p>
            <a:r>
              <a:rPr lang="vi-VN" sz="2800" b="1" dirty="0">
                <a:latin typeface="Cambria" panose="02040503050406030204" pitchFamily="18" charset="0"/>
                <a:ea typeface="Cambria" panose="02040503050406030204" pitchFamily="18" charset="0"/>
              </a:rPr>
              <a:t>Chiều dài ước tính 9 ki-lô-mét. </a:t>
            </a:r>
            <a:endParaRPr lang="en-US" sz="2800" b="1" dirty="0">
              <a:latin typeface="Cambria" panose="02040503050406030204" pitchFamily="18" charset="0"/>
              <a:ea typeface="Cambria" panose="02040503050406030204" pitchFamily="18" charset="0"/>
            </a:endParaRPr>
          </a:p>
        </p:txBody>
      </p:sp>
      <p:cxnSp>
        <p:nvCxnSpPr>
          <p:cNvPr id="15" name="Straight Connector 14">
            <a:extLst>
              <a:ext uri="{FF2B5EF4-FFF2-40B4-BE49-F238E27FC236}">
                <a16:creationId xmlns:a16="http://schemas.microsoft.com/office/drawing/2014/main" xmlns="" id="{5CCEC722-4FA7-DE7A-9918-A1FA6D3F33ED}"/>
              </a:ext>
            </a:extLst>
          </p:cNvPr>
          <p:cNvCxnSpPr>
            <a:cxnSpLocks/>
          </p:cNvCxnSpPr>
          <p:nvPr/>
        </p:nvCxnSpPr>
        <p:spPr>
          <a:xfrm>
            <a:off x="3820160" y="4124960"/>
            <a:ext cx="209296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xmlns="" id="{5692D2B5-60DA-D39A-BE85-4AB0EBF3040B}"/>
              </a:ext>
            </a:extLst>
          </p:cNvPr>
          <p:cNvSpPr txBox="1"/>
          <p:nvPr/>
        </p:nvSpPr>
        <p:spPr>
          <a:xfrm>
            <a:off x="5953760" y="3769360"/>
            <a:ext cx="5974080" cy="523220"/>
          </a:xfrm>
          <a:prstGeom prst="rect">
            <a:avLst/>
          </a:prstGeom>
          <a:noFill/>
        </p:spPr>
        <p:txBody>
          <a:bodyPr wrap="square" rtlCol="0">
            <a:spAutoFit/>
          </a:bodyPr>
          <a:lstStyle/>
          <a:p>
            <a:r>
              <a:rPr lang="vi-VN" sz="2800" b="1" dirty="0">
                <a:latin typeface="Cambria" panose="02040503050406030204" pitchFamily="18" charset="0"/>
                <a:ea typeface="Cambria" panose="02040503050406030204" pitchFamily="18" charset="0"/>
              </a:rPr>
              <a:t>Thể tích 38,5 triệu mét khối. </a:t>
            </a:r>
            <a:endParaRPr lang="en-US" sz="2800" b="1" dirty="0">
              <a:latin typeface="Cambria" panose="02040503050406030204" pitchFamily="18" charset="0"/>
              <a:ea typeface="Cambria" panose="02040503050406030204" pitchFamily="18" charset="0"/>
            </a:endParaRPr>
          </a:p>
        </p:txBody>
      </p:sp>
      <p:grpSp>
        <p:nvGrpSpPr>
          <p:cNvPr id="20" name="Group 19">
            <a:extLst>
              <a:ext uri="{FF2B5EF4-FFF2-40B4-BE49-F238E27FC236}">
                <a16:creationId xmlns:a16="http://schemas.microsoft.com/office/drawing/2014/main" xmlns="" id="{DDAE2042-2608-4B6E-3A9C-0B04D7940673}"/>
              </a:ext>
            </a:extLst>
          </p:cNvPr>
          <p:cNvGrpSpPr/>
          <p:nvPr/>
        </p:nvGrpSpPr>
        <p:grpSpPr>
          <a:xfrm>
            <a:off x="3820160" y="4765040"/>
            <a:ext cx="2092960" cy="487680"/>
            <a:chOff x="3769360" y="2296160"/>
            <a:chExt cx="2092960" cy="487680"/>
          </a:xfrm>
        </p:grpSpPr>
        <p:cxnSp>
          <p:nvCxnSpPr>
            <p:cNvPr id="21" name="Straight Connector 20">
              <a:extLst>
                <a:ext uri="{FF2B5EF4-FFF2-40B4-BE49-F238E27FC236}">
                  <a16:creationId xmlns:a16="http://schemas.microsoft.com/office/drawing/2014/main" xmlns="" id="{BC4E6ED7-38FA-5C83-5F2D-4C75F21394E0}"/>
                </a:ext>
              </a:extLst>
            </p:cNvPr>
            <p:cNvCxnSpPr>
              <a:cxnSpLocks/>
            </p:cNvCxnSpPr>
            <p:nvPr/>
          </p:nvCxnSpPr>
          <p:spPr>
            <a:xfrm>
              <a:off x="3769360" y="2296160"/>
              <a:ext cx="904240" cy="48768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xmlns="" id="{9DFB0840-6EA4-8C0E-6882-EC51C501CE80}"/>
                </a:ext>
              </a:extLst>
            </p:cNvPr>
            <p:cNvCxnSpPr>
              <a:cxnSpLocks/>
            </p:cNvCxnSpPr>
            <p:nvPr/>
          </p:nvCxnSpPr>
          <p:spPr>
            <a:xfrm>
              <a:off x="4653280" y="2783840"/>
              <a:ext cx="1209040" cy="0"/>
            </a:xfrm>
            <a:prstGeom prst="line">
              <a:avLst/>
            </a:prstGeom>
            <a:ln w="38100"/>
          </p:spPr>
          <p:style>
            <a:lnRef idx="1">
              <a:schemeClr val="accent2"/>
            </a:lnRef>
            <a:fillRef idx="0">
              <a:schemeClr val="accent2"/>
            </a:fillRef>
            <a:effectRef idx="0">
              <a:schemeClr val="accent2"/>
            </a:effectRef>
            <a:fontRef idx="minor">
              <a:schemeClr val="tx1"/>
            </a:fontRef>
          </p:style>
        </p:cxnSp>
      </p:grpSp>
      <p:sp>
        <p:nvSpPr>
          <p:cNvPr id="23" name="TextBox 22">
            <a:extLst>
              <a:ext uri="{FF2B5EF4-FFF2-40B4-BE49-F238E27FC236}">
                <a16:creationId xmlns:a16="http://schemas.microsoft.com/office/drawing/2014/main" xmlns="" id="{40A40485-320E-A402-8FA1-1AB62FEC7109}"/>
              </a:ext>
            </a:extLst>
          </p:cNvPr>
          <p:cNvSpPr txBox="1"/>
          <p:nvPr/>
        </p:nvSpPr>
        <p:spPr>
          <a:xfrm>
            <a:off x="5974080" y="4917440"/>
            <a:ext cx="5974080" cy="1384995"/>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Có thể chứa tới 68 máy bay Bô-ing 777 hoặc cả khu phố sầm uất với những tòa nhà cao 40 tầng. </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363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par>
                                <p:cTn id="18" presetID="2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par>
                                <p:cTn id="36" presetID="22" presetClass="entr" presetSubtype="4"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2F1D95A-CF88-57EC-CB0B-C7173578278D}"/>
              </a:ext>
            </a:extLst>
          </p:cNvPr>
          <p:cNvSpPr txBox="1"/>
          <p:nvPr/>
        </p:nvSpPr>
        <p:spPr>
          <a:xfrm>
            <a:off x="685800" y="867144"/>
            <a:ext cx="11020927"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Thể</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tích</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Hang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Sơn</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Đoòng</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lớn</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hơn</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5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lần</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so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b="1" kern="100" dirty="0">
                <a:effectLst/>
                <a:latin typeface="Times New Roman" panose="02020603050405020304" pitchFamily="18" charset="0"/>
                <a:ea typeface="Aptos" panose="020B0004020202020204" pitchFamily="34" charset="0"/>
                <a:cs typeface="Times New Roman" panose="02020603050405020304" pitchFamily="18" charset="0"/>
              </a:rPr>
              <a:t>Hang Deer</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9.5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triệu</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m</a:t>
            </a:r>
            <a:r>
              <a:rPr lang="en-US" sz="3600" kern="100" baseline="30000" dirty="0">
                <a:effectLst/>
                <a:latin typeface="Times New Roman" panose="02020603050405020304" pitchFamily="18" charset="0"/>
                <a:ea typeface="Aptos" panose="020B0004020202020204" pitchFamily="34" charset="0"/>
                <a:cs typeface="Times New Roman" panose="02020603050405020304" pitchFamily="18" charset="0"/>
              </a:rPr>
              <a:t>3</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ở Malaysia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được</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cho</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hang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động</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tự</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nhiên</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lớn</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nhất</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thế</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giới</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trước</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thời</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điểm</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Hang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Sơn</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Đoòng</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được</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phát</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hiện</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Sự</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độc</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đáo</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bên</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hang: </a:t>
            </a:r>
            <a:r>
              <a:rPr lang="en-US" sz="3600" b="1" kern="100" dirty="0" err="1">
                <a:effectLst/>
                <a:latin typeface="Times New Roman" panose="02020603050405020304" pitchFamily="18" charset="0"/>
                <a:ea typeface="Aptos" panose="020B0004020202020204" pitchFamily="34" charset="0"/>
                <a:cs typeface="Times New Roman" panose="02020603050405020304" pitchFamily="18" charset="0"/>
              </a:rPr>
              <a:t>chứa</a:t>
            </a:r>
            <a:r>
              <a:rPr lang="en-US" sz="36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b="1" kern="100" dirty="0" err="1">
                <a:effectLst/>
                <a:latin typeface="Times New Roman" panose="02020603050405020304" pitchFamily="18" charset="0"/>
                <a:ea typeface="Aptos" panose="020B0004020202020204" pitchFamily="34" charset="0"/>
                <a:cs typeface="Times New Roman" panose="02020603050405020304" pitchFamily="18" charset="0"/>
              </a:rPr>
              <a:t>nhiều</a:t>
            </a:r>
            <a:r>
              <a:rPr lang="en-US" sz="36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b="1" kern="100" dirty="0" err="1">
                <a:effectLst/>
                <a:latin typeface="Times New Roman" panose="02020603050405020304" pitchFamily="18" charset="0"/>
                <a:ea typeface="Aptos" panose="020B0004020202020204" pitchFamily="34" charset="0"/>
                <a:cs typeface="Times New Roman" panose="02020603050405020304" pitchFamily="18" charset="0"/>
              </a:rPr>
              <a:t>thạch</a:t>
            </a:r>
            <a:r>
              <a:rPr lang="en-US" sz="36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b="1" kern="100" dirty="0" err="1">
                <a:effectLst/>
                <a:latin typeface="Times New Roman" panose="02020603050405020304" pitchFamily="18" charset="0"/>
                <a:ea typeface="Aptos" panose="020B0004020202020204" pitchFamily="34" charset="0"/>
                <a:cs typeface="Times New Roman" panose="02020603050405020304" pitchFamily="18" charset="0"/>
              </a:rPr>
              <a:t>nhũ</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kích</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thước</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khổng</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lồ</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cao</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hơn</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80m), </a:t>
            </a:r>
            <a:r>
              <a:rPr lang="en-US" sz="3600" b="1" kern="100" dirty="0" err="1">
                <a:effectLst/>
                <a:latin typeface="Times New Roman" panose="02020603050405020304" pitchFamily="18" charset="0"/>
                <a:ea typeface="Aptos" panose="020B0004020202020204" pitchFamily="34" charset="0"/>
                <a:cs typeface="Times New Roman" panose="02020603050405020304" pitchFamily="18" charset="0"/>
              </a:rPr>
              <a:t>chứa</a:t>
            </a:r>
            <a:r>
              <a:rPr lang="en-US" sz="36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b="1" kern="100" dirty="0" err="1">
                <a:effectLst/>
                <a:latin typeface="Times New Roman" panose="02020603050405020304" pitchFamily="18" charset="0"/>
                <a:ea typeface="Aptos" panose="020B0004020202020204" pitchFamily="34" charset="0"/>
                <a:cs typeface="Times New Roman" panose="02020603050405020304" pitchFamily="18" charset="0"/>
              </a:rPr>
              <a:t>cả</a:t>
            </a:r>
            <a:r>
              <a:rPr lang="en-US" sz="36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b="1" kern="100" dirty="0" err="1">
                <a:effectLst/>
                <a:latin typeface="Times New Roman" panose="02020603050405020304" pitchFamily="18" charset="0"/>
                <a:ea typeface="Aptos" panose="020B0004020202020204" pitchFamily="34" charset="0"/>
                <a:cs typeface="Times New Roman" panose="02020603050405020304" pitchFamily="18" charset="0"/>
              </a:rPr>
              <a:t>rừng</a:t>
            </a:r>
            <a:r>
              <a:rPr lang="en-US" sz="36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b="1" kern="100" dirty="0" err="1">
                <a:effectLst/>
                <a:latin typeface="Times New Roman" panose="02020603050405020304" pitchFamily="18" charset="0"/>
                <a:ea typeface="Aptos" panose="020B0004020202020204" pitchFamily="34" charset="0"/>
                <a:cs typeface="Times New Roman" panose="02020603050405020304" pitchFamily="18" charset="0"/>
              </a:rPr>
              <a:t>cây</a:t>
            </a:r>
            <a:r>
              <a:rPr lang="en-US" sz="36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b="1" kern="100" dirty="0" err="1">
                <a:effectLst/>
                <a:latin typeface="Times New Roman" panose="02020603050405020304" pitchFamily="18" charset="0"/>
                <a:ea typeface="Aptos" panose="020B0004020202020204" pitchFamily="34" charset="0"/>
                <a:cs typeface="Times New Roman" panose="02020603050405020304" pitchFamily="18" charset="0"/>
              </a:rPr>
              <a:t>nguyên</a:t>
            </a:r>
            <a:r>
              <a:rPr lang="en-US" sz="36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b="1" kern="100" dirty="0" err="1">
                <a:effectLst/>
                <a:latin typeface="Times New Roman" panose="02020603050405020304" pitchFamily="18" charset="0"/>
                <a:ea typeface="Aptos" panose="020B0004020202020204" pitchFamily="34" charset="0"/>
                <a:cs typeface="Times New Roman" panose="02020603050405020304" pitchFamily="18" charset="0"/>
              </a:rPr>
              <a:t>sinh</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đang</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phát</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triển</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ở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lòng</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hang, </a:t>
            </a:r>
            <a:r>
              <a:rPr lang="en-US" sz="3600" b="1" kern="100" dirty="0" err="1">
                <a:effectLst/>
                <a:latin typeface="Times New Roman" panose="02020603050405020304" pitchFamily="18" charset="0"/>
                <a:ea typeface="Aptos" panose="020B0004020202020204" pitchFamily="34" charset="0"/>
                <a:cs typeface="Times New Roman" panose="02020603050405020304" pitchFamily="18" charset="0"/>
              </a:rPr>
              <a:t>chứa</a:t>
            </a:r>
            <a:r>
              <a:rPr lang="en-US" sz="36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b="1" kern="100" dirty="0" err="1">
                <a:effectLst/>
                <a:latin typeface="Times New Roman" panose="02020603050405020304" pitchFamily="18" charset="0"/>
                <a:ea typeface="Aptos" panose="020B0004020202020204" pitchFamily="34" charset="0"/>
                <a:cs typeface="Times New Roman" panose="02020603050405020304" pitchFamily="18" charset="0"/>
              </a:rPr>
              <a:t>hệ</a:t>
            </a:r>
            <a:r>
              <a:rPr lang="en-US" sz="36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b="1" kern="100" dirty="0" err="1">
                <a:effectLst/>
                <a:latin typeface="Times New Roman" panose="02020603050405020304" pitchFamily="18" charset="0"/>
                <a:ea typeface="Aptos" panose="020B0004020202020204" pitchFamily="34" charset="0"/>
                <a:cs typeface="Times New Roman" panose="02020603050405020304" pitchFamily="18" charset="0"/>
              </a:rPr>
              <a:t>sinh</a:t>
            </a:r>
            <a:r>
              <a:rPr lang="en-US" sz="36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b="1" kern="100" dirty="0" err="1">
                <a:effectLst/>
                <a:latin typeface="Times New Roman" panose="02020603050405020304" pitchFamily="18" charset="0"/>
                <a:ea typeface="Aptos" panose="020B0004020202020204" pitchFamily="34" charset="0"/>
                <a:cs typeface="Times New Roman" panose="02020603050405020304" pitchFamily="18" charset="0"/>
              </a:rPr>
              <a:t>thái</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thời</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tiết</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riêng</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hay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dòng</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sông</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ngầm</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bất</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tận</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mà</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chưa</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một</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nhà</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thám</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hiểm</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nào</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khám</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phá</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600" kern="100" dirty="0" err="1">
                <a:effectLst/>
                <a:latin typeface="Times New Roman" panose="02020603050405020304" pitchFamily="18" charset="0"/>
                <a:ea typeface="Aptos" panose="020B0004020202020204" pitchFamily="34" charset="0"/>
                <a:cs typeface="Times New Roman" panose="02020603050405020304" pitchFamily="18" charset="0"/>
              </a:rPr>
              <a:t>hết</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3443211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53453" y="318973"/>
            <a:ext cx="11237121" cy="1618111"/>
            <a:chOff x="583235" y="292216"/>
            <a:chExt cx="11079375" cy="1621749"/>
          </a:xfrm>
        </p:grpSpPr>
        <p:pic>
          <p:nvPicPr>
            <p:cNvPr id="3" name="图片 38">
              <a:extLst>
                <a:ext uri="{FF2B5EF4-FFF2-40B4-BE49-F238E27FC236}">
                  <a16:creationId xmlns:a16="http://schemas.microsoft.com/office/drawing/2014/main" xmlns="" id="{F921A9EA-6111-44E1-989F-4B1CFB5A2A8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3235" y="292216"/>
              <a:ext cx="11079375" cy="1621749"/>
            </a:xfrm>
            <a:prstGeom prst="rect">
              <a:avLst/>
            </a:prstGeom>
          </p:spPr>
        </p:pic>
        <p:sp>
          <p:nvSpPr>
            <p:cNvPr id="4" name="TextBox 3"/>
            <p:cNvSpPr txBox="1"/>
            <p:nvPr/>
          </p:nvSpPr>
          <p:spPr>
            <a:xfrm>
              <a:off x="948874" y="491949"/>
              <a:ext cx="10131211" cy="960960"/>
            </a:xfrm>
            <a:prstGeom prst="rect">
              <a:avLst/>
            </a:prstGeom>
            <a:noFill/>
          </p:spPr>
          <p:txBody>
            <a:bodyPr wrap="square" rtlCol="0">
              <a:spAutoFit/>
            </a:bodyPr>
            <a:lstStyle/>
            <a:p>
              <a:pPr algn="just"/>
              <a:r>
                <a:rPr lang="en-US" sz="3200" b="1" dirty="0">
                  <a:latin typeface="Cambria" panose="02040503050406030204" pitchFamily="18" charset="0"/>
                  <a:ea typeface="Cambria" panose="02040503050406030204" pitchFamily="18" charset="0"/>
                </a:rPr>
                <a:t>4. </a:t>
              </a:r>
              <a:r>
                <a:rPr lang="vi-VN" sz="3200" b="1" dirty="0">
                  <a:latin typeface="Cambria" panose="02040503050406030204" pitchFamily="18" charset="0"/>
                  <a:ea typeface="Cambria" panose="02040503050406030204" pitchFamily="18" charset="0"/>
                </a:rPr>
                <a:t>Nêu những điều đặc biệt của hệ sinh thái trong hang Sơn Đoòng. </a:t>
              </a:r>
              <a:endParaRPr lang="en-US" sz="3200" b="1" dirty="0">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782242" y="1799601"/>
            <a:ext cx="10559568" cy="1754326"/>
          </a:xfrm>
          <a:prstGeom prst="rect">
            <a:avLst/>
          </a:prstGeom>
          <a:noFill/>
        </p:spPr>
        <p:txBody>
          <a:bodyPr wrap="square" rtlCol="0">
            <a:spAutoFit/>
          </a:bodyPr>
          <a:lstStyle/>
          <a:p>
            <a:pPr algn="just"/>
            <a:r>
              <a:rPr lang="en-US" sz="3600" b="1" dirty="0">
                <a:solidFill>
                  <a:srgbClr val="FF0000"/>
                </a:solidFill>
                <a:latin typeface="Cambria" panose="02040503050406030204" pitchFamily="18" charset="0"/>
                <a:ea typeface="Cambria" panose="02040503050406030204" pitchFamily="18" charset="0"/>
              </a:rPr>
              <a:t>   </a:t>
            </a:r>
            <a:r>
              <a:rPr lang="vi-VN" sz="3600" b="1" dirty="0">
                <a:solidFill>
                  <a:srgbClr val="FF0000"/>
                </a:solidFill>
                <a:latin typeface="Cambria" panose="02040503050406030204" pitchFamily="18" charset="0"/>
                <a:ea typeface="Cambria" panose="02040503050406030204" pitchFamily="18" charset="0"/>
              </a:rPr>
              <a:t>Sơn Đoòng sở hữu hệ sinh thái đặc biệt, nguyên sơ. Trong hang có cả một khu rừng nguyên sinh với động thực vật rất phong phú và khác lạ</a:t>
            </a:r>
            <a:r>
              <a:rPr lang="en-US" sz="3600" b="1" dirty="0">
                <a:solidFill>
                  <a:srgbClr val="FF0000"/>
                </a:solidFill>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xmlns="" id="{4D5F871F-CAE8-341B-D1EB-0AAE31DBEB25}"/>
              </a:ext>
            </a:extLst>
          </p:cNvPr>
          <p:cNvPicPr>
            <a:picLocks noChangeAspect="1"/>
          </p:cNvPicPr>
          <p:nvPr/>
        </p:nvPicPr>
        <p:blipFill>
          <a:blip r:embed="rId4"/>
          <a:stretch>
            <a:fillRect/>
          </a:stretch>
        </p:blipFill>
        <p:spPr>
          <a:xfrm>
            <a:off x="2058770" y="3815355"/>
            <a:ext cx="2800350" cy="2438400"/>
          </a:xfrm>
          <a:prstGeom prst="rect">
            <a:avLst/>
          </a:prstGeom>
        </p:spPr>
      </p:pic>
      <p:pic>
        <p:nvPicPr>
          <p:cNvPr id="9" name="Picture 8">
            <a:extLst>
              <a:ext uri="{FF2B5EF4-FFF2-40B4-BE49-F238E27FC236}">
                <a16:creationId xmlns:a16="http://schemas.microsoft.com/office/drawing/2014/main" xmlns="" id="{56C1A70B-DA43-C17D-40C5-A399E47CDDBF}"/>
              </a:ext>
            </a:extLst>
          </p:cNvPr>
          <p:cNvPicPr>
            <a:picLocks noChangeAspect="1"/>
          </p:cNvPicPr>
          <p:nvPr/>
        </p:nvPicPr>
        <p:blipFill>
          <a:blip r:embed="rId5"/>
          <a:stretch>
            <a:fillRect/>
          </a:stretch>
        </p:blipFill>
        <p:spPr>
          <a:xfrm>
            <a:off x="6172013" y="3815355"/>
            <a:ext cx="3095625" cy="2390775"/>
          </a:xfrm>
          <a:prstGeom prst="rect">
            <a:avLst/>
          </a:prstGeom>
        </p:spPr>
      </p:pic>
    </p:spTree>
    <p:extLst>
      <p:ext uri="{BB962C8B-B14F-4D97-AF65-F5344CB8AC3E}">
        <p14:creationId xmlns:p14="http://schemas.microsoft.com/office/powerpoint/2010/main" val="2424830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TotalTime>
  <Words>1488</Words>
  <Application>Microsoft Office PowerPoint</Application>
  <PresentationFormat>Widescreen</PresentationFormat>
  <Paragraphs>54</Paragraphs>
  <Slides>14</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Aptos</vt:lpstr>
      <vt:lpstr>Arial</vt:lpstr>
      <vt:lpstr>Calibri</vt:lpstr>
      <vt:lpstr>Calibri Light</vt:lpstr>
      <vt:lpstr>Cambria</vt:lpstr>
      <vt:lpstr>Times New Roman</vt:lpstr>
      <vt:lpstr>思源黑体 CN Medium</vt:lpstr>
      <vt:lpstr>等线</vt:lpstr>
      <vt:lpstr>等线 Light</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Windows User</cp:lastModifiedBy>
  <cp:revision>73</cp:revision>
  <dcterms:created xsi:type="dcterms:W3CDTF">2024-01-12T14:48:10Z</dcterms:created>
  <dcterms:modified xsi:type="dcterms:W3CDTF">2025-10-14T05:17:38Z</dcterms:modified>
</cp:coreProperties>
</file>