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60" r:id="rId2"/>
    <p:sldId id="299" r:id="rId3"/>
    <p:sldId id="293" r:id="rId4"/>
    <p:sldId id="314" r:id="rId5"/>
    <p:sldId id="313" r:id="rId6"/>
    <p:sldId id="303" r:id="rId7"/>
    <p:sldId id="302" r:id="rId8"/>
    <p:sldId id="301" r:id="rId9"/>
    <p:sldId id="310" r:id="rId10"/>
    <p:sldId id="290" r:id="rId11"/>
    <p:sldId id="311" r:id="rId12"/>
    <p:sldId id="306" r:id="rId13"/>
    <p:sldId id="307" r:id="rId14"/>
    <p:sldId id="308" r:id="rId15"/>
    <p:sldId id="312" r:id="rId16"/>
    <p:sldId id="291"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BB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222070E-3CB9-4566-97C3-B1F3ACD26934}" type="datetimeFigureOut">
              <a:rPr lang="en-US" smtClean="0"/>
              <a:t>11/7/2025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D0EE790-1301-4A3E-8198-B2F3277E096A}" type="slidenum">
              <a:rPr lang="en-US" smtClean="0"/>
              <a:t>‹#›</a:t>
            </a:fld>
            <a:endParaRPr lang="en-US"/>
          </a:p>
        </p:txBody>
      </p:sp>
    </p:spTree>
    <p:extLst>
      <p:ext uri="{BB962C8B-B14F-4D97-AF65-F5344CB8AC3E}">
        <p14:creationId xmlns:p14="http://schemas.microsoft.com/office/powerpoint/2010/main" val="357590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0A04F02-74B0-4F09-B9AC-107B067B1D3C}" type="datetimeFigureOut">
              <a:rPr lang="en-US" smtClean="0"/>
              <a:t>11/7/2025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E376D9C-0F28-45F0-94B8-F3B7229637CD}"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A04F02-74B0-4F09-B9AC-107B067B1D3C}"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76D9C-0F28-45F0-94B8-F3B7229637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A04F02-74B0-4F09-B9AC-107B067B1D3C}"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76D9C-0F28-45F0-94B8-F3B7229637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A04F02-74B0-4F09-B9AC-107B067B1D3C}"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76D9C-0F28-45F0-94B8-F3B7229637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0A04F02-74B0-4F09-B9AC-107B067B1D3C}"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76D9C-0F28-45F0-94B8-F3B7229637CD}"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A04F02-74B0-4F09-B9AC-107B067B1D3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76D9C-0F28-45F0-94B8-F3B7229637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0A04F02-74B0-4F09-B9AC-107B067B1D3C}"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76D9C-0F28-45F0-94B8-F3B7229637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70A04F02-74B0-4F09-B9AC-107B067B1D3C}"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76D9C-0F28-45F0-94B8-F3B7229637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70A04F02-74B0-4F09-B9AC-107B067B1D3C}"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76D9C-0F28-45F0-94B8-F3B7229637CD}"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A04F02-74B0-4F09-B9AC-107B067B1D3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76D9C-0F28-45F0-94B8-F3B7229637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70A04F02-74B0-4F09-B9AC-107B067B1D3C}"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76D9C-0F28-45F0-94B8-F3B7229637CD}"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0A04F02-74B0-4F09-B9AC-107B067B1D3C}" type="datetimeFigureOut">
              <a:rPr lang="en-US" smtClean="0"/>
              <a:t>11/7/2025</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E376D9C-0F28-45F0-94B8-F3B7229637CD}"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4"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11113"/>
            <a:ext cx="13716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8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010E5668-222F-5F25-D687-37DD0443AB51}"/>
              </a:ext>
            </a:extLst>
          </p:cNvPr>
          <p:cNvPicPr>
            <a:picLocks noChangeAspect="1"/>
          </p:cNvPicPr>
          <p:nvPr/>
        </p:nvPicPr>
        <p:blipFill>
          <a:blip r:embed="rId6"/>
          <a:stretch>
            <a:fillRect/>
          </a:stretch>
        </p:blipFill>
        <p:spPr>
          <a:xfrm>
            <a:off x="2514600" y="1470812"/>
            <a:ext cx="8077200" cy="5372441"/>
          </a:xfrm>
          <a:prstGeom prst="rect">
            <a:avLst/>
          </a:prstGeom>
        </p:spPr>
      </p:pic>
      <p:sp>
        <p:nvSpPr>
          <p:cNvPr id="6" name="Cloud 5">
            <a:extLst>
              <a:ext uri="{FF2B5EF4-FFF2-40B4-BE49-F238E27FC236}">
                <a16:creationId xmlns="" xmlns:a16="http://schemas.microsoft.com/office/drawing/2014/main" id="{D6BBF5BD-D792-9945-1A91-A82730D1C864}"/>
              </a:ext>
            </a:extLst>
          </p:cNvPr>
          <p:cNvSpPr/>
          <p:nvPr/>
        </p:nvSpPr>
        <p:spPr>
          <a:xfrm>
            <a:off x="3962400" y="2429516"/>
            <a:ext cx="5486400" cy="137160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3C64F8DA-7ED4-7004-10E8-23E8C85031BD}"/>
              </a:ext>
            </a:extLst>
          </p:cNvPr>
          <p:cNvSpPr txBox="1"/>
          <p:nvPr/>
        </p:nvSpPr>
        <p:spPr>
          <a:xfrm>
            <a:off x="4610100" y="2683348"/>
            <a:ext cx="4191000" cy="954107"/>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TRÊN CON ĐƯỜNG HỌC TẬP</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15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4644" y="1698575"/>
            <a:ext cx="11793907" cy="1078950"/>
            <a:chOff x="175307" y="1028230"/>
            <a:chExt cx="11758157" cy="716428"/>
          </a:xfrm>
        </p:grpSpPr>
        <p:sp>
          <p:nvSpPr>
            <p:cNvPr id="7" name="Rectangle 6"/>
            <p:cNvSpPr/>
            <p:nvPr/>
          </p:nvSpPr>
          <p:spPr>
            <a:xfrm>
              <a:off x="743192" y="1028230"/>
              <a:ext cx="11190272" cy="716428"/>
            </a:xfrm>
            <a:prstGeom prst="rect">
              <a:avLst/>
            </a:prstGeom>
          </p:spPr>
          <p:txBody>
            <a:bodyPr wrap="square">
              <a:spAutoFit/>
            </a:bodyPr>
            <a:lstStyle/>
            <a:p>
              <a:pPr marL="0" marR="0" algn="just">
                <a:lnSpc>
                  <a:spcPct val="120000"/>
                </a:lnSpc>
                <a:spcBef>
                  <a:spcPts val="0"/>
                </a:spcBef>
                <a:spcAft>
                  <a:spcPts val="0"/>
                </a:spcAft>
              </a:pPr>
              <a:r>
                <a:rPr lang="en-US" sz="2800" b="1" dirty="0" err="1">
                  <a:effectLst/>
                  <a:latin typeface="Arial" panose="020B0604020202020204" pitchFamily="34" charset="0"/>
                  <a:ea typeface="Cambria" panose="02040503050406030204" pitchFamily="18" charset="0"/>
                  <a:cs typeface="Arial" panose="020B0604020202020204" pitchFamily="34" charset="0"/>
                </a:rPr>
                <a:t>Câu</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nào</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trong</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thư</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của</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Bác</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Hồ</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cho</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thấy</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ngày</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khai</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trường</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tháng</a:t>
              </a:r>
              <a:r>
                <a:rPr lang="en-US" sz="2800" b="1" dirty="0">
                  <a:effectLst/>
                  <a:latin typeface="Arial" panose="020B0604020202020204" pitchFamily="34" charset="0"/>
                  <a:ea typeface="Cambria" panose="02040503050406030204" pitchFamily="18" charset="0"/>
                  <a:cs typeface="Arial" panose="020B0604020202020204" pitchFamily="34" charset="0"/>
                </a:rPr>
                <a:t> 9 </a:t>
              </a:r>
              <a:r>
                <a:rPr lang="en-US" sz="2800" b="1" dirty="0" err="1">
                  <a:effectLst/>
                  <a:latin typeface="Arial" panose="020B0604020202020204" pitchFamily="34" charset="0"/>
                  <a:ea typeface="Cambria" panose="02040503050406030204" pitchFamily="18" charset="0"/>
                  <a:cs typeface="Arial" panose="020B0604020202020204" pitchFamily="34" charset="0"/>
                </a:rPr>
                <a:t>năm</a:t>
              </a:r>
              <a:r>
                <a:rPr lang="en-US" sz="2800" b="1" dirty="0">
                  <a:effectLst/>
                  <a:latin typeface="Arial" panose="020B0604020202020204" pitchFamily="34" charset="0"/>
                  <a:ea typeface="Cambria" panose="02040503050406030204" pitchFamily="18" charset="0"/>
                  <a:cs typeface="Arial" panose="020B0604020202020204" pitchFamily="34" charset="0"/>
                </a:rPr>
                <a:t> 1945 </a:t>
              </a:r>
              <a:r>
                <a:rPr lang="en-US" sz="2800" b="1" dirty="0" err="1">
                  <a:effectLst/>
                  <a:latin typeface="Arial" panose="020B0604020202020204" pitchFamily="34" charset="0"/>
                  <a:ea typeface="Cambria" panose="02040503050406030204" pitchFamily="18" charset="0"/>
                  <a:cs typeface="Arial" panose="020B0604020202020204" pitchFamily="34" charset="0"/>
                </a:rPr>
                <a:t>rất</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đặc</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biệt</a:t>
              </a:r>
              <a:r>
                <a:rPr lang="vi-VN" sz="2800" b="1" dirty="0">
                  <a:effectLst/>
                  <a:latin typeface="Arial" panose="020B0604020202020204" pitchFamily="34" charset="0"/>
                  <a:ea typeface="Cambria" panose="02040503050406030204" pitchFamily="18" charset="0"/>
                  <a:cs typeface="Arial" panose="020B0604020202020204" pitchFamily="34" charset="0"/>
                </a:rPr>
                <a:t>?</a:t>
              </a:r>
              <a:endParaRPr lang="en-US" sz="2800" b="1" dirty="0">
                <a:effectLst/>
                <a:latin typeface="Arial" panose="020B0604020202020204" pitchFamily="34" charset="0"/>
                <a:ea typeface="Cambria" panose="02040503050406030204" pitchFamily="18" charset="0"/>
                <a:cs typeface="Arial" panose="020B0604020202020204" pitchFamily="34" charset="0"/>
              </a:endParaRPr>
            </a:p>
          </p:txBody>
        </p:sp>
        <p:sp>
          <p:nvSpPr>
            <p:cNvPr id="8" name="Oval 7"/>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Arial" panose="020B0604020202020204" pitchFamily="34" charset="0"/>
                  <a:cs typeface="Arial" panose="020B0604020202020204" pitchFamily="34" charset="0"/>
                </a:rPr>
                <a:t>1</a:t>
              </a:r>
            </a:p>
          </p:txBody>
        </p:sp>
      </p:grpSp>
      <p:sp>
        <p:nvSpPr>
          <p:cNvPr id="15" name="Text Box 3">
            <a:extLst>
              <a:ext uri="{FF2B5EF4-FFF2-40B4-BE49-F238E27FC236}">
                <a16:creationId xmlns="" xmlns:a16="http://schemas.microsoft.com/office/drawing/2014/main" id="{9F91CA37-73A1-4A19-B0E1-C7F38EF2BF05}"/>
              </a:ext>
            </a:extLst>
          </p:cNvPr>
          <p:cNvSpPr txBox="1">
            <a:spLocks noChangeArrowheads="1"/>
          </p:cNvSpPr>
          <p:nvPr/>
        </p:nvSpPr>
        <p:spPr bwMode="auto">
          <a:xfrm>
            <a:off x="233952" y="2915763"/>
            <a:ext cx="111859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en-US" altLang="en-US" sz="2800" b="1"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vi-VN" altLang="en-US" sz="2800" b="1" dirty="0">
                <a:latin typeface="Arial" panose="020B0604020202020204" pitchFamily="34" charset="0"/>
                <a:ea typeface="Cambria" panose="02040503050406030204" pitchFamily="18" charset="0"/>
                <a:cs typeface="Arial" panose="020B0604020202020204" pitchFamily="34" charset="0"/>
              </a:rPr>
              <a:t>Bác Hồ đã viết trong thư</a:t>
            </a:r>
            <a:r>
              <a:rPr lang="vi-VN" altLang="en-US" sz="2800" b="1"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vi-VN" altLang="en-US" sz="2800" b="1" dirty="0">
                <a:solidFill>
                  <a:srgbClr val="230BB5"/>
                </a:solidFill>
                <a:latin typeface="Arial" panose="020B0604020202020204" pitchFamily="34" charset="0"/>
                <a:ea typeface="Cambria" panose="02040503050406030204" pitchFamily="18" charset="0"/>
                <a:cs typeface="Arial" panose="020B0604020202020204" pitchFamily="34" charset="0"/>
              </a:rPr>
              <a:t>“Ngày hôm nay là ngày khai trường đầu tiên ở nước Việt Nam Dân chủ Cộng hòa”. </a:t>
            </a:r>
            <a:endParaRPr lang="en-US" altLang="en-US" sz="2800" b="1" dirty="0">
              <a:latin typeface="Arial" panose="020B0604020202020204" pitchFamily="34" charset="0"/>
              <a:ea typeface="Cambria" panose="02040503050406030204" pitchFamily="18" charset="0"/>
              <a:cs typeface="Arial" panose="020B0604020202020204" pitchFamily="34" charset="0"/>
            </a:endParaRPr>
          </a:p>
        </p:txBody>
      </p:sp>
      <p:sp>
        <p:nvSpPr>
          <p:cNvPr id="16" name="Rounded Rectangle 15"/>
          <p:cNvSpPr/>
          <p:nvPr/>
        </p:nvSpPr>
        <p:spPr>
          <a:xfrm>
            <a:off x="233952" y="2813695"/>
            <a:ext cx="11724096" cy="1056176"/>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F29942D-9F4B-4441-55B4-1AB68E785109}"/>
              </a:ext>
            </a:extLst>
          </p:cNvPr>
          <p:cNvSpPr txBox="1"/>
          <p:nvPr/>
        </p:nvSpPr>
        <p:spPr>
          <a:xfrm>
            <a:off x="3162299" y="833976"/>
            <a:ext cx="5867400"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Thư gửi các học sinh</a:t>
            </a:r>
            <a:endParaRPr lang="en-US" sz="2800" b="1"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FA43328A-EC59-8142-AE1C-2863327E017D}"/>
              </a:ext>
            </a:extLst>
          </p:cNvPr>
          <p:cNvSpPr txBox="1"/>
          <p:nvPr/>
        </p:nvSpPr>
        <p:spPr>
          <a:xfrm>
            <a:off x="5522825" y="1185424"/>
            <a:ext cx="4724401"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Hồ Chí Minh.</a:t>
            </a:r>
            <a:endParaRPr lang="en-US" sz="2800" b="1"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86E18E2C-6316-D99E-A1FA-5F28564A20E7}"/>
              </a:ext>
            </a:extLst>
          </p:cNvPr>
          <p:cNvSpPr/>
          <p:nvPr/>
        </p:nvSpPr>
        <p:spPr>
          <a:xfrm>
            <a:off x="525448" y="3919916"/>
            <a:ext cx="11383438" cy="1078950"/>
          </a:xfrm>
          <a:prstGeom prst="rect">
            <a:avLst/>
          </a:prstGeom>
        </p:spPr>
        <p:txBody>
          <a:bodyPr wrap="square">
            <a:spAutoFit/>
          </a:bodyPr>
          <a:lstStyle/>
          <a:p>
            <a:pPr marL="0" marR="0" algn="just">
              <a:lnSpc>
                <a:spcPct val="120000"/>
              </a:lnSpc>
              <a:spcBef>
                <a:spcPts val="0"/>
              </a:spcBef>
              <a:spcAft>
                <a:spcPts val="0"/>
              </a:spcAft>
            </a:pPr>
            <a:r>
              <a:rPr lang="vi-VN"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a:effectLst/>
                <a:latin typeface="Arial" panose="020B0604020202020204" pitchFamily="34" charset="0"/>
                <a:ea typeface="Cambria" panose="02040503050406030204" pitchFamily="18" charset="0"/>
                <a:cs typeface="Arial" panose="020B0604020202020204" pitchFamily="34" charset="0"/>
              </a:rPr>
              <a:t>Chi </a:t>
            </a:r>
            <a:r>
              <a:rPr lang="en-US" sz="2800" b="1" dirty="0" err="1">
                <a:effectLst/>
                <a:latin typeface="Arial" panose="020B0604020202020204" pitchFamily="34" charset="0"/>
                <a:ea typeface="Cambria" panose="02040503050406030204" pitchFamily="18" charset="0"/>
                <a:cs typeface="Arial" panose="020B0604020202020204" pitchFamily="34" charset="0"/>
              </a:rPr>
              <a:t>tiết</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nào</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trong</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bức</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thư</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cho</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thấy</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bác</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vui</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mừng</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của</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học</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sinh</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nhân</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ngày</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khai</a:t>
            </a:r>
            <a:r>
              <a:rPr lang="en-US" sz="2800" b="1" dirty="0">
                <a:effectLst/>
                <a:latin typeface="Arial" panose="020B0604020202020204" pitchFamily="34" charset="0"/>
                <a:ea typeface="Cambria" panose="02040503050406030204" pitchFamily="18" charset="0"/>
                <a:cs typeface="Arial" panose="020B0604020202020204" pitchFamily="34" charset="0"/>
              </a:rPr>
              <a:t> </a:t>
            </a:r>
            <a:r>
              <a:rPr lang="en-US" sz="2800" b="1" dirty="0" err="1">
                <a:effectLst/>
                <a:latin typeface="Arial" panose="020B0604020202020204" pitchFamily="34" charset="0"/>
                <a:ea typeface="Cambria" panose="02040503050406030204" pitchFamily="18" charset="0"/>
                <a:cs typeface="Arial" panose="020B0604020202020204" pitchFamily="34" charset="0"/>
              </a:rPr>
              <a:t>trường</a:t>
            </a:r>
            <a:r>
              <a:rPr lang="en-US" sz="2800" b="1" dirty="0">
                <a:effectLst/>
                <a:latin typeface="Arial" panose="020B0604020202020204" pitchFamily="34" charset="0"/>
                <a:ea typeface="Cambria" panose="02040503050406030204" pitchFamily="18" charset="0"/>
                <a:cs typeface="Arial" panose="020B0604020202020204" pitchFamily="34" charset="0"/>
              </a:rPr>
              <a:t>?</a:t>
            </a:r>
          </a:p>
        </p:txBody>
      </p:sp>
      <p:sp>
        <p:nvSpPr>
          <p:cNvPr id="3" name="Oval 2">
            <a:extLst>
              <a:ext uri="{FF2B5EF4-FFF2-40B4-BE49-F238E27FC236}">
                <a16:creationId xmlns="" xmlns:a16="http://schemas.microsoft.com/office/drawing/2014/main" id="{DE0F95FD-E813-6449-4907-142D5F0DF2A1}"/>
              </a:ext>
            </a:extLst>
          </p:cNvPr>
          <p:cNvSpPr/>
          <p:nvPr/>
        </p:nvSpPr>
        <p:spPr>
          <a:xfrm>
            <a:off x="102827" y="4125739"/>
            <a:ext cx="638980" cy="617260"/>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800" dirty="0">
                <a:solidFill>
                  <a:srgbClr val="4CB9D0"/>
                </a:solidFill>
                <a:latin typeface="Arial" panose="020B0604020202020204" pitchFamily="34" charset="0"/>
                <a:cs typeface="Arial" panose="020B0604020202020204" pitchFamily="34" charset="0"/>
              </a:rPr>
              <a:t>2</a:t>
            </a:r>
          </a:p>
        </p:txBody>
      </p:sp>
      <p:sp>
        <p:nvSpPr>
          <p:cNvPr id="9" name="Rounded Rectangle 15">
            <a:extLst>
              <a:ext uri="{FF2B5EF4-FFF2-40B4-BE49-F238E27FC236}">
                <a16:creationId xmlns="" xmlns:a16="http://schemas.microsoft.com/office/drawing/2014/main" id="{429641B5-886D-9A64-F579-62FF770C58DB}"/>
              </a:ext>
            </a:extLst>
          </p:cNvPr>
          <p:cNvSpPr/>
          <p:nvPr/>
        </p:nvSpPr>
        <p:spPr>
          <a:xfrm>
            <a:off x="612908" y="4998867"/>
            <a:ext cx="11476265" cy="1630533"/>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dirty="0">
              <a:solidFill>
                <a:srgbClr val="230BB5"/>
              </a:solidFill>
            </a:endParaRPr>
          </a:p>
        </p:txBody>
      </p:sp>
      <p:sp>
        <p:nvSpPr>
          <p:cNvPr id="11" name="Text Box 4">
            <a:extLst>
              <a:ext uri="{FF2B5EF4-FFF2-40B4-BE49-F238E27FC236}">
                <a16:creationId xmlns="" xmlns:a16="http://schemas.microsoft.com/office/drawing/2014/main" id="{C3486F0B-9597-BBF4-AF5B-CBB9E087DD62}"/>
              </a:ext>
            </a:extLst>
          </p:cNvPr>
          <p:cNvSpPr txBox="1">
            <a:spLocks noChangeArrowheads="1"/>
          </p:cNvSpPr>
          <p:nvPr/>
        </p:nvSpPr>
        <p:spPr bwMode="auto">
          <a:xfrm>
            <a:off x="628373" y="5075950"/>
            <a:ext cx="111775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en-US" altLang="en-US" sz="2800" b="1" dirty="0">
                <a:solidFill>
                  <a:srgbClr val="230BB5"/>
                </a:solidFill>
                <a:latin typeface="Arial" panose="020B0604020202020204" pitchFamily="34" charset="0"/>
                <a:ea typeface="Cambria" panose="02040503050406030204" pitchFamily="18" charset="0"/>
                <a:cs typeface="Arial" panose="020B0604020202020204" pitchFamily="34" charset="0"/>
              </a:rPr>
              <a:t>   </a:t>
            </a:r>
            <a:r>
              <a:rPr lang="vi-VN" sz="2800" b="1" dirty="0">
                <a:solidFill>
                  <a:srgbClr val="230BB5"/>
                </a:solidFill>
                <a:latin typeface="Arial" panose="020B0604020202020204" pitchFamily="34" charset="0"/>
                <a:cs typeface="Arial" panose="020B0604020202020204" pitchFamily="34" charset="0"/>
              </a:rPr>
              <a:t>Tôi đã</a:t>
            </a:r>
            <a:r>
              <a:rPr lang="nl-NL" sz="2800" b="1" dirty="0">
                <a:solidFill>
                  <a:srgbClr val="230BB5"/>
                </a:solidFill>
                <a:latin typeface="Arial" panose="020B0604020202020204" pitchFamily="34" charset="0"/>
                <a:cs typeface="Arial" panose="020B0604020202020204" pitchFamily="34" charset="0"/>
              </a:rPr>
              <a:t> tưởng tượng </a:t>
            </a:r>
            <a:r>
              <a:rPr lang="vi-VN" sz="2800" b="1" dirty="0">
                <a:solidFill>
                  <a:srgbClr val="230BB5"/>
                </a:solidFill>
                <a:latin typeface="Arial" panose="020B0604020202020204" pitchFamily="34" charset="0"/>
                <a:cs typeface="Arial" panose="020B0604020202020204" pitchFamily="34" charset="0"/>
              </a:rPr>
              <a:t>thấy trước mắt cái </a:t>
            </a:r>
            <a:r>
              <a:rPr lang="nl-NL" sz="2800" b="1" dirty="0">
                <a:solidFill>
                  <a:srgbClr val="230BB5"/>
                </a:solidFill>
                <a:latin typeface="Arial" panose="020B0604020202020204" pitchFamily="34" charset="0"/>
                <a:cs typeface="Arial" panose="020B0604020202020204" pitchFamily="34" charset="0"/>
              </a:rPr>
              <a:t>cảnh nhộn nhịp tưng bừng của ngày t</a:t>
            </a:r>
            <a:r>
              <a:rPr lang="vi-VN" sz="2800" b="1" dirty="0">
                <a:solidFill>
                  <a:srgbClr val="230BB5"/>
                </a:solidFill>
                <a:latin typeface="Arial" panose="020B0604020202020204" pitchFamily="34" charset="0"/>
                <a:cs typeface="Arial" panose="020B0604020202020204" pitchFamily="34" charset="0"/>
              </a:rPr>
              <a:t>ự</a:t>
            </a:r>
            <a:r>
              <a:rPr lang="nl-NL" sz="2800" b="1" dirty="0">
                <a:solidFill>
                  <a:srgbClr val="230BB5"/>
                </a:solidFill>
                <a:latin typeface="Arial" panose="020B0604020202020204" pitchFamily="34" charset="0"/>
                <a:cs typeface="Arial" panose="020B0604020202020204" pitchFamily="34" charset="0"/>
              </a:rPr>
              <a:t>u trường </a:t>
            </a:r>
            <a:r>
              <a:rPr lang="vi-VN" sz="2800" b="1" dirty="0">
                <a:solidFill>
                  <a:srgbClr val="230BB5"/>
                </a:solidFill>
                <a:latin typeface="Arial" panose="020B0604020202020204" pitchFamily="34" charset="0"/>
                <a:cs typeface="Arial" panose="020B0604020202020204" pitchFamily="34" charset="0"/>
              </a:rPr>
              <a:t>ở khắp các nơi</a:t>
            </a:r>
            <a:r>
              <a:rPr lang="vi-VN" altLang="en-US" sz="2800" b="1" dirty="0">
                <a:solidFill>
                  <a:srgbClr val="230BB5"/>
                </a:solidFill>
                <a:latin typeface="Arial" panose="020B0604020202020204" pitchFamily="34" charset="0"/>
                <a:ea typeface="Cambria" panose="02040503050406030204" pitchFamily="18" charset="0"/>
                <a:cs typeface="Arial" panose="020B0604020202020204" pitchFamily="34" charset="0"/>
              </a:rPr>
              <a:t>. Bác chúc các em có một năm học đầy vui vẻ, đầy kết quả tốt đẹp. </a:t>
            </a:r>
            <a:endParaRPr lang="en-US" altLang="en-US" sz="2800" b="1" dirty="0">
              <a:solidFill>
                <a:srgbClr val="230BB5"/>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748283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57F098E-7C68-34BA-A7AC-9A0DED065329}"/>
            </a:ext>
          </a:extLst>
        </p:cNvPr>
        <p:cNvGrpSpPr/>
        <p:nvPr/>
      </p:nvGrpSpPr>
      <p:grpSpPr>
        <a:xfrm>
          <a:off x="0" y="0"/>
          <a:ext cx="0" cy="0"/>
          <a:chOff x="0" y="0"/>
          <a:chExt cx="0" cy="0"/>
        </a:xfrm>
      </p:grpSpPr>
      <p:sp>
        <p:nvSpPr>
          <p:cNvPr id="4" name="TextBox 3">
            <a:extLst>
              <a:ext uri="{FF2B5EF4-FFF2-40B4-BE49-F238E27FC236}">
                <a16:creationId xmlns="" xmlns:a16="http://schemas.microsoft.com/office/drawing/2014/main" id="{FFE592D4-00FC-D134-77A2-D6D5079124D1}"/>
              </a:ext>
            </a:extLst>
          </p:cNvPr>
          <p:cNvSpPr txBox="1"/>
          <p:nvPr/>
        </p:nvSpPr>
        <p:spPr>
          <a:xfrm>
            <a:off x="3162299" y="921945"/>
            <a:ext cx="5867400"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Thư gửi các học sinh</a:t>
            </a:r>
            <a:endParaRPr lang="en-US" sz="28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9359C78-E210-370E-0511-EAF3CF2603AF}"/>
              </a:ext>
            </a:extLst>
          </p:cNvPr>
          <p:cNvSpPr txBox="1"/>
          <p:nvPr/>
        </p:nvSpPr>
        <p:spPr>
          <a:xfrm>
            <a:off x="5410200" y="1300853"/>
            <a:ext cx="4724401"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Hồ Chí Minh.</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 Box 4">
            <a:extLst>
              <a:ext uri="{FF2B5EF4-FFF2-40B4-BE49-F238E27FC236}">
                <a16:creationId xmlns="" xmlns:a16="http://schemas.microsoft.com/office/drawing/2014/main" id="{35258CFD-1EB0-3A20-EB4D-BA816AD5CBE2}"/>
              </a:ext>
            </a:extLst>
          </p:cNvPr>
          <p:cNvSpPr txBox="1">
            <a:spLocks noChangeArrowheads="1"/>
          </p:cNvSpPr>
          <p:nvPr/>
        </p:nvSpPr>
        <p:spPr bwMode="auto">
          <a:xfrm>
            <a:off x="746748" y="1824073"/>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Nội</a:t>
            </a:r>
            <a:r>
              <a:rPr lang="en-US" altLang="vi-VN" sz="2800" b="1" u="sng" dirty="0">
                <a:latin typeface="Arial" panose="020B0604020202020204" pitchFamily="34" charset="0"/>
                <a:cs typeface="Arial" panose="020B0604020202020204" pitchFamily="34" charset="0"/>
              </a:rPr>
              <a:t> dung </a:t>
            </a:r>
            <a:r>
              <a:rPr lang="en-US" altLang="vi-VN" sz="2800" b="1" u="sng" dirty="0" err="1">
                <a:latin typeface="Arial" panose="020B0604020202020204" pitchFamily="34" charset="0"/>
                <a:cs typeface="Arial" panose="020B0604020202020204" pitchFamily="34" charset="0"/>
              </a:rPr>
              <a:t>chính</a:t>
            </a:r>
            <a:r>
              <a:rPr lang="en-US" altLang="vi-VN" sz="2800" b="1" u="sng" dirty="0">
                <a:latin typeface="Arial" panose="020B0604020202020204" pitchFamily="34" charset="0"/>
                <a:cs typeface="Arial" panose="020B0604020202020204" pitchFamily="34" charset="0"/>
              </a:rPr>
              <a:t>:</a:t>
            </a:r>
          </a:p>
        </p:txBody>
      </p:sp>
      <p:sp>
        <p:nvSpPr>
          <p:cNvPr id="7" name="Text Box 4">
            <a:extLst>
              <a:ext uri="{FF2B5EF4-FFF2-40B4-BE49-F238E27FC236}">
                <a16:creationId xmlns="" xmlns:a16="http://schemas.microsoft.com/office/drawing/2014/main" id="{51A2F7CF-EC37-0045-C12C-E7F70560A3A7}"/>
              </a:ext>
            </a:extLst>
          </p:cNvPr>
          <p:cNvSpPr txBox="1">
            <a:spLocks noChangeArrowheads="1"/>
          </p:cNvSpPr>
          <p:nvPr/>
        </p:nvSpPr>
        <p:spPr bwMode="auto">
          <a:xfrm>
            <a:off x="1452536" y="3160364"/>
            <a:ext cx="2342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Luyện</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đọc</a:t>
            </a:r>
            <a:r>
              <a:rPr lang="en-US" altLang="vi-VN" sz="2800" b="1" u="sng" dirty="0">
                <a:latin typeface="Arial" panose="020B0604020202020204" pitchFamily="34" charset="0"/>
                <a:cs typeface="Arial" panose="020B0604020202020204" pitchFamily="34" charset="0"/>
              </a:rPr>
              <a:t>:</a:t>
            </a:r>
          </a:p>
        </p:txBody>
      </p:sp>
      <p:sp>
        <p:nvSpPr>
          <p:cNvPr id="8" name="Text Box 4">
            <a:extLst>
              <a:ext uri="{FF2B5EF4-FFF2-40B4-BE49-F238E27FC236}">
                <a16:creationId xmlns="" xmlns:a16="http://schemas.microsoft.com/office/drawing/2014/main" id="{1E63BF5C-96DF-B468-167B-9014582D4C39}"/>
              </a:ext>
            </a:extLst>
          </p:cNvPr>
          <p:cNvSpPr txBox="1">
            <a:spLocks noChangeArrowheads="1"/>
          </p:cNvSpPr>
          <p:nvPr/>
        </p:nvSpPr>
        <p:spPr bwMode="auto">
          <a:xfrm>
            <a:off x="6316159" y="3107329"/>
            <a:ext cx="2987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Tìm</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hiểu</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bài</a:t>
            </a:r>
            <a:r>
              <a:rPr lang="en-US" altLang="vi-VN" sz="2800" b="1" u="sng" dirty="0">
                <a:latin typeface="Arial" panose="020B0604020202020204" pitchFamily="34" charset="0"/>
                <a:cs typeface="Arial" panose="020B0604020202020204" pitchFamily="34" charset="0"/>
              </a:rPr>
              <a:t>:</a:t>
            </a:r>
          </a:p>
        </p:txBody>
      </p:sp>
      <p:cxnSp>
        <p:nvCxnSpPr>
          <p:cNvPr id="9" name="Straight Connector 8">
            <a:extLst>
              <a:ext uri="{FF2B5EF4-FFF2-40B4-BE49-F238E27FC236}">
                <a16:creationId xmlns="" xmlns:a16="http://schemas.microsoft.com/office/drawing/2014/main" id="{0B2F444A-AC2A-EEC6-2C78-67F131092A32}"/>
              </a:ext>
            </a:extLst>
          </p:cNvPr>
          <p:cNvCxnSpPr/>
          <p:nvPr/>
        </p:nvCxnSpPr>
        <p:spPr>
          <a:xfrm>
            <a:off x="5918013" y="3160364"/>
            <a:ext cx="0" cy="36001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0CC6687D-A0D0-8A5D-D0C8-9BD22699B87C}"/>
              </a:ext>
            </a:extLst>
          </p:cNvPr>
          <p:cNvSpPr txBox="1"/>
          <p:nvPr/>
        </p:nvSpPr>
        <p:spPr>
          <a:xfrm>
            <a:off x="847028" y="3634405"/>
            <a:ext cx="5096572" cy="523220"/>
          </a:xfrm>
          <a:prstGeom prst="rect">
            <a:avLst/>
          </a:prstGeom>
          <a:noFill/>
        </p:spPr>
        <p:txBody>
          <a:bodyPr wrap="square">
            <a:spAutoFit/>
          </a:bodyPr>
          <a:lstStyle/>
          <a:p>
            <a:r>
              <a:rPr lang="en-US" sz="2800" b="1" dirty="0" err="1">
                <a:effectLst/>
                <a:latin typeface="Arial" panose="020B0604020202020204" pitchFamily="34" charset="0"/>
                <a:ea typeface="Calibri" panose="020F0502020204030204" pitchFamily="34" charset="0"/>
                <a:cs typeface="Arial" panose="020B0604020202020204" pitchFamily="34" charset="0"/>
              </a:rPr>
              <a:t>Việt</a:t>
            </a:r>
            <a:r>
              <a:rPr lang="en-US" sz="2800" b="1" dirty="0">
                <a:effectLst/>
                <a:latin typeface="Arial" panose="020B0604020202020204" pitchFamily="34" charset="0"/>
                <a:ea typeface="Calibri" panose="020F0502020204030204" pitchFamily="34" charset="0"/>
                <a:cs typeface="Arial" panose="020B0604020202020204" pitchFamily="34" charset="0"/>
              </a:rPr>
              <a:t> Nam </a:t>
            </a:r>
            <a:r>
              <a:rPr lang="en-US" sz="2800" b="1" dirty="0" err="1">
                <a:effectLst/>
                <a:latin typeface="Arial" panose="020B0604020202020204" pitchFamily="34" charset="0"/>
                <a:ea typeface="Calibri" panose="020F0502020204030204" pitchFamily="34" charset="0"/>
                <a:cs typeface="Arial" panose="020B0604020202020204" pitchFamily="34" charset="0"/>
              </a:rPr>
              <a:t>Dân</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chủ</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Cộng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hòa</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ADFEA0C7-A626-A4DA-F54D-3863363F1BC0}"/>
              </a:ext>
            </a:extLst>
          </p:cNvPr>
          <p:cNvSpPr txBox="1"/>
          <p:nvPr/>
        </p:nvSpPr>
        <p:spPr>
          <a:xfrm>
            <a:off x="787455" y="4370056"/>
            <a:ext cx="2333535" cy="523220"/>
          </a:xfrm>
          <a:prstGeom prst="rect">
            <a:avLst/>
          </a:prstGeom>
          <a:noFill/>
        </p:spPr>
        <p:txBody>
          <a:bodyPr wrap="square">
            <a:spAutoFit/>
          </a:bodyPr>
          <a:lstStyle/>
          <a:p>
            <a:r>
              <a:rPr lang="vi-VN" sz="2800" b="1" dirty="0">
                <a:effectLst/>
                <a:latin typeface="Arial" panose="020B0604020202020204" pitchFamily="34" charset="0"/>
                <a:ea typeface="Calibri" panose="020F0502020204030204" pitchFamily="34" charset="0"/>
                <a:cs typeface="Arial" panose="020B0604020202020204" pitchFamily="34" charset="0"/>
              </a:rPr>
              <a:t>tựu trường</a:t>
            </a:r>
            <a:endParaRPr lang="en-US" sz="28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B56C35DF-81BD-6A5A-9285-3BDF4AEDDAEF}"/>
              </a:ext>
            </a:extLst>
          </p:cNvPr>
          <p:cNvSpPr txBox="1"/>
          <p:nvPr/>
        </p:nvSpPr>
        <p:spPr>
          <a:xfrm>
            <a:off x="3460579" y="4330414"/>
            <a:ext cx="1747682" cy="523220"/>
          </a:xfrm>
          <a:prstGeom prst="rect">
            <a:avLst/>
          </a:prstGeom>
          <a:noFill/>
        </p:spPr>
        <p:txBody>
          <a:bodyPr wrap="square">
            <a:spAutoFit/>
          </a:bodyPr>
          <a:lstStyle/>
          <a:p>
            <a:r>
              <a:rPr lang="en-US" sz="2800" b="1" dirty="0" err="1">
                <a:effectLst/>
                <a:latin typeface="Arial" panose="020B0604020202020204" pitchFamily="34" charset="0"/>
                <a:ea typeface="Calibri" panose="020F0502020204030204" pitchFamily="34" charset="0"/>
                <a:cs typeface="Arial" panose="020B0604020202020204" pitchFamily="34" charset="0"/>
              </a:rPr>
              <a:t>hoàn</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cầu</a:t>
            </a:r>
            <a:endParaRPr lang="en-US" sz="28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0E31F149-2E33-0D95-6F87-9EA34C7E0001}"/>
              </a:ext>
            </a:extLst>
          </p:cNvPr>
          <p:cNvSpPr txBox="1"/>
          <p:nvPr/>
        </p:nvSpPr>
        <p:spPr>
          <a:xfrm>
            <a:off x="3080180" y="4364444"/>
            <a:ext cx="315134"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rPr>
              <a:t>;</a:t>
            </a:r>
            <a:endParaRPr lang="en-US" sz="2800" b="1" dirty="0"/>
          </a:p>
        </p:txBody>
      </p:sp>
      <p:sp>
        <p:nvSpPr>
          <p:cNvPr id="3" name="Rectangle 2">
            <a:extLst>
              <a:ext uri="{FF2B5EF4-FFF2-40B4-BE49-F238E27FC236}">
                <a16:creationId xmlns="" xmlns:a16="http://schemas.microsoft.com/office/drawing/2014/main" id="{221E92DC-07E6-B21F-BACB-5E9D25AF0A5E}"/>
              </a:ext>
            </a:extLst>
          </p:cNvPr>
          <p:cNvSpPr/>
          <p:nvPr/>
        </p:nvSpPr>
        <p:spPr>
          <a:xfrm>
            <a:off x="222681" y="5105707"/>
            <a:ext cx="5714998" cy="1384995"/>
          </a:xfrm>
          <a:prstGeom prst="rect">
            <a:avLst/>
          </a:prstGeom>
        </p:spPr>
        <p:txBody>
          <a:bodyPr wrap="square">
            <a:spAutoFit/>
          </a:bodyPr>
          <a:lstStyle/>
          <a:p>
            <a:pPr algn="just">
              <a:spcBef>
                <a:spcPct val="50000"/>
              </a:spcBef>
            </a:pPr>
            <a:r>
              <a:rPr lang="en-GB" altLang="en-US" sz="2800" b="1" dirty="0" err="1">
                <a:solidFill>
                  <a:srgbClr val="0000FF"/>
                </a:solidFill>
                <a:latin typeface="Arial" panose="020B0604020202020204" pitchFamily="34" charset="0"/>
                <a:cs typeface="Arial" panose="020B0604020202020204" pitchFamily="34" charset="0"/>
              </a:rPr>
              <a:t>Ngày</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hôm</a:t>
            </a:r>
            <a:r>
              <a:rPr lang="en-GB" altLang="en-US" sz="2800" b="1" dirty="0">
                <a:solidFill>
                  <a:srgbClr val="0000FF"/>
                </a:solidFill>
                <a:latin typeface="Arial" panose="020B0604020202020204" pitchFamily="34" charset="0"/>
                <a:cs typeface="Arial" panose="020B0604020202020204" pitchFamily="34" charset="0"/>
              </a:rPr>
              <a:t> nay</a:t>
            </a:r>
            <a:r>
              <a:rPr lang="en-GB" altLang="en-US" sz="2800" b="1" dirty="0">
                <a:solidFill>
                  <a:srgbClr val="FF0000"/>
                </a:solidFill>
                <a:latin typeface="Arial" panose="020B0604020202020204" pitchFamily="34" charset="0"/>
                <a:cs typeface="Arial" panose="020B0604020202020204" pitchFamily="34" charset="0"/>
              </a:rPr>
              <a:t>/</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là</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ngày</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khai</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trường</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đầu</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tiên</a:t>
            </a:r>
            <a:r>
              <a:rPr lang="en-GB" altLang="en-US" sz="2800" b="1" dirty="0">
                <a:solidFill>
                  <a:srgbClr val="FF0000"/>
                </a:solidFill>
                <a:latin typeface="Arial" panose="020B0604020202020204" pitchFamily="34" charset="0"/>
                <a:cs typeface="Arial" panose="020B0604020202020204" pitchFamily="34" charset="0"/>
              </a:rPr>
              <a:t>/</a:t>
            </a:r>
            <a:r>
              <a:rPr lang="en-GB" altLang="en-US" sz="2800" b="1" dirty="0">
                <a:solidFill>
                  <a:srgbClr val="0000FF"/>
                </a:solidFill>
                <a:latin typeface="Arial" panose="020B0604020202020204" pitchFamily="34" charset="0"/>
                <a:cs typeface="Arial" panose="020B0604020202020204" pitchFamily="34" charset="0"/>
              </a:rPr>
              <a:t> ở </a:t>
            </a:r>
            <a:r>
              <a:rPr lang="en-GB" altLang="en-US" sz="2800" b="1" dirty="0" err="1">
                <a:solidFill>
                  <a:srgbClr val="0000FF"/>
                </a:solidFill>
                <a:latin typeface="Arial" panose="020B0604020202020204" pitchFamily="34" charset="0"/>
                <a:cs typeface="Arial" panose="020B0604020202020204" pitchFamily="34" charset="0"/>
              </a:rPr>
              <a:t>nước</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Việt</a:t>
            </a:r>
            <a:r>
              <a:rPr lang="en-GB" altLang="en-US" sz="2800" b="1" dirty="0">
                <a:solidFill>
                  <a:srgbClr val="0000FF"/>
                </a:solidFill>
                <a:latin typeface="Arial" panose="020B0604020202020204" pitchFamily="34" charset="0"/>
                <a:cs typeface="Arial" panose="020B0604020202020204" pitchFamily="34" charset="0"/>
              </a:rPr>
              <a:t> Nam </a:t>
            </a:r>
            <a:r>
              <a:rPr lang="en-GB" altLang="en-US" sz="2800" b="1" dirty="0" err="1">
                <a:solidFill>
                  <a:srgbClr val="0000FF"/>
                </a:solidFill>
                <a:latin typeface="Arial" panose="020B0604020202020204" pitchFamily="34" charset="0"/>
                <a:cs typeface="Arial" panose="020B0604020202020204" pitchFamily="34" charset="0"/>
              </a:rPr>
              <a:t>Dân</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chủ</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Cộng</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hòa</a:t>
            </a:r>
            <a:r>
              <a:rPr lang="en-GB" altLang="en-US" sz="2800" b="1" dirty="0">
                <a:solidFill>
                  <a:srgbClr val="0000FF"/>
                </a:solidFill>
                <a:latin typeface="Arial" panose="020B0604020202020204" pitchFamily="34" charset="0"/>
                <a:cs typeface="Arial" panose="020B0604020202020204" pitchFamily="34" charset="0"/>
              </a:rPr>
              <a:t>.</a:t>
            </a:r>
          </a:p>
        </p:txBody>
      </p:sp>
      <p:sp>
        <p:nvSpPr>
          <p:cNvPr id="10" name="Text Box 8">
            <a:extLst>
              <a:ext uri="{FF2B5EF4-FFF2-40B4-BE49-F238E27FC236}">
                <a16:creationId xmlns="" xmlns:a16="http://schemas.microsoft.com/office/drawing/2014/main" id="{7D047253-F660-D1D0-3072-B985158A9C3E}"/>
              </a:ext>
            </a:extLst>
          </p:cNvPr>
          <p:cNvSpPr txBox="1">
            <a:spLocks noChangeArrowheads="1"/>
          </p:cNvSpPr>
          <p:nvPr/>
        </p:nvSpPr>
        <p:spPr bwMode="auto">
          <a:xfrm>
            <a:off x="6010945" y="3790408"/>
            <a:ext cx="610485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600" b="1" dirty="0">
                <a:latin typeface="Arial" panose="020B0604020202020204" pitchFamily="34" charset="0"/>
                <a:cs typeface="Arial" panose="020B0604020202020204" pitchFamily="34" charset="0"/>
              </a:rPr>
              <a:t>- </a:t>
            </a:r>
            <a:r>
              <a:rPr lang="vi-VN" altLang="vi-VN" sz="2600" b="1" dirty="0">
                <a:latin typeface="Arial" panose="020B0604020202020204" pitchFamily="34" charset="0"/>
                <a:cs typeface="Arial" panose="020B0604020202020204" pitchFamily="34" charset="0"/>
              </a:rPr>
              <a:t>Ý đ</a:t>
            </a:r>
            <a:r>
              <a:rPr lang="en-US" altLang="vi-VN" sz="2600" b="1" dirty="0" err="1">
                <a:latin typeface="Arial" panose="020B0604020202020204" pitchFamily="34" charset="0"/>
                <a:cs typeface="Arial" panose="020B0604020202020204" pitchFamily="34" charset="0"/>
              </a:rPr>
              <a:t>oạn</a:t>
            </a:r>
            <a:r>
              <a:rPr lang="en-US" altLang="vi-VN" sz="2600" b="1" dirty="0">
                <a:latin typeface="Arial" panose="020B0604020202020204" pitchFamily="34" charset="0"/>
                <a:cs typeface="Arial" panose="020B0604020202020204" pitchFamily="34" charset="0"/>
              </a:rPr>
              <a:t> 1:</a:t>
            </a:r>
            <a:r>
              <a:rPr lang="vi-VN" altLang="vi-VN" sz="2600" b="1" dirty="0">
                <a:latin typeface="Arial" panose="020B0604020202020204" pitchFamily="34" charset="0"/>
                <a:cs typeface="Arial" panose="020B0604020202020204" pitchFamily="34" charset="0"/>
              </a:rPr>
              <a:t> Niềm vui và phấn khởi của học sinh trong ngày khai trường đầu tiên. </a:t>
            </a:r>
            <a:endParaRPr lang="en-US" altLang="vi-VN" sz="2600" b="1" i="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864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916" y="1245052"/>
            <a:ext cx="11583473" cy="1008481"/>
            <a:chOff x="-194763" y="1081738"/>
            <a:chExt cx="11548361" cy="669637"/>
          </a:xfrm>
        </p:grpSpPr>
        <p:sp>
          <p:nvSpPr>
            <p:cNvPr id="10" name="Rectangle 9"/>
            <p:cNvSpPr/>
            <p:nvPr/>
          </p:nvSpPr>
          <p:spPr>
            <a:xfrm>
              <a:off x="442281" y="1081738"/>
              <a:ext cx="10911317" cy="66963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Bác nhắc học sinh nhớ đến ai, nghĩ đến điều gì trong giờ phút hạnh phúc của ngày tựu trường? </a:t>
              </a:r>
              <a:endPar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1" name="Oval 10"/>
            <p:cNvSpPr/>
            <p:nvPr/>
          </p:nvSpPr>
          <p:spPr>
            <a:xfrm>
              <a:off x="-194763" y="1180677"/>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iCiel Pony" panose="02000000000000000000" pitchFamily="2" charset="0"/>
                  <a:ea typeface="+mn-ea"/>
                  <a:cs typeface="+mn-cs"/>
                </a:rPr>
                <a:t>3</a:t>
              </a:r>
            </a:p>
          </p:txBody>
        </p:sp>
      </p:grpSp>
      <p:sp>
        <p:nvSpPr>
          <p:cNvPr id="15" name="Text Box 4">
            <a:extLst>
              <a:ext uri="{FF2B5EF4-FFF2-40B4-BE49-F238E27FC236}">
                <a16:creationId xmlns="" xmlns:a16="http://schemas.microsoft.com/office/drawing/2014/main" id="{50176821-313D-4EE2-B791-346D55C44E02}"/>
              </a:ext>
            </a:extLst>
          </p:cNvPr>
          <p:cNvSpPr txBox="1">
            <a:spLocks noChangeArrowheads="1"/>
          </p:cNvSpPr>
          <p:nvPr/>
        </p:nvSpPr>
        <p:spPr bwMode="auto">
          <a:xfrm>
            <a:off x="217008" y="2337243"/>
            <a:ext cx="11811000"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marL="342900" lvl="0" indent="-342900" algn="just" eaLnBrk="1" hangingPunct="1">
              <a:spcBef>
                <a:spcPct val="20000"/>
              </a:spcBef>
              <a:buFont typeface="Arial" panose="020B0604020202020204" pitchFamily="34" charset="0"/>
              <a:buChar char="•"/>
            </a:pPr>
            <a:r>
              <a:rPr lang="vi-VN" altLang="en-US" sz="2600" b="1" dirty="0">
                <a:solidFill>
                  <a:srgbClr val="230BB5"/>
                </a:solidFill>
                <a:latin typeface="Arial" panose="020B0604020202020204" pitchFamily="34" charset="0"/>
                <a:ea typeface="Cambria" panose="02040503050406030204" pitchFamily="18" charset="0"/>
                <a:cs typeface="Arial" panose="020B0604020202020204" pitchFamily="34" charset="0"/>
              </a:rPr>
              <a:t>Bác nhắc HS nhớ đến công ơn biết bao đồng bào đã chiến đấu, hi sinh để giành lại độc lập, tự do cho dân tộc, đất nước: </a:t>
            </a:r>
            <a:r>
              <a:rPr lang="vi-VN" altLang="en-US" sz="2600" dirty="0">
                <a:solidFill>
                  <a:srgbClr val="230BB5"/>
                </a:solidFill>
                <a:latin typeface="Arial" panose="020B0604020202020204" pitchFamily="34" charset="0"/>
                <a:ea typeface="Cambria" panose="02040503050406030204" pitchFamily="18" charset="0"/>
                <a:cs typeface="Arial" panose="020B0604020202020204" pitchFamily="34" charset="0"/>
              </a:rPr>
              <a:t>Các em được hưởng sự may mắn đó là nhờ sự hi sinh của biết bao nhiêu đồng bào các em. </a:t>
            </a:r>
          </a:p>
          <a:p>
            <a:pPr marL="342900" lvl="0" indent="-342900" algn="just" eaLnBrk="1" hangingPunct="1">
              <a:spcBef>
                <a:spcPct val="20000"/>
              </a:spcBef>
              <a:buFont typeface="Arial" panose="020B0604020202020204" pitchFamily="34" charset="0"/>
              <a:buChar char="•"/>
            </a:pPr>
            <a:r>
              <a:rPr lang="vi-VN" altLang="en-US" sz="2600" b="1" dirty="0">
                <a:solidFill>
                  <a:srgbClr val="230BB5"/>
                </a:solidFill>
                <a:latin typeface="Arial" panose="020B0604020202020204" pitchFamily="34" charset="0"/>
                <a:ea typeface="Cambria" panose="02040503050406030204" pitchFamily="18" charset="0"/>
                <a:cs typeface="Arial" panose="020B0604020202020204" pitchFamily="34" charset="0"/>
              </a:rPr>
              <a:t>Bác nhắc HS nghĩ đến trách nhiệm của người HS: </a:t>
            </a:r>
            <a:r>
              <a:rPr lang="vi-VN" altLang="en-US" sz="2600" dirty="0">
                <a:solidFill>
                  <a:srgbClr val="230BB5"/>
                </a:solidFill>
                <a:latin typeface="Arial" panose="020B0604020202020204" pitchFamily="34" charset="0"/>
                <a:ea typeface="Cambria" panose="02040503050406030204" pitchFamily="18" charset="0"/>
                <a:cs typeface="Arial" panose="020B0604020202020204" pitchFamily="34" charset="0"/>
              </a:rPr>
              <a:t>Trong năm học tới đây, các em hãy cố gắng, siêng năng học tập, ngoan ngoãn, nghe thầy, yêu bạn. </a:t>
            </a:r>
          </a:p>
          <a:p>
            <a:pPr marL="342900" lvl="0" indent="-342900" algn="just" eaLnBrk="1" hangingPunct="1">
              <a:spcBef>
                <a:spcPct val="20000"/>
              </a:spcBef>
              <a:buFont typeface="Arial" panose="020B0604020202020204" pitchFamily="34" charset="0"/>
              <a:buChar char="•"/>
            </a:pPr>
            <a:r>
              <a:rPr lang="vi-VN" altLang="en-US" sz="2600" b="1" dirty="0">
                <a:solidFill>
                  <a:srgbClr val="230BB5"/>
                </a:solidFill>
                <a:latin typeface="Arial" panose="020B0604020202020204" pitchFamily="34" charset="0"/>
                <a:ea typeface="Cambria" panose="02040503050406030204" pitchFamily="18" charset="0"/>
                <a:cs typeface="Arial" panose="020B0604020202020204" pitchFamily="34" charset="0"/>
              </a:rPr>
              <a:t>Bác nhắc HS nghĩ đến nhiệm vụ của toàn dân, đó là công cuộc xây dựng lại cơ đồ mà tổ tiên đã để lại: </a:t>
            </a:r>
            <a:r>
              <a:rPr lang="vi-VN" altLang="en-US" sz="2600" dirty="0">
                <a:solidFill>
                  <a:srgbClr val="230BB5"/>
                </a:solidFill>
                <a:latin typeface="Arial" panose="020B0604020202020204" pitchFamily="34" charset="0"/>
                <a:ea typeface="Cambria" panose="02040503050406030204" pitchFamily="18" charset="0"/>
                <a:cs typeface="Arial" panose="020B0604020202020204" pitchFamily="34" charset="0"/>
              </a:rPr>
              <a:t>Sau 80 năm giời nô lệ làm cho nước nhà bị yếu hèn … làm sao cho chúng ta theo kịp các nước khác trên hoàn cầu.</a:t>
            </a:r>
          </a:p>
        </p:txBody>
      </p:sp>
      <p:sp>
        <p:nvSpPr>
          <p:cNvPr id="16" name="Rounded Rectangle 15"/>
          <p:cNvSpPr/>
          <p:nvPr/>
        </p:nvSpPr>
        <p:spPr>
          <a:xfrm>
            <a:off x="384376" y="2204418"/>
            <a:ext cx="11476265" cy="4653582"/>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30BB5"/>
              </a:solidFill>
              <a:effectLst/>
              <a:uLnTx/>
              <a:uFillTx/>
              <a:latin typeface="等线"/>
              <a:ea typeface="+mn-ea"/>
              <a:cs typeface="+mn-cs"/>
            </a:endParaRPr>
          </a:p>
        </p:txBody>
      </p:sp>
      <p:sp>
        <p:nvSpPr>
          <p:cNvPr id="4" name="TextBox 3">
            <a:extLst>
              <a:ext uri="{FF2B5EF4-FFF2-40B4-BE49-F238E27FC236}">
                <a16:creationId xmlns="" xmlns:a16="http://schemas.microsoft.com/office/drawing/2014/main" id="{1C5298F4-5F18-6F70-901D-D56134F4EBFB}"/>
              </a:ext>
            </a:extLst>
          </p:cNvPr>
          <p:cNvSpPr txBox="1"/>
          <p:nvPr/>
        </p:nvSpPr>
        <p:spPr>
          <a:xfrm>
            <a:off x="3162299" y="746413"/>
            <a:ext cx="5867400"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Thư gửi các học sinh</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695E686A-3EF1-24F5-99A5-947BEBE97787}"/>
              </a:ext>
            </a:extLst>
          </p:cNvPr>
          <p:cNvSpPr txBox="1"/>
          <p:nvPr/>
        </p:nvSpPr>
        <p:spPr>
          <a:xfrm>
            <a:off x="6667498" y="977767"/>
            <a:ext cx="4724401"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Hồ Chí Minh.</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468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7564" y="1425933"/>
            <a:ext cx="10535409" cy="1244508"/>
            <a:chOff x="156606" y="1234456"/>
            <a:chExt cx="10503474" cy="826360"/>
          </a:xfrm>
        </p:grpSpPr>
        <p:sp>
          <p:nvSpPr>
            <p:cNvPr id="10" name="Rectangle 9"/>
            <p:cNvSpPr/>
            <p:nvPr/>
          </p:nvSpPr>
          <p:spPr>
            <a:xfrm>
              <a:off x="793649" y="1344387"/>
              <a:ext cx="9866431" cy="716429"/>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Vì</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sao</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Bác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khuyên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các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sinh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phải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cố</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gắng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siêng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tập</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trong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những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học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tới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p>
          </p:txBody>
        </p:sp>
        <p:sp>
          <p:nvSpPr>
            <p:cNvPr id="11" name="Oval 10"/>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B9D0"/>
                  </a:solidFill>
                  <a:effectLst/>
                  <a:uLnTx/>
                  <a:uFillTx/>
                  <a:latin typeface="iCiel Pony" panose="02000000000000000000" pitchFamily="2" charset="0"/>
                  <a:ea typeface="+mn-ea"/>
                  <a:cs typeface="+mn-cs"/>
                </a:rPr>
                <a:t>4</a:t>
              </a:r>
            </a:p>
          </p:txBody>
        </p:sp>
      </p:grpSp>
      <p:sp>
        <p:nvSpPr>
          <p:cNvPr id="15" name="Text Box 4">
            <a:extLst>
              <a:ext uri="{FF2B5EF4-FFF2-40B4-BE49-F238E27FC236}">
                <a16:creationId xmlns="" xmlns:a16="http://schemas.microsoft.com/office/drawing/2014/main" id="{50176821-313D-4EE2-B791-346D55C44E02}"/>
              </a:ext>
            </a:extLst>
          </p:cNvPr>
          <p:cNvSpPr txBox="1">
            <a:spLocks noChangeArrowheads="1"/>
          </p:cNvSpPr>
          <p:nvPr/>
        </p:nvSpPr>
        <p:spPr bwMode="auto">
          <a:xfrm>
            <a:off x="474911" y="3056983"/>
            <a:ext cx="111775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spcBef>
                <a:spcPct val="20000"/>
              </a:spcBef>
            </a:pPr>
            <a:r>
              <a:rPr lang="en-US" altLang="en-US" sz="2800" b="1" dirty="0">
                <a:solidFill>
                  <a:srgbClr val="230BB5"/>
                </a:solidFill>
                <a:latin typeface="Arial" panose="020B0604020202020204" pitchFamily="34" charset="0"/>
                <a:ea typeface="Cambria" panose="02040503050406030204" pitchFamily="18" charset="0"/>
                <a:cs typeface="Arial" panose="020B0604020202020204" pitchFamily="34" charset="0"/>
              </a:rPr>
              <a:t>   </a:t>
            </a:r>
            <a:r>
              <a:rPr lang="vi-VN" altLang="en-US" sz="2800" b="1" dirty="0">
                <a:solidFill>
                  <a:srgbClr val="230BB5"/>
                </a:solidFill>
                <a:latin typeface="Arial" panose="020B0604020202020204" pitchFamily="34" charset="0"/>
                <a:ea typeface="Cambria" panose="02040503050406030204" pitchFamily="18" charset="0"/>
                <a:cs typeface="Arial" panose="020B0604020202020204" pitchFamily="34" charset="0"/>
              </a:rPr>
              <a:t>Bác khuyên các em học sinh phải cố gắng, siêng năng học tập,… trong những năm học tới bởi vì chỉ bằng con đường học tập, chúng ta mới có thể thoát khỏi nghèo đói; sau 80 năm trời bị áp bức, bóc lột, bằng con đường học tập mới có thể có kiến thức, có hiểu biết để đưa đất nước tiến lên, sánh vai các cường quốc năm châu,… </a:t>
            </a:r>
            <a:endParaRPr kumimoji="0" lang="en-US" altLang="en-US" sz="2800" b="1" i="0" u="none" strike="noStrike" kern="1200" cap="none" spc="0" normalizeH="0" baseline="0" noProof="0" dirty="0">
              <a:ln>
                <a:noFill/>
              </a:ln>
              <a:solidFill>
                <a:srgbClr val="230BB5"/>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6" name="Rounded Rectangle 15"/>
          <p:cNvSpPr/>
          <p:nvPr/>
        </p:nvSpPr>
        <p:spPr>
          <a:xfrm>
            <a:off x="427564" y="2797794"/>
            <a:ext cx="11476265" cy="3313793"/>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30BB5"/>
              </a:solidFill>
              <a:effectLst/>
              <a:uLnTx/>
              <a:uFillTx/>
              <a:latin typeface="等线"/>
              <a:ea typeface="+mn-ea"/>
              <a:cs typeface="+mn-cs"/>
            </a:endParaRPr>
          </a:p>
        </p:txBody>
      </p:sp>
      <p:sp>
        <p:nvSpPr>
          <p:cNvPr id="4" name="TextBox 3">
            <a:extLst>
              <a:ext uri="{FF2B5EF4-FFF2-40B4-BE49-F238E27FC236}">
                <a16:creationId xmlns="" xmlns:a16="http://schemas.microsoft.com/office/drawing/2014/main" id="{1175AFC5-42E1-3C94-C977-0588A52A57DE}"/>
              </a:ext>
            </a:extLst>
          </p:cNvPr>
          <p:cNvSpPr txBox="1"/>
          <p:nvPr/>
        </p:nvSpPr>
        <p:spPr>
          <a:xfrm>
            <a:off x="3162299" y="746413"/>
            <a:ext cx="5867400"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Thư gửi các học sinh</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AA853D59-A67A-3C9A-CF10-3C0FF345420D}"/>
              </a:ext>
            </a:extLst>
          </p:cNvPr>
          <p:cNvSpPr txBox="1"/>
          <p:nvPr/>
        </p:nvSpPr>
        <p:spPr>
          <a:xfrm>
            <a:off x="6667498" y="1008023"/>
            <a:ext cx="4724401"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Hồ Chí Minh.</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2704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374" y="1600025"/>
            <a:ext cx="12388469" cy="784106"/>
            <a:chOff x="-513881" y="1175583"/>
            <a:chExt cx="12350918" cy="520650"/>
          </a:xfrm>
        </p:grpSpPr>
        <p:sp>
          <p:nvSpPr>
            <p:cNvPr id="10" name="Rectangle 9"/>
            <p:cNvSpPr/>
            <p:nvPr/>
          </p:nvSpPr>
          <p:spPr>
            <a:xfrm>
              <a:off x="123162" y="1258763"/>
              <a:ext cx="11713875" cy="437470"/>
            </a:xfrm>
            <a:prstGeom prst="rect">
              <a:avLst/>
            </a:prstGeom>
          </p:spPr>
          <p:txBody>
            <a:bodyPr wrap="square">
              <a:spAutoFit/>
            </a:bodyPr>
            <a:lstStyle/>
            <a:p>
              <a:pPr marL="0" marR="0" algn="just">
                <a:lnSpc>
                  <a:spcPct val="150000"/>
                </a:lnSpc>
                <a:spcBef>
                  <a:spcPts val="0"/>
                </a:spcBef>
                <a:spcAft>
                  <a:spcPts val="0"/>
                </a:spcAft>
              </a:pP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Nêu</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cảm</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nghĩ</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của</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em</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sau</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khi</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đọc</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thư</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Bác</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Hồ</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gửi</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các</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học</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sinh</a:t>
              </a:r>
              <a:r>
                <a:rPr lang="en-US" sz="28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 </a:t>
              </a:r>
              <a:endParaRPr lang="en-US" sz="2800" b="1" dirty="0">
                <a:effectLst/>
                <a:latin typeface="Arial" panose="020B0604020202020204" pitchFamily="34" charset="0"/>
                <a:ea typeface="Cambria" panose="02040503050406030204" pitchFamily="18" charset="0"/>
                <a:cs typeface="Arial" panose="020B0604020202020204" pitchFamily="34" charset="0"/>
              </a:endParaRPr>
            </a:p>
          </p:txBody>
        </p:sp>
        <p:sp>
          <p:nvSpPr>
            <p:cNvPr id="11" name="Oval 10"/>
            <p:cNvSpPr/>
            <p:nvPr/>
          </p:nvSpPr>
          <p:spPr>
            <a:xfrm>
              <a:off x="-513881" y="1175583"/>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Arial" panose="020B0604020202020204" pitchFamily="34" charset="0"/>
                  <a:cs typeface="Arial" panose="020B0604020202020204" pitchFamily="34" charset="0"/>
                </a:rPr>
                <a:t>5</a:t>
              </a:r>
            </a:p>
          </p:txBody>
        </p:sp>
      </p:grpSp>
      <p:sp>
        <p:nvSpPr>
          <p:cNvPr id="15" name="Text Box 4">
            <a:extLst>
              <a:ext uri="{FF2B5EF4-FFF2-40B4-BE49-F238E27FC236}">
                <a16:creationId xmlns="" xmlns:a16="http://schemas.microsoft.com/office/drawing/2014/main" id="{50176821-313D-4EE2-B791-346D55C44E02}"/>
              </a:ext>
            </a:extLst>
          </p:cNvPr>
          <p:cNvSpPr txBox="1">
            <a:spLocks noChangeArrowheads="1"/>
          </p:cNvSpPr>
          <p:nvPr/>
        </p:nvSpPr>
        <p:spPr bwMode="auto">
          <a:xfrm>
            <a:off x="507204" y="2639354"/>
            <a:ext cx="111775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spcBef>
                <a:spcPct val="20000"/>
              </a:spcBef>
            </a:pPr>
            <a:r>
              <a:rPr lang="en-US" altLang="en-US" sz="2800" b="1" dirty="0">
                <a:solidFill>
                  <a:srgbClr val="230BB5"/>
                </a:solidFill>
                <a:latin typeface="Arial" panose="020B0604020202020204" pitchFamily="34" charset="0"/>
                <a:ea typeface="Cambria" panose="02040503050406030204" pitchFamily="18" charset="0"/>
                <a:cs typeface="Arial" panose="020B0604020202020204" pitchFamily="34" charset="0"/>
              </a:rPr>
              <a:t>   </a:t>
            </a:r>
            <a:r>
              <a:rPr lang="vi-VN" altLang="en-US" sz="2800" b="1" dirty="0">
                <a:solidFill>
                  <a:srgbClr val="230BB5"/>
                </a:solidFill>
                <a:latin typeface="Arial" panose="020B0604020202020204" pitchFamily="34" charset="0"/>
                <a:ea typeface="Cambria" panose="02040503050406030204" pitchFamily="18" charset="0"/>
                <a:cs typeface="Arial" panose="020B0604020202020204" pitchFamily="34" charset="0"/>
              </a:rPr>
              <a:t>Sau khi đọc thư Bác Hồ gửi các học sinh, em có cảm nghĩ Bác rất vui mừng vì Việt Nam có một nền giáo dục dân chủ, riêng Việt Nam. Bác rất thương yêu và lo lắng cho học sinh, sự nghiệp giáo dục nước nhà. Kì vọng của Bác với các em học sinh là rất lớn, phải học tập và giáo dục tốt, mới có thể đưa nước nhà tới con đường phát triển, sánh vai với các cường quốc thế giới.</a:t>
            </a:r>
            <a:endParaRPr kumimoji="0" lang="en-US" altLang="en-US" sz="2800" b="1" i="0" u="none" strike="noStrike" kern="1200" cap="none" spc="0" normalizeH="0" baseline="0" noProof="0" dirty="0">
              <a:ln>
                <a:noFill/>
              </a:ln>
              <a:solidFill>
                <a:srgbClr val="230BB5"/>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6" name="Rounded Rectangle 15"/>
          <p:cNvSpPr/>
          <p:nvPr/>
        </p:nvSpPr>
        <p:spPr>
          <a:xfrm>
            <a:off x="357866" y="2509401"/>
            <a:ext cx="11476265" cy="2807609"/>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B050"/>
              </a:solidFill>
              <a:effectLst/>
              <a:uLnTx/>
              <a:uFillTx/>
              <a:latin typeface="等线"/>
              <a:ea typeface="+mn-ea"/>
              <a:cs typeface="+mn-cs"/>
            </a:endParaRPr>
          </a:p>
        </p:txBody>
      </p:sp>
      <p:sp>
        <p:nvSpPr>
          <p:cNvPr id="4" name="TextBox 3">
            <a:extLst>
              <a:ext uri="{FF2B5EF4-FFF2-40B4-BE49-F238E27FC236}">
                <a16:creationId xmlns="" xmlns:a16="http://schemas.microsoft.com/office/drawing/2014/main" id="{B81D8AFC-74F6-311D-C877-A54563F55FF3}"/>
              </a:ext>
            </a:extLst>
          </p:cNvPr>
          <p:cNvSpPr txBox="1"/>
          <p:nvPr/>
        </p:nvSpPr>
        <p:spPr>
          <a:xfrm>
            <a:off x="3162299" y="921945"/>
            <a:ext cx="5867400"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Thư gửi các học sinh</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0D2B6707-4662-3633-8511-F1B97B201650}"/>
              </a:ext>
            </a:extLst>
          </p:cNvPr>
          <p:cNvSpPr txBox="1"/>
          <p:nvPr/>
        </p:nvSpPr>
        <p:spPr>
          <a:xfrm>
            <a:off x="5943600" y="1404907"/>
            <a:ext cx="4724401"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Hồ Chí Minh.</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329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495A71B-D815-C8A5-3639-BE85B7F9FD22}"/>
            </a:ext>
          </a:extLst>
        </p:cNvPr>
        <p:cNvGrpSpPr/>
        <p:nvPr/>
      </p:nvGrpSpPr>
      <p:grpSpPr>
        <a:xfrm>
          <a:off x="0" y="0"/>
          <a:ext cx="0" cy="0"/>
          <a:chOff x="0" y="0"/>
          <a:chExt cx="0" cy="0"/>
        </a:xfrm>
      </p:grpSpPr>
      <p:sp>
        <p:nvSpPr>
          <p:cNvPr id="4" name="TextBox 3">
            <a:extLst>
              <a:ext uri="{FF2B5EF4-FFF2-40B4-BE49-F238E27FC236}">
                <a16:creationId xmlns="" xmlns:a16="http://schemas.microsoft.com/office/drawing/2014/main" id="{4CFFF16E-3FBF-1E2E-5579-8745579ADEE9}"/>
              </a:ext>
            </a:extLst>
          </p:cNvPr>
          <p:cNvSpPr txBox="1"/>
          <p:nvPr/>
        </p:nvSpPr>
        <p:spPr>
          <a:xfrm>
            <a:off x="3162299" y="921945"/>
            <a:ext cx="5867400"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Thư gửi các học sinh</a:t>
            </a:r>
            <a:endParaRPr lang="en-US" sz="28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10E1B8FF-B119-D861-7606-BEE69262E958}"/>
              </a:ext>
            </a:extLst>
          </p:cNvPr>
          <p:cNvSpPr txBox="1"/>
          <p:nvPr/>
        </p:nvSpPr>
        <p:spPr>
          <a:xfrm>
            <a:off x="5410200" y="1300853"/>
            <a:ext cx="4724401"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Hồ Chí Minh.</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 Box 4">
            <a:extLst>
              <a:ext uri="{FF2B5EF4-FFF2-40B4-BE49-F238E27FC236}">
                <a16:creationId xmlns="" xmlns:a16="http://schemas.microsoft.com/office/drawing/2014/main" id="{7C854331-374B-3EF7-637A-62621D27BA31}"/>
              </a:ext>
            </a:extLst>
          </p:cNvPr>
          <p:cNvSpPr txBox="1">
            <a:spLocks noChangeArrowheads="1"/>
          </p:cNvSpPr>
          <p:nvPr/>
        </p:nvSpPr>
        <p:spPr bwMode="auto">
          <a:xfrm>
            <a:off x="430222" y="1420576"/>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Nội</a:t>
            </a:r>
            <a:r>
              <a:rPr lang="en-US" altLang="vi-VN" sz="2800" b="1" u="sng" dirty="0">
                <a:latin typeface="Arial" panose="020B0604020202020204" pitchFamily="34" charset="0"/>
                <a:cs typeface="Arial" panose="020B0604020202020204" pitchFamily="34" charset="0"/>
              </a:rPr>
              <a:t> dung </a:t>
            </a:r>
            <a:r>
              <a:rPr lang="en-US" altLang="vi-VN" sz="2800" b="1" u="sng" dirty="0" err="1">
                <a:latin typeface="Arial" panose="020B0604020202020204" pitchFamily="34" charset="0"/>
                <a:cs typeface="Arial" panose="020B0604020202020204" pitchFamily="34" charset="0"/>
              </a:rPr>
              <a:t>chính</a:t>
            </a:r>
            <a:r>
              <a:rPr lang="en-US" altLang="vi-VN" sz="2800" b="1" u="sng" dirty="0">
                <a:latin typeface="Arial" panose="020B0604020202020204" pitchFamily="34" charset="0"/>
                <a:cs typeface="Arial" panose="020B0604020202020204" pitchFamily="34" charset="0"/>
              </a:rPr>
              <a:t>:</a:t>
            </a:r>
          </a:p>
        </p:txBody>
      </p:sp>
      <p:sp>
        <p:nvSpPr>
          <p:cNvPr id="7" name="Text Box 4">
            <a:extLst>
              <a:ext uri="{FF2B5EF4-FFF2-40B4-BE49-F238E27FC236}">
                <a16:creationId xmlns="" xmlns:a16="http://schemas.microsoft.com/office/drawing/2014/main" id="{4D561973-20E6-1764-E13C-CC236A397BD9}"/>
              </a:ext>
            </a:extLst>
          </p:cNvPr>
          <p:cNvSpPr txBox="1">
            <a:spLocks noChangeArrowheads="1"/>
          </p:cNvSpPr>
          <p:nvPr/>
        </p:nvSpPr>
        <p:spPr bwMode="auto">
          <a:xfrm>
            <a:off x="1447800" y="3451267"/>
            <a:ext cx="23422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600" b="1" dirty="0">
                <a:latin typeface="Arial" panose="020B0604020202020204" pitchFamily="34" charset="0"/>
                <a:cs typeface="Arial" panose="020B0604020202020204" pitchFamily="34" charset="0"/>
              </a:rPr>
              <a:t> </a:t>
            </a:r>
            <a:r>
              <a:rPr lang="en-US" altLang="vi-VN" sz="2600" b="1" u="sng" dirty="0" err="1">
                <a:latin typeface="Arial" panose="020B0604020202020204" pitchFamily="34" charset="0"/>
                <a:cs typeface="Arial" panose="020B0604020202020204" pitchFamily="34" charset="0"/>
              </a:rPr>
              <a:t>Luyện</a:t>
            </a:r>
            <a:r>
              <a:rPr lang="en-US" altLang="vi-VN" sz="2600" b="1" u="sng" dirty="0">
                <a:latin typeface="Arial" panose="020B0604020202020204" pitchFamily="34" charset="0"/>
                <a:cs typeface="Arial" panose="020B0604020202020204" pitchFamily="34" charset="0"/>
              </a:rPr>
              <a:t> </a:t>
            </a:r>
            <a:r>
              <a:rPr lang="en-US" altLang="vi-VN" sz="2600" b="1" u="sng" dirty="0" err="1">
                <a:latin typeface="Arial" panose="020B0604020202020204" pitchFamily="34" charset="0"/>
                <a:cs typeface="Arial" panose="020B0604020202020204" pitchFamily="34" charset="0"/>
              </a:rPr>
              <a:t>đọc</a:t>
            </a:r>
            <a:r>
              <a:rPr lang="en-US" altLang="vi-VN" sz="2600" b="1" u="sng" dirty="0">
                <a:latin typeface="Arial" panose="020B0604020202020204" pitchFamily="34" charset="0"/>
                <a:cs typeface="Arial" panose="020B0604020202020204" pitchFamily="34" charset="0"/>
              </a:rPr>
              <a:t>:</a:t>
            </a:r>
          </a:p>
        </p:txBody>
      </p:sp>
      <p:sp>
        <p:nvSpPr>
          <p:cNvPr id="8" name="Text Box 4">
            <a:extLst>
              <a:ext uri="{FF2B5EF4-FFF2-40B4-BE49-F238E27FC236}">
                <a16:creationId xmlns="" xmlns:a16="http://schemas.microsoft.com/office/drawing/2014/main" id="{B0375986-C9A0-7D05-34D2-574507D6E785}"/>
              </a:ext>
            </a:extLst>
          </p:cNvPr>
          <p:cNvSpPr txBox="1">
            <a:spLocks noChangeArrowheads="1"/>
          </p:cNvSpPr>
          <p:nvPr/>
        </p:nvSpPr>
        <p:spPr bwMode="auto">
          <a:xfrm>
            <a:off x="6316159" y="3107329"/>
            <a:ext cx="2987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Tìm</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hiểu</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bài</a:t>
            </a:r>
            <a:r>
              <a:rPr lang="en-US" altLang="vi-VN" sz="2800" b="1" u="sng" dirty="0">
                <a:latin typeface="Arial" panose="020B0604020202020204" pitchFamily="34" charset="0"/>
                <a:cs typeface="Arial" panose="020B0604020202020204" pitchFamily="34" charset="0"/>
              </a:rPr>
              <a:t>:</a:t>
            </a:r>
          </a:p>
        </p:txBody>
      </p:sp>
      <p:cxnSp>
        <p:nvCxnSpPr>
          <p:cNvPr id="9" name="Straight Connector 8">
            <a:extLst>
              <a:ext uri="{FF2B5EF4-FFF2-40B4-BE49-F238E27FC236}">
                <a16:creationId xmlns="" xmlns:a16="http://schemas.microsoft.com/office/drawing/2014/main" id="{9B5447AA-50D0-B78B-F020-BD6CFCD171DE}"/>
              </a:ext>
            </a:extLst>
          </p:cNvPr>
          <p:cNvCxnSpPr/>
          <p:nvPr/>
        </p:nvCxnSpPr>
        <p:spPr>
          <a:xfrm>
            <a:off x="5918013" y="3160364"/>
            <a:ext cx="0" cy="36001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7E48C5C3-3D25-CD12-C2C3-082C05F53C4C}"/>
              </a:ext>
            </a:extLst>
          </p:cNvPr>
          <p:cNvSpPr txBox="1"/>
          <p:nvPr/>
        </p:nvSpPr>
        <p:spPr>
          <a:xfrm>
            <a:off x="694625" y="3982690"/>
            <a:ext cx="5096572" cy="492443"/>
          </a:xfrm>
          <a:prstGeom prst="rect">
            <a:avLst/>
          </a:prstGeom>
          <a:noFill/>
        </p:spPr>
        <p:txBody>
          <a:bodyPr wrap="square">
            <a:spAutoFit/>
          </a:bodyPr>
          <a:lstStyle/>
          <a:p>
            <a:r>
              <a:rPr lang="en-US" sz="2600" b="1" dirty="0" err="1">
                <a:effectLst/>
                <a:latin typeface="Arial" panose="020B0604020202020204" pitchFamily="34" charset="0"/>
                <a:ea typeface="Calibri" panose="020F0502020204030204" pitchFamily="34" charset="0"/>
                <a:cs typeface="Arial" panose="020B0604020202020204" pitchFamily="34" charset="0"/>
              </a:rPr>
              <a:t>Việt</a:t>
            </a:r>
            <a:r>
              <a:rPr lang="en-US" sz="2600" b="1" dirty="0">
                <a:effectLst/>
                <a:latin typeface="Arial" panose="020B0604020202020204" pitchFamily="34" charset="0"/>
                <a:ea typeface="Calibri" panose="020F0502020204030204" pitchFamily="34" charset="0"/>
                <a:cs typeface="Arial" panose="020B0604020202020204" pitchFamily="34" charset="0"/>
              </a:rPr>
              <a:t> Nam </a:t>
            </a:r>
            <a:r>
              <a:rPr lang="en-US" sz="2600" b="1" dirty="0" err="1">
                <a:effectLst/>
                <a:latin typeface="Arial" panose="020B0604020202020204" pitchFamily="34" charset="0"/>
                <a:ea typeface="Calibri" panose="020F0502020204030204" pitchFamily="34" charset="0"/>
                <a:cs typeface="Arial" panose="020B0604020202020204" pitchFamily="34" charset="0"/>
              </a:rPr>
              <a:t>Dân</a:t>
            </a:r>
            <a:r>
              <a:rPr lang="en-US" sz="2600" b="1" dirty="0">
                <a:effectLst/>
                <a:latin typeface="Arial" panose="020B0604020202020204" pitchFamily="34" charset="0"/>
                <a:ea typeface="Calibri" panose="020F0502020204030204" pitchFamily="34" charset="0"/>
                <a:cs typeface="Arial" panose="020B0604020202020204" pitchFamily="34" charset="0"/>
              </a:rPr>
              <a:t> </a:t>
            </a:r>
            <a:r>
              <a:rPr lang="en-US" sz="2600" b="1" dirty="0" err="1">
                <a:effectLst/>
                <a:latin typeface="Arial" panose="020B0604020202020204" pitchFamily="34" charset="0"/>
                <a:ea typeface="Calibri" panose="020F0502020204030204" pitchFamily="34" charset="0"/>
                <a:cs typeface="Arial" panose="020B0604020202020204" pitchFamily="34" charset="0"/>
              </a:rPr>
              <a:t>chủ</a:t>
            </a:r>
            <a:r>
              <a:rPr lang="en-US" sz="2600" b="1" dirty="0">
                <a:effectLst/>
                <a:latin typeface="Arial" panose="020B0604020202020204" pitchFamily="34" charset="0"/>
                <a:ea typeface="Calibri" panose="020F0502020204030204" pitchFamily="34" charset="0"/>
                <a:cs typeface="Arial" panose="020B0604020202020204" pitchFamily="34" charset="0"/>
              </a:rPr>
              <a:t> </a:t>
            </a:r>
            <a:r>
              <a:rPr lang="en-US" sz="2600" b="1" dirty="0" err="1">
                <a:effectLst/>
                <a:latin typeface="Arial" panose="020B0604020202020204" pitchFamily="34" charset="0"/>
                <a:ea typeface="Calibri" panose="020F0502020204030204" pitchFamily="34" charset="0"/>
                <a:cs typeface="Arial" panose="020B0604020202020204" pitchFamily="34" charset="0"/>
              </a:rPr>
              <a:t>Cộng</a:t>
            </a:r>
            <a:r>
              <a:rPr lang="en-US" sz="2600" b="1" dirty="0">
                <a:effectLst/>
                <a:latin typeface="Arial" panose="020B0604020202020204" pitchFamily="34" charset="0"/>
                <a:ea typeface="Calibri" panose="020F0502020204030204" pitchFamily="34" charset="0"/>
                <a:cs typeface="Arial" panose="020B0604020202020204" pitchFamily="34" charset="0"/>
              </a:rPr>
              <a:t> </a:t>
            </a:r>
            <a:r>
              <a:rPr lang="en-US" sz="2600" b="1" dirty="0" err="1">
                <a:effectLst/>
                <a:latin typeface="Arial" panose="020B0604020202020204" pitchFamily="34" charset="0"/>
                <a:ea typeface="Calibri" panose="020F0502020204030204" pitchFamily="34" charset="0"/>
                <a:cs typeface="Arial" panose="020B0604020202020204" pitchFamily="34" charset="0"/>
              </a:rPr>
              <a:t>hòa</a:t>
            </a:r>
            <a:endParaRPr lang="en-US" sz="26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5892FB02-49C8-DC6D-6A8C-B10514D15A99}"/>
              </a:ext>
            </a:extLst>
          </p:cNvPr>
          <p:cNvSpPr txBox="1"/>
          <p:nvPr/>
        </p:nvSpPr>
        <p:spPr>
          <a:xfrm>
            <a:off x="728899" y="4476814"/>
            <a:ext cx="2333535" cy="492443"/>
          </a:xfrm>
          <a:prstGeom prst="rect">
            <a:avLst/>
          </a:prstGeom>
          <a:noFill/>
        </p:spPr>
        <p:txBody>
          <a:bodyPr wrap="square">
            <a:spAutoFit/>
          </a:bodyPr>
          <a:lstStyle/>
          <a:p>
            <a:r>
              <a:rPr lang="vi-VN" sz="2600" b="1" dirty="0">
                <a:effectLst/>
                <a:latin typeface="Arial" panose="020B0604020202020204" pitchFamily="34" charset="0"/>
                <a:ea typeface="Calibri" panose="020F0502020204030204" pitchFamily="34" charset="0"/>
                <a:cs typeface="Arial" panose="020B0604020202020204" pitchFamily="34" charset="0"/>
              </a:rPr>
              <a:t>tựu trường</a:t>
            </a:r>
            <a:endParaRPr lang="en-US" sz="26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3E552165-66DE-3F86-5F00-7A020FA61896}"/>
              </a:ext>
            </a:extLst>
          </p:cNvPr>
          <p:cNvSpPr txBox="1"/>
          <p:nvPr/>
        </p:nvSpPr>
        <p:spPr>
          <a:xfrm>
            <a:off x="3442753" y="4528321"/>
            <a:ext cx="1747682" cy="492443"/>
          </a:xfrm>
          <a:prstGeom prst="rect">
            <a:avLst/>
          </a:prstGeom>
          <a:noFill/>
        </p:spPr>
        <p:txBody>
          <a:bodyPr wrap="square">
            <a:spAutoFit/>
          </a:bodyPr>
          <a:lstStyle/>
          <a:p>
            <a:r>
              <a:rPr lang="en-US" sz="2600" b="1" dirty="0" err="1">
                <a:effectLst/>
                <a:latin typeface="Arial" panose="020B0604020202020204" pitchFamily="34" charset="0"/>
                <a:ea typeface="Calibri" panose="020F0502020204030204" pitchFamily="34" charset="0"/>
                <a:cs typeface="Arial" panose="020B0604020202020204" pitchFamily="34" charset="0"/>
              </a:rPr>
              <a:t>hoàn</a:t>
            </a:r>
            <a:r>
              <a:rPr lang="en-US" sz="2600" b="1" dirty="0">
                <a:effectLst/>
                <a:latin typeface="Arial" panose="020B0604020202020204" pitchFamily="34" charset="0"/>
                <a:ea typeface="Calibri" panose="020F0502020204030204" pitchFamily="34" charset="0"/>
                <a:cs typeface="Arial" panose="020B0604020202020204" pitchFamily="34" charset="0"/>
              </a:rPr>
              <a:t> </a:t>
            </a:r>
            <a:r>
              <a:rPr lang="en-US" sz="2600" b="1" dirty="0" err="1">
                <a:effectLst/>
                <a:latin typeface="Arial" panose="020B0604020202020204" pitchFamily="34" charset="0"/>
                <a:ea typeface="Calibri" panose="020F0502020204030204" pitchFamily="34" charset="0"/>
                <a:cs typeface="Arial" panose="020B0604020202020204" pitchFamily="34" charset="0"/>
              </a:rPr>
              <a:t>cầu</a:t>
            </a:r>
            <a:endParaRPr lang="en-US" sz="26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83C8DFA4-7118-D16D-BA82-754713A3798C}"/>
              </a:ext>
            </a:extLst>
          </p:cNvPr>
          <p:cNvSpPr txBox="1"/>
          <p:nvPr/>
        </p:nvSpPr>
        <p:spPr>
          <a:xfrm>
            <a:off x="2933698" y="4461425"/>
            <a:ext cx="315134"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rPr>
              <a:t>;</a:t>
            </a:r>
            <a:endParaRPr lang="en-US" sz="2800" b="1" dirty="0"/>
          </a:p>
        </p:txBody>
      </p:sp>
      <p:sp>
        <p:nvSpPr>
          <p:cNvPr id="3" name="Rectangle 2">
            <a:extLst>
              <a:ext uri="{FF2B5EF4-FFF2-40B4-BE49-F238E27FC236}">
                <a16:creationId xmlns="" xmlns:a16="http://schemas.microsoft.com/office/drawing/2014/main" id="{E6157211-0131-3E4C-B7E5-6F0FAFFB5307}"/>
              </a:ext>
            </a:extLst>
          </p:cNvPr>
          <p:cNvSpPr/>
          <p:nvPr/>
        </p:nvSpPr>
        <p:spPr>
          <a:xfrm>
            <a:off x="76199" y="5027076"/>
            <a:ext cx="5714998" cy="1384995"/>
          </a:xfrm>
          <a:prstGeom prst="rect">
            <a:avLst/>
          </a:prstGeom>
        </p:spPr>
        <p:txBody>
          <a:bodyPr wrap="square">
            <a:spAutoFit/>
          </a:bodyPr>
          <a:lstStyle/>
          <a:p>
            <a:pPr algn="just">
              <a:spcBef>
                <a:spcPct val="50000"/>
              </a:spcBef>
            </a:pPr>
            <a:r>
              <a:rPr lang="en-GB" altLang="en-US" sz="2800" b="1" dirty="0" err="1">
                <a:solidFill>
                  <a:srgbClr val="0000FF"/>
                </a:solidFill>
                <a:latin typeface="Arial" panose="020B0604020202020204" pitchFamily="34" charset="0"/>
                <a:cs typeface="Arial" panose="020B0604020202020204" pitchFamily="34" charset="0"/>
              </a:rPr>
              <a:t>Ngày</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hôm</a:t>
            </a:r>
            <a:r>
              <a:rPr lang="en-GB" altLang="en-US" sz="2800" b="1" dirty="0">
                <a:solidFill>
                  <a:srgbClr val="0000FF"/>
                </a:solidFill>
                <a:latin typeface="Arial" panose="020B0604020202020204" pitchFamily="34" charset="0"/>
                <a:cs typeface="Arial" panose="020B0604020202020204" pitchFamily="34" charset="0"/>
              </a:rPr>
              <a:t> nay</a:t>
            </a:r>
            <a:r>
              <a:rPr lang="en-GB" altLang="en-US" sz="2800" b="1" dirty="0">
                <a:solidFill>
                  <a:srgbClr val="FF0000"/>
                </a:solidFill>
                <a:latin typeface="Arial" panose="020B0604020202020204" pitchFamily="34" charset="0"/>
                <a:cs typeface="Arial" panose="020B0604020202020204" pitchFamily="34" charset="0"/>
              </a:rPr>
              <a:t>/</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là</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ngày</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khai</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trường</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đầu</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tiên</a:t>
            </a:r>
            <a:r>
              <a:rPr lang="en-GB" altLang="en-US" sz="2800" b="1" dirty="0">
                <a:solidFill>
                  <a:srgbClr val="FF0000"/>
                </a:solidFill>
                <a:latin typeface="Arial" panose="020B0604020202020204" pitchFamily="34" charset="0"/>
                <a:cs typeface="Arial" panose="020B0604020202020204" pitchFamily="34" charset="0"/>
              </a:rPr>
              <a:t>/</a:t>
            </a:r>
            <a:r>
              <a:rPr lang="en-GB" altLang="en-US" sz="2800" b="1" dirty="0">
                <a:solidFill>
                  <a:srgbClr val="0000FF"/>
                </a:solidFill>
                <a:latin typeface="Arial" panose="020B0604020202020204" pitchFamily="34" charset="0"/>
                <a:cs typeface="Arial" panose="020B0604020202020204" pitchFamily="34" charset="0"/>
              </a:rPr>
              <a:t> ở </a:t>
            </a:r>
            <a:r>
              <a:rPr lang="en-GB" altLang="en-US" sz="2800" b="1" dirty="0" err="1">
                <a:solidFill>
                  <a:srgbClr val="0000FF"/>
                </a:solidFill>
                <a:latin typeface="Arial" panose="020B0604020202020204" pitchFamily="34" charset="0"/>
                <a:cs typeface="Arial" panose="020B0604020202020204" pitchFamily="34" charset="0"/>
              </a:rPr>
              <a:t>nước</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Việt</a:t>
            </a:r>
            <a:r>
              <a:rPr lang="en-GB" altLang="en-US" sz="2800" b="1" dirty="0">
                <a:solidFill>
                  <a:srgbClr val="0000FF"/>
                </a:solidFill>
                <a:latin typeface="Arial" panose="020B0604020202020204" pitchFamily="34" charset="0"/>
                <a:cs typeface="Arial" panose="020B0604020202020204" pitchFamily="34" charset="0"/>
              </a:rPr>
              <a:t> Nam </a:t>
            </a:r>
            <a:r>
              <a:rPr lang="en-GB" altLang="en-US" sz="2800" b="1" dirty="0" err="1">
                <a:solidFill>
                  <a:srgbClr val="0000FF"/>
                </a:solidFill>
                <a:latin typeface="Arial" panose="020B0604020202020204" pitchFamily="34" charset="0"/>
                <a:cs typeface="Arial" panose="020B0604020202020204" pitchFamily="34" charset="0"/>
              </a:rPr>
              <a:t>Dân</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chủ</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Cộng</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hòa</a:t>
            </a:r>
            <a:r>
              <a:rPr lang="en-GB" altLang="en-US" sz="2800" b="1" dirty="0">
                <a:solidFill>
                  <a:srgbClr val="0000FF"/>
                </a:solidFill>
                <a:latin typeface="Arial" panose="020B0604020202020204" pitchFamily="34" charset="0"/>
                <a:cs typeface="Arial" panose="020B0604020202020204" pitchFamily="34" charset="0"/>
              </a:rPr>
              <a:t>.</a:t>
            </a:r>
          </a:p>
        </p:txBody>
      </p:sp>
      <p:sp>
        <p:nvSpPr>
          <p:cNvPr id="10" name="Text Box 8">
            <a:extLst>
              <a:ext uri="{FF2B5EF4-FFF2-40B4-BE49-F238E27FC236}">
                <a16:creationId xmlns="" xmlns:a16="http://schemas.microsoft.com/office/drawing/2014/main" id="{F972698F-4B74-C339-7D63-4A7B02BA5B58}"/>
              </a:ext>
            </a:extLst>
          </p:cNvPr>
          <p:cNvSpPr txBox="1">
            <a:spLocks noChangeArrowheads="1"/>
          </p:cNvSpPr>
          <p:nvPr/>
        </p:nvSpPr>
        <p:spPr bwMode="auto">
          <a:xfrm>
            <a:off x="6010945" y="3790408"/>
            <a:ext cx="610485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600" b="1" dirty="0">
                <a:latin typeface="Arial" panose="020B0604020202020204" pitchFamily="34" charset="0"/>
                <a:cs typeface="Arial" panose="020B0604020202020204" pitchFamily="34" charset="0"/>
              </a:rPr>
              <a:t>- </a:t>
            </a:r>
            <a:r>
              <a:rPr lang="vi-VN" altLang="vi-VN" sz="2600" b="1" dirty="0">
                <a:latin typeface="Arial" panose="020B0604020202020204" pitchFamily="34" charset="0"/>
                <a:cs typeface="Arial" panose="020B0604020202020204" pitchFamily="34" charset="0"/>
              </a:rPr>
              <a:t>Ý đ</a:t>
            </a:r>
            <a:r>
              <a:rPr lang="en-US" altLang="vi-VN" sz="2600" b="1" dirty="0" err="1">
                <a:latin typeface="Arial" panose="020B0604020202020204" pitchFamily="34" charset="0"/>
                <a:cs typeface="Arial" panose="020B0604020202020204" pitchFamily="34" charset="0"/>
              </a:rPr>
              <a:t>oạn</a:t>
            </a:r>
            <a:r>
              <a:rPr lang="en-US" altLang="vi-VN" sz="2600" b="1" dirty="0">
                <a:latin typeface="Arial" panose="020B0604020202020204" pitchFamily="34" charset="0"/>
                <a:cs typeface="Arial" panose="020B0604020202020204" pitchFamily="34" charset="0"/>
              </a:rPr>
              <a:t> 1:</a:t>
            </a:r>
            <a:r>
              <a:rPr lang="vi-VN" altLang="vi-VN" sz="2600" b="1" dirty="0">
                <a:latin typeface="Arial" panose="020B0604020202020204" pitchFamily="34" charset="0"/>
                <a:cs typeface="Arial" panose="020B0604020202020204" pitchFamily="34" charset="0"/>
              </a:rPr>
              <a:t> Niềm vui và phấn khởi của học sinh trong ngày khai trường đầu tiên. </a:t>
            </a:r>
            <a:endParaRPr lang="en-US" altLang="vi-VN" sz="2600" b="1" i="1" dirty="0">
              <a:solidFill>
                <a:srgbClr val="0000FF"/>
              </a:solidFill>
              <a:latin typeface="Arial" panose="020B0604020202020204" pitchFamily="34" charset="0"/>
              <a:cs typeface="Arial" panose="020B0604020202020204" pitchFamily="34" charset="0"/>
            </a:endParaRPr>
          </a:p>
        </p:txBody>
      </p:sp>
      <p:sp>
        <p:nvSpPr>
          <p:cNvPr id="12" name="Text Box 9">
            <a:extLst>
              <a:ext uri="{FF2B5EF4-FFF2-40B4-BE49-F238E27FC236}">
                <a16:creationId xmlns="" xmlns:a16="http://schemas.microsoft.com/office/drawing/2014/main" id="{E3AFA4CC-E884-C42D-2EF5-FDD72885D869}"/>
              </a:ext>
            </a:extLst>
          </p:cNvPr>
          <p:cNvSpPr txBox="1">
            <a:spLocks noChangeArrowheads="1"/>
          </p:cNvSpPr>
          <p:nvPr/>
        </p:nvSpPr>
        <p:spPr bwMode="auto">
          <a:xfrm>
            <a:off x="6010945" y="5151873"/>
            <a:ext cx="610485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600" b="1" dirty="0">
                <a:latin typeface="Arial" panose="020B0604020202020204" pitchFamily="34" charset="0"/>
                <a:cs typeface="Arial" panose="020B0604020202020204" pitchFamily="34" charset="0"/>
              </a:rPr>
              <a:t>- </a:t>
            </a:r>
            <a:r>
              <a:rPr lang="vi-VN" altLang="vi-VN" sz="2600" b="1" dirty="0">
                <a:latin typeface="Arial" panose="020B0604020202020204" pitchFamily="34" charset="0"/>
                <a:cs typeface="Arial" panose="020B0604020202020204" pitchFamily="34" charset="0"/>
              </a:rPr>
              <a:t>Ý đ</a:t>
            </a:r>
            <a:r>
              <a:rPr lang="en-US" altLang="vi-VN" sz="2600" b="1" dirty="0" err="1">
                <a:latin typeface="Arial" panose="020B0604020202020204" pitchFamily="34" charset="0"/>
                <a:cs typeface="Arial" panose="020B0604020202020204" pitchFamily="34" charset="0"/>
              </a:rPr>
              <a:t>oạn</a:t>
            </a:r>
            <a:r>
              <a:rPr lang="en-US" altLang="vi-VN" sz="2600" b="1" dirty="0">
                <a:latin typeface="Arial" panose="020B0604020202020204" pitchFamily="34" charset="0"/>
                <a:cs typeface="Arial" panose="020B0604020202020204" pitchFamily="34" charset="0"/>
              </a:rPr>
              <a:t> 2:</a:t>
            </a:r>
            <a:r>
              <a:rPr lang="vi-VN" altLang="vi-VN" sz="2600" b="1" dirty="0">
                <a:latin typeface="Arial" panose="020B0604020202020204" pitchFamily="34" charset="0"/>
                <a:cs typeface="Arial" panose="020B0604020202020204" pitchFamily="34" charset="0"/>
              </a:rPr>
              <a:t> Trách nhiệm của học sinh trong công cuộc kiến thiết nước nhà.</a:t>
            </a:r>
            <a:endParaRPr lang="en-US" altLang="vi-VN" sz="2600" i="1" dirty="0">
              <a:solidFill>
                <a:srgbClr val="0000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75AA0544-DE3A-5130-6629-A99434FE8F03}"/>
              </a:ext>
            </a:extLst>
          </p:cNvPr>
          <p:cNvSpPr txBox="1"/>
          <p:nvPr/>
        </p:nvSpPr>
        <p:spPr>
          <a:xfrm>
            <a:off x="190788" y="1972954"/>
            <a:ext cx="11969318" cy="1596014"/>
          </a:xfrm>
          <a:prstGeom prst="rect">
            <a:avLst/>
          </a:prstGeom>
          <a:noFill/>
        </p:spPr>
        <p:txBody>
          <a:bodyPr wrap="square">
            <a:spAutoFit/>
          </a:bodyPr>
          <a:lstStyle/>
          <a:p>
            <a:pPr algn="just">
              <a:lnSpc>
                <a:spcPct val="120000"/>
              </a:lnSpc>
            </a:pPr>
            <a:r>
              <a:rPr lang="vi-VN" sz="2800" b="1" dirty="0">
                <a:solidFill>
                  <a:srgbClr val="230BB5"/>
                </a:solidFill>
                <a:effectLst/>
                <a:latin typeface="Arial" panose="020B0604020202020204" pitchFamily="34" charset="0"/>
                <a:ea typeface="Calibri" panose="020F0502020204030204" pitchFamily="34" charset="0"/>
                <a:cs typeface="Arial" panose="020B0604020202020204" pitchFamily="34" charset="0"/>
              </a:rPr>
              <a:t>     Bác Hồ khuyên học sinh, chăm ngoan học giỏi để mai làm những người kế tục sự nghiệp của ông cha ta, xây dựng non sông sánh vai cùng cường </a:t>
            </a:r>
            <a:r>
              <a:rPr lang="vi-VN" sz="2600" b="1" dirty="0">
                <a:solidFill>
                  <a:srgbClr val="230BB5"/>
                </a:solidFill>
                <a:effectLst/>
                <a:latin typeface="Arial" panose="020B0604020202020204" pitchFamily="34" charset="0"/>
                <a:ea typeface="Calibri" panose="020F0502020204030204" pitchFamily="34" charset="0"/>
                <a:cs typeface="Arial" panose="020B0604020202020204" pitchFamily="34" charset="0"/>
              </a:rPr>
              <a:t>quốc</a:t>
            </a:r>
            <a:r>
              <a:rPr lang="vi-VN" sz="2800" b="1" dirty="0">
                <a:solidFill>
                  <a:srgbClr val="230BB5"/>
                </a:solidFill>
                <a:effectLst/>
                <a:latin typeface="Arial" panose="020B0604020202020204" pitchFamily="34" charset="0"/>
                <a:ea typeface="Calibri" panose="020F0502020204030204" pitchFamily="34" charset="0"/>
                <a:cs typeface="Arial" panose="020B0604020202020204" pitchFamily="34" charset="0"/>
              </a:rPr>
              <a:t> năm châu.</a:t>
            </a:r>
            <a:endParaRPr lang="en-US" sz="2800" b="1" dirty="0">
              <a:solidFill>
                <a:srgbClr val="230BB5"/>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4574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3" grpId="0"/>
      <p:bldP spid="10"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09600" y="1313949"/>
            <a:ext cx="3426009" cy="674707"/>
          </a:xfrm>
          <a:prstGeom prst="rect">
            <a:avLst/>
          </a:prstGeom>
          <a:noFill/>
        </p:spPr>
        <p:txBody>
          <a:bodyPr wrap="none" lIns="105508" tIns="52754" rIns="105508" bIns="52754">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692" b="1" spc="58" dirty="0">
                <a:ln w="11430"/>
                <a:solidFill>
                  <a:srgbClr val="FF00FF"/>
                </a:solidFill>
                <a:effectLst>
                  <a:outerShdw blurRad="76200" dist="50800" dir="5400000" algn="tl" rotWithShape="0">
                    <a:srgbClr val="000000">
                      <a:alpha val="65000"/>
                    </a:srgbClr>
                  </a:outerShdw>
                </a:effectLst>
              </a:rPr>
              <a:t>Luyện đọc lại</a:t>
            </a:r>
            <a:endParaRPr lang="en-US" sz="3692" b="1" spc="58" dirty="0">
              <a:ln w="11430"/>
              <a:solidFill>
                <a:srgbClr val="FF00FF"/>
              </a:solidFill>
              <a:effectLst>
                <a:outerShdw blurRad="76200" dist="50800" dir="5400000" algn="tl" rotWithShape="0">
                  <a:srgbClr val="000000">
                    <a:alpha val="65000"/>
                  </a:srgbClr>
                </a:outerShdw>
              </a:effectLst>
            </a:endParaRPr>
          </a:p>
        </p:txBody>
      </p:sp>
      <p:sp>
        <p:nvSpPr>
          <p:cNvPr id="4" name="Rectangle 3"/>
          <p:cNvSpPr/>
          <p:nvPr/>
        </p:nvSpPr>
        <p:spPr>
          <a:xfrm>
            <a:off x="475639" y="1921011"/>
            <a:ext cx="11299717" cy="1380250"/>
          </a:xfrm>
          <a:prstGeom prst="rect">
            <a:avLst/>
          </a:prstGeom>
        </p:spPr>
        <p:txBody>
          <a:bodyPr wrap="square">
            <a:spAutoFit/>
          </a:bodyPr>
          <a:lstStyle/>
          <a:p>
            <a:pPr algn="just">
              <a:spcBef>
                <a:spcPct val="50000"/>
              </a:spcBef>
            </a:pP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Đọc</a:t>
            </a:r>
            <a:r>
              <a:rPr lang="en-GB" alt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diễn cảm nhiều từ ngữ gợi tả, gợi cảm và thể hiện tâm lí, cảm xúc </a:t>
            </a:r>
            <a:r>
              <a:rPr lang="en-GB" altLang="en-US" sz="2800" dirty="0" err="1">
                <a:latin typeface="Arial" panose="020B0604020202020204" pitchFamily="34" charset="0"/>
                <a:cs typeface="Arial" panose="020B0604020202020204" pitchFamily="34" charset="0"/>
              </a:rPr>
              <a:t>của</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Bác</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Hồ</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thể</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hiện</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được</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tình</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cảm</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thân</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ái</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trìu</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mến</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thiết</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tha</a:t>
            </a:r>
            <a:r>
              <a:rPr lang="en-GB" altLang="en-US" sz="2800" dirty="0">
                <a:latin typeface="Arial" panose="020B0604020202020204" pitchFamily="34" charset="0"/>
                <a:cs typeface="Arial" panose="020B0604020202020204" pitchFamily="34" charset="0"/>
              </a:rPr>
              <a:t>, tin </a:t>
            </a:r>
            <a:r>
              <a:rPr lang="en-GB" altLang="en-US" sz="2800" dirty="0" err="1">
                <a:latin typeface="Arial" panose="020B0604020202020204" pitchFamily="34" charset="0"/>
                <a:cs typeface="Arial" panose="020B0604020202020204" pitchFamily="34" charset="0"/>
              </a:rPr>
              <a:t>tưởng</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của</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Bác</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đối</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với</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thiếu</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nhi</a:t>
            </a:r>
            <a:r>
              <a:rPr lang="en-GB" altLang="en-US" sz="2800" dirty="0">
                <a:latin typeface="Arial" panose="020B0604020202020204" pitchFamily="34" charset="0"/>
                <a:cs typeface="Arial" panose="020B0604020202020204" pitchFamily="34" charset="0"/>
              </a:rPr>
              <a:t> </a:t>
            </a:r>
            <a:r>
              <a:rPr lang="en-GB" altLang="en-US" sz="2800" dirty="0" err="1">
                <a:latin typeface="Arial" panose="020B0604020202020204" pitchFamily="34" charset="0"/>
                <a:cs typeface="Arial" panose="020B0604020202020204" pitchFamily="34" charset="0"/>
              </a:rPr>
              <a:t>Việt</a:t>
            </a:r>
            <a:r>
              <a:rPr lang="en-GB" altLang="en-US" sz="2800" dirty="0">
                <a:latin typeface="Arial" panose="020B0604020202020204" pitchFamily="34" charset="0"/>
                <a:cs typeface="Arial" panose="020B0604020202020204" pitchFamily="34" charset="0"/>
              </a:rPr>
              <a:t> Nam.</a:t>
            </a:r>
            <a:endParaRPr lang="vi-VN" altLang="en-US" sz="2800" dirty="0">
              <a:latin typeface="Arial" panose="020B0604020202020204" pitchFamily="34" charset="0"/>
              <a:cs typeface="Arial" panose="020B0604020202020204" pitchFamily="34" charset="0"/>
            </a:endParaRPr>
          </a:p>
        </p:txBody>
      </p:sp>
      <p:sp>
        <p:nvSpPr>
          <p:cNvPr id="32" name="Text Box 25"/>
          <p:cNvSpPr txBox="1">
            <a:spLocks noChangeArrowheads="1"/>
          </p:cNvSpPr>
          <p:nvPr/>
        </p:nvSpPr>
        <p:spPr bwMode="auto">
          <a:xfrm>
            <a:off x="250472" y="2143947"/>
            <a:ext cx="1146588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b="1" dirty="0">
                <a:solidFill>
                  <a:srgbClr val="0000FF"/>
                </a:solidFill>
                <a:latin typeface="Arial" panose="020B0604020202020204" pitchFamily="34" charset="0"/>
                <a:cs typeface="Arial" panose="020B0604020202020204" pitchFamily="34" charset="0"/>
              </a:rPr>
              <a:t>Sau 80 </a:t>
            </a:r>
            <a:r>
              <a:rPr lang="en-GB" altLang="en-US" sz="3200" b="1" dirty="0" err="1">
                <a:solidFill>
                  <a:srgbClr val="0000FF"/>
                </a:solidFill>
                <a:latin typeface="Arial" panose="020B0604020202020204" pitchFamily="34" charset="0"/>
                <a:cs typeface="Arial" panose="020B0604020202020204" pitchFamily="34" charset="0"/>
              </a:rPr>
              <a:t>năm</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giời</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nô</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lệ</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làm</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cho</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nước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nhà</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bị</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yếu</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hèn</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ngày</a:t>
            </a:r>
            <a:r>
              <a:rPr lang="en-GB" altLang="en-US" sz="3200" b="1" dirty="0">
                <a:solidFill>
                  <a:srgbClr val="0000FF"/>
                </a:solidFill>
                <a:latin typeface="Arial" panose="020B0604020202020204" pitchFamily="34" charset="0"/>
                <a:cs typeface="Arial" panose="020B0604020202020204" pitchFamily="34" charset="0"/>
              </a:rPr>
              <a:t> nay</a:t>
            </a:r>
            <a:r>
              <a:rPr lang="en-GB" altLang="en-US" sz="3200" b="1" dirty="0">
                <a:solidFill>
                  <a:srgbClr val="FF0000"/>
                </a:solidFill>
                <a:latin typeface="Arial" panose="020B0604020202020204" pitchFamily="34" charset="0"/>
                <a:cs typeface="Arial" panose="020B0604020202020204" pitchFamily="34" charset="0"/>
              </a:rPr>
              <a:t>/</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chúng</a:t>
            </a:r>
            <a:r>
              <a:rPr lang="en-GB" altLang="en-US" sz="3200" b="1" dirty="0">
                <a:solidFill>
                  <a:srgbClr val="0000FF"/>
                </a:solidFill>
                <a:latin typeface="Arial" panose="020B0604020202020204" pitchFamily="34" charset="0"/>
                <a:cs typeface="Arial" panose="020B0604020202020204" pitchFamily="34" charset="0"/>
              </a:rPr>
              <a:t> ta </a:t>
            </a:r>
            <a:r>
              <a:rPr lang="en-GB" altLang="en-US" sz="3200" b="1" dirty="0" err="1">
                <a:solidFill>
                  <a:srgbClr val="0000FF"/>
                </a:solidFill>
                <a:latin typeface="Arial" panose="020B0604020202020204" pitchFamily="34" charset="0"/>
                <a:cs typeface="Arial" panose="020B0604020202020204" pitchFamily="34" charset="0"/>
              </a:rPr>
              <a:t>cần</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phải</a:t>
            </a:r>
            <a:r>
              <a:rPr lang="en-GB" altLang="en-US" sz="3200" b="1" dirty="0">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xây</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dựng</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lại</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cơ</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đồ</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mà</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tổ</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tiên</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đã</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để</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lại</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cho</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chúng</a:t>
            </a:r>
            <a:r>
              <a:rPr lang="en-GB" altLang="en-US" sz="3200" b="1" dirty="0">
                <a:solidFill>
                  <a:srgbClr val="0000FF"/>
                </a:solidFill>
                <a:latin typeface="Arial" panose="020B0604020202020204" pitchFamily="34" charset="0"/>
                <a:cs typeface="Arial" panose="020B0604020202020204" pitchFamily="34" charset="0"/>
              </a:rPr>
              <a:t> ta, </a:t>
            </a:r>
            <a:r>
              <a:rPr lang="en-GB" altLang="en-US" sz="3200" b="1" dirty="0" err="1">
                <a:solidFill>
                  <a:srgbClr val="0000FF"/>
                </a:solidFill>
                <a:latin typeface="Arial" panose="020B0604020202020204" pitchFamily="34" charset="0"/>
                <a:cs typeface="Arial" panose="020B0604020202020204" pitchFamily="34" charset="0"/>
              </a:rPr>
              <a:t>làm</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sao</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cho</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chúng</a:t>
            </a:r>
            <a:r>
              <a:rPr lang="en-GB" altLang="en-US" sz="3200" b="1" dirty="0">
                <a:solidFill>
                  <a:srgbClr val="0000FF"/>
                </a:solidFill>
                <a:latin typeface="Arial" panose="020B0604020202020204" pitchFamily="34" charset="0"/>
                <a:cs typeface="Arial" panose="020B0604020202020204" pitchFamily="34" charset="0"/>
              </a:rPr>
              <a:t> ta </a:t>
            </a:r>
            <a:r>
              <a:rPr lang="en-GB" altLang="en-US" sz="3200" b="1" dirty="0" err="1">
                <a:solidFill>
                  <a:srgbClr val="0000FF"/>
                </a:solidFill>
                <a:latin typeface="Arial" panose="020B0604020202020204" pitchFamily="34" charset="0"/>
                <a:cs typeface="Arial" panose="020B0604020202020204" pitchFamily="34" charset="0"/>
              </a:rPr>
              <a:t>theo</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kịp</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các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nước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khác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trên</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hoàn</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cầu</a:t>
            </a:r>
            <a:r>
              <a:rPr lang="en-GB" altLang="en-US" sz="3200" b="1" dirty="0">
                <a:solidFill>
                  <a:srgbClr val="0000FF"/>
                </a:solidFill>
                <a:latin typeface="Arial" panose="020B0604020202020204" pitchFamily="34" charset="0"/>
                <a:cs typeface="Arial" panose="020B0604020202020204" pitchFamily="34" charset="0"/>
              </a:rPr>
              <a:t>. Trong </a:t>
            </a:r>
            <a:r>
              <a:rPr lang="en-GB" altLang="en-US" sz="3200" b="1" dirty="0" err="1">
                <a:solidFill>
                  <a:srgbClr val="0000FF"/>
                </a:solidFill>
                <a:latin typeface="Arial" panose="020B0604020202020204" pitchFamily="34" charset="0"/>
                <a:cs typeface="Arial" panose="020B0604020202020204" pitchFamily="34" charset="0"/>
              </a:rPr>
              <a:t>công</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cuộc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kiến</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thiết</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đó</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nước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nhà</a:t>
            </a:r>
            <a:r>
              <a:rPr lang="en-GB" altLang="en-US" sz="3200" b="1" dirty="0">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trông</a:t>
            </a:r>
            <a:r>
              <a:rPr lang="en-GB" altLang="en-US" sz="3200" b="1" dirty="0">
                <a:solidFill>
                  <a:srgbClr val="FF0000"/>
                </a:solidFill>
                <a:latin typeface="Arial" panose="020B0604020202020204" pitchFamily="34" charset="0"/>
                <a:cs typeface="Arial" panose="020B0604020202020204" pitchFamily="34" charset="0"/>
              </a:rPr>
              <a:t> mong/ </a:t>
            </a:r>
            <a:r>
              <a:rPr lang="en-GB" altLang="en-US" sz="3200" b="1" dirty="0" err="1">
                <a:solidFill>
                  <a:srgbClr val="FF0000"/>
                </a:solidFill>
                <a:latin typeface="Arial" panose="020B0604020202020204" pitchFamily="34" charset="0"/>
                <a:cs typeface="Arial" panose="020B0604020202020204" pitchFamily="34" charset="0"/>
              </a:rPr>
              <a:t>chờ</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đợi</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a:solidFill>
                  <a:srgbClr val="0000FF"/>
                </a:solidFill>
                <a:latin typeface="Arial" panose="020B0604020202020204" pitchFamily="34" charset="0"/>
                <a:cs typeface="Arial" panose="020B0604020202020204" pitchFamily="34" charset="0"/>
              </a:rPr>
              <a:t>ở </a:t>
            </a:r>
            <a:r>
              <a:rPr lang="en-GB" altLang="en-US" sz="3200" b="1" dirty="0" err="1">
                <a:solidFill>
                  <a:srgbClr val="0000FF"/>
                </a:solidFill>
                <a:latin typeface="Arial" panose="020B0604020202020204" pitchFamily="34" charset="0"/>
                <a:cs typeface="Arial" panose="020B0604020202020204" pitchFamily="34" charset="0"/>
              </a:rPr>
              <a:t>các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em</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rất</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nhiều</a:t>
            </a:r>
            <a:r>
              <a:rPr lang="en-GB" altLang="en-US" sz="3200" b="1" dirty="0">
                <a:solidFill>
                  <a:srgbClr val="0000FF"/>
                </a:solidFill>
                <a:latin typeface="Arial" panose="020B0604020202020204" pitchFamily="34" charset="0"/>
                <a:cs typeface="Arial" panose="020B0604020202020204" pitchFamily="34" charset="0"/>
              </a:rPr>
              <a:t>. Non </a:t>
            </a:r>
            <a:r>
              <a:rPr lang="en-GB" altLang="en-US" sz="3200" b="1" dirty="0" err="1">
                <a:solidFill>
                  <a:srgbClr val="0000FF"/>
                </a:solidFill>
                <a:latin typeface="Arial" panose="020B0604020202020204" pitchFamily="34" charset="0"/>
                <a:cs typeface="Arial" panose="020B0604020202020204" pitchFamily="34" charset="0"/>
              </a:rPr>
              <a:t>sông</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Việt</a:t>
            </a:r>
            <a:r>
              <a:rPr lang="en-GB" altLang="en-US" sz="3200" b="1" dirty="0">
                <a:solidFill>
                  <a:srgbClr val="0000FF"/>
                </a:solidFill>
                <a:latin typeface="Arial" panose="020B0604020202020204" pitchFamily="34" charset="0"/>
                <a:cs typeface="Arial" panose="020B0604020202020204" pitchFamily="34" charset="0"/>
              </a:rPr>
              <a:t> Nam </a:t>
            </a:r>
            <a:r>
              <a:rPr lang="en-GB" altLang="en-US" sz="3200" b="1" dirty="0" err="1">
                <a:solidFill>
                  <a:srgbClr val="0000FF"/>
                </a:solidFill>
                <a:latin typeface="Arial" panose="020B0604020202020204" pitchFamily="34" charset="0"/>
                <a:cs typeface="Arial" panose="020B0604020202020204" pitchFamily="34" charset="0"/>
              </a:rPr>
              <a:t>có</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trở</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nên</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tươi</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đẹp</a:t>
            </a:r>
            <a:r>
              <a:rPr lang="en-GB" altLang="en-US" sz="3200" b="1" dirty="0">
                <a:solidFill>
                  <a:srgbClr val="FF0000"/>
                </a:solidFill>
                <a:latin typeface="Arial" panose="020B0604020202020204" pitchFamily="34" charset="0"/>
                <a:cs typeface="Arial" panose="020B0604020202020204" pitchFamily="34" charset="0"/>
              </a:rPr>
              <a:t> hay </a:t>
            </a:r>
            <a:r>
              <a:rPr lang="en-GB" altLang="en-US" sz="3200" b="1" dirty="0" err="1">
                <a:solidFill>
                  <a:srgbClr val="FF0000"/>
                </a:solidFill>
                <a:latin typeface="Arial" panose="020B0604020202020204" pitchFamily="34" charset="0"/>
                <a:cs typeface="Arial" panose="020B0604020202020204" pitchFamily="34" charset="0"/>
              </a:rPr>
              <a:t>không</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dân</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tộc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Việt</a:t>
            </a:r>
            <a:r>
              <a:rPr lang="en-GB" altLang="en-US" sz="3200" b="1" dirty="0">
                <a:solidFill>
                  <a:srgbClr val="0000FF"/>
                </a:solidFill>
                <a:latin typeface="Arial" panose="020B0604020202020204" pitchFamily="34" charset="0"/>
                <a:cs typeface="Arial" panose="020B0604020202020204" pitchFamily="34" charset="0"/>
              </a:rPr>
              <a:t> Nam </a:t>
            </a:r>
            <a:r>
              <a:rPr lang="en-GB" altLang="en-US" sz="3200" b="1" dirty="0" err="1">
                <a:solidFill>
                  <a:srgbClr val="0000FF"/>
                </a:solidFill>
                <a:latin typeface="Arial" panose="020B0604020202020204" pitchFamily="34" charset="0"/>
                <a:cs typeface="Arial" panose="020B0604020202020204" pitchFamily="34" charset="0"/>
              </a:rPr>
              <a:t>có</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bước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tới</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đài</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vinh</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quang</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để</a:t>
            </a:r>
            <a:r>
              <a:rPr lang="en-GB" altLang="en-US" sz="3200" b="1" dirty="0">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sánh</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vai</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với</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các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cường</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quốc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năm</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châu</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được</a:t>
            </a:r>
            <a:r>
              <a:rPr lang="en-GB" altLang="en-US" sz="3200" b="1" dirty="0">
                <a:solidFill>
                  <a:srgbClr val="FF0000"/>
                </a:solidFill>
                <a:latin typeface="Arial" panose="020B0604020202020204" pitchFamily="34" charset="0"/>
                <a:cs typeface="Arial" panose="020B0604020202020204" pitchFamily="34" charset="0"/>
              </a:rPr>
              <a:t> hay </a:t>
            </a:r>
            <a:r>
              <a:rPr lang="en-GB" altLang="en-US" sz="3200" b="1" dirty="0" err="1">
                <a:solidFill>
                  <a:srgbClr val="FF0000"/>
                </a:solidFill>
                <a:latin typeface="Arial" panose="020B0604020202020204" pitchFamily="34" charset="0"/>
                <a:cs typeface="Arial" panose="020B0604020202020204" pitchFamily="34" charset="0"/>
              </a:rPr>
              <a:t>không</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chính</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là</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nhờ</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một</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phần</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err="1">
                <a:solidFill>
                  <a:srgbClr val="FF0000"/>
                </a:solidFill>
                <a:latin typeface="Arial" panose="020B0604020202020204" pitchFamily="34" charset="0"/>
                <a:cs typeface="Arial" panose="020B0604020202020204" pitchFamily="34" charset="0"/>
              </a:rPr>
              <a:t>lớn</a:t>
            </a:r>
            <a:r>
              <a:rPr lang="en-GB" altLang="en-US" sz="3200" b="1" dirty="0">
                <a:solidFill>
                  <a:srgbClr val="FF0000"/>
                </a:solidFill>
                <a:latin typeface="Arial" panose="020B0604020202020204" pitchFamily="34" charset="0"/>
                <a:cs typeface="Arial" panose="020B0604020202020204" pitchFamily="34" charset="0"/>
              </a:rPr>
              <a:t> </a:t>
            </a:r>
            <a:r>
              <a:rPr lang="en-GB" altLang="en-US" sz="3200" b="1" dirty="0">
                <a:solidFill>
                  <a:srgbClr val="0000FF"/>
                </a:solidFill>
                <a:latin typeface="Arial" panose="020B0604020202020204" pitchFamily="34" charset="0"/>
                <a:cs typeface="Arial" panose="020B0604020202020204" pitchFamily="34" charset="0"/>
              </a:rPr>
              <a:t>ở </a:t>
            </a:r>
            <a:r>
              <a:rPr lang="en-GB" altLang="en-US" sz="3200" b="1" dirty="0" err="1">
                <a:solidFill>
                  <a:srgbClr val="0000FF"/>
                </a:solidFill>
                <a:latin typeface="Arial" panose="020B0604020202020204" pitchFamily="34" charset="0"/>
                <a:cs typeface="Arial" panose="020B0604020202020204" pitchFamily="34" charset="0"/>
              </a:rPr>
              <a:t>công</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học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tập</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của</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các</a:t>
            </a:r>
            <a:r>
              <a:rPr lang="en-GB" altLang="en-US" sz="3200" b="1" dirty="0">
                <a:solidFill>
                  <a:srgbClr val="0000FF"/>
                </a:solidFill>
                <a:latin typeface="Arial" panose="020B0604020202020204" pitchFamily="34" charset="0"/>
                <a:cs typeface="Arial" panose="020B0604020202020204" pitchFamily="34" charset="0"/>
              </a:rPr>
              <a:t> </a:t>
            </a:r>
            <a:r>
              <a:rPr lang="en-GB" altLang="en-US" sz="3200" b="1" dirty="0" err="1">
                <a:solidFill>
                  <a:srgbClr val="0000FF"/>
                </a:solidFill>
                <a:latin typeface="Arial" panose="020B0604020202020204" pitchFamily="34" charset="0"/>
                <a:cs typeface="Arial" panose="020B0604020202020204" pitchFamily="34" charset="0"/>
              </a:rPr>
              <a:t>em</a:t>
            </a:r>
            <a:r>
              <a:rPr lang="en-GB" altLang="en-US" sz="3200" b="1" dirty="0">
                <a:solidFill>
                  <a:srgbClr val="0000FF"/>
                </a:solidFill>
                <a:latin typeface="Arial" panose="020B0604020202020204" pitchFamily="34" charset="0"/>
                <a:cs typeface="Arial" panose="020B0604020202020204" pitchFamily="34" charset="0"/>
              </a:rPr>
              <a:t>.</a:t>
            </a:r>
          </a:p>
        </p:txBody>
      </p:sp>
      <p:sp>
        <p:nvSpPr>
          <p:cNvPr id="3" name="Rectangle 9">
            <a:extLst>
              <a:ext uri="{FF2B5EF4-FFF2-40B4-BE49-F238E27FC236}">
                <a16:creationId xmlns="" xmlns:a16="http://schemas.microsoft.com/office/drawing/2014/main" id="{79374893-4CD1-0E2A-87E7-440FE2179CA3}"/>
              </a:ext>
            </a:extLst>
          </p:cNvPr>
          <p:cNvSpPr>
            <a:spLocks noChangeArrowheads="1"/>
          </p:cNvSpPr>
          <p:nvPr/>
        </p:nvSpPr>
        <p:spPr bwMode="auto">
          <a:xfrm>
            <a:off x="3267997" y="900574"/>
            <a:ext cx="579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vi-VN" altLang="en-US" sz="2800" b="1" dirty="0">
                <a:solidFill>
                  <a:srgbClr val="FF0000"/>
                </a:solidFill>
                <a:latin typeface="Arial" panose="020B0604020202020204" pitchFamily="34" charset="0"/>
                <a:cs typeface="Arial" panose="020B0604020202020204" pitchFamily="34" charset="0"/>
              </a:rPr>
              <a:t>Thư gửi các học sinh</a:t>
            </a:r>
            <a:endParaRPr lang="en-US" altLang="en-US" sz="2800" b="1" dirty="0">
              <a:solidFill>
                <a:srgbClr val="FF0000"/>
              </a:solidFill>
              <a:latin typeface="Arial" panose="020B0604020202020204" pitchFamily="34" charset="0"/>
              <a:cs typeface="Arial" panose="020B0604020202020204" pitchFamily="34" charset="0"/>
            </a:endParaRPr>
          </a:p>
        </p:txBody>
      </p:sp>
      <p:sp>
        <p:nvSpPr>
          <p:cNvPr id="5" name="Rectangle 9">
            <a:extLst>
              <a:ext uri="{FF2B5EF4-FFF2-40B4-BE49-F238E27FC236}">
                <a16:creationId xmlns="" xmlns:a16="http://schemas.microsoft.com/office/drawing/2014/main" id="{D15930EA-B1F8-3F96-97AC-FE6F8BC2459A}"/>
              </a:ext>
            </a:extLst>
          </p:cNvPr>
          <p:cNvSpPr>
            <a:spLocks noChangeArrowheads="1"/>
          </p:cNvSpPr>
          <p:nvPr/>
        </p:nvSpPr>
        <p:spPr bwMode="auto">
          <a:xfrm>
            <a:off x="7086600" y="1290077"/>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vi-VN" altLang="en-US" sz="2800" b="1" dirty="0">
                <a:solidFill>
                  <a:srgbClr val="FF0000"/>
                </a:solidFill>
                <a:latin typeface="Arial" panose="020B0604020202020204" pitchFamily="34" charset="0"/>
                <a:cs typeface="Arial" panose="020B0604020202020204" pitchFamily="34" charset="0"/>
              </a:rPr>
              <a:t>Hồ Chí Minh</a:t>
            </a:r>
            <a:endParaRPr lang="en-US" alt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041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58077A0-6663-DC44-AE1D-825C7E04EA3A}"/>
            </a:ext>
          </a:extLst>
        </p:cNvPr>
        <p:cNvGrpSpPr/>
        <p:nvPr/>
      </p:nvGrpSpPr>
      <p:grpSpPr>
        <a:xfrm>
          <a:off x="0" y="0"/>
          <a:ext cx="0" cy="0"/>
          <a:chOff x="0" y="0"/>
          <a:chExt cx="0" cy="0"/>
        </a:xfrm>
      </p:grpSpPr>
      <p:sp>
        <p:nvSpPr>
          <p:cNvPr id="5129" name="Rectangle 9">
            <a:extLst>
              <a:ext uri="{FF2B5EF4-FFF2-40B4-BE49-F238E27FC236}">
                <a16:creationId xmlns="" xmlns:a16="http://schemas.microsoft.com/office/drawing/2014/main" id="{D1A869EA-DC8C-4F36-7C8A-57F1441E66D5}"/>
              </a:ext>
            </a:extLst>
          </p:cNvPr>
          <p:cNvSpPr>
            <a:spLocks noChangeArrowheads="1"/>
          </p:cNvSpPr>
          <p:nvPr/>
        </p:nvSpPr>
        <p:spPr bwMode="auto">
          <a:xfrm>
            <a:off x="2514600" y="1263651"/>
            <a:ext cx="2590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vi-VN" sz="2800" b="1" dirty="0">
                <a:solidFill>
                  <a:srgbClr val="FF0000"/>
                </a:solidFill>
                <a:latin typeface="Arial" panose="020B0604020202020204" pitchFamily="34" charset="0"/>
                <a:cs typeface="Arial" panose="020B0604020202020204" pitchFamily="34" charset="0"/>
              </a:rPr>
              <a:t>1. </a:t>
            </a:r>
            <a:r>
              <a:rPr lang="en-US" altLang="vi-VN" sz="2800" b="1" dirty="0" err="1">
                <a:solidFill>
                  <a:srgbClr val="FF0000"/>
                </a:solidFill>
                <a:latin typeface="Arial" panose="020B0604020202020204" pitchFamily="34" charset="0"/>
                <a:cs typeface="Arial" panose="020B0604020202020204" pitchFamily="34" charset="0"/>
              </a:rPr>
              <a:t>Khởi</a:t>
            </a:r>
            <a:r>
              <a:rPr lang="en-US" altLang="vi-VN" sz="2800" b="1" dirty="0">
                <a:solidFill>
                  <a:srgbClr val="FF0000"/>
                </a:solidFill>
                <a:latin typeface="Arial" panose="020B0604020202020204" pitchFamily="34" charset="0"/>
                <a:cs typeface="Arial" panose="020B0604020202020204" pitchFamily="34" charset="0"/>
              </a:rPr>
              <a:t> </a:t>
            </a:r>
            <a:r>
              <a:rPr lang="en-US" altLang="vi-VN" sz="2800" b="1" dirty="0" err="1">
                <a:solidFill>
                  <a:srgbClr val="FF0000"/>
                </a:solidFill>
                <a:latin typeface="Arial" panose="020B0604020202020204" pitchFamily="34" charset="0"/>
                <a:cs typeface="Arial" panose="020B0604020202020204" pitchFamily="34" charset="0"/>
              </a:rPr>
              <a:t>động</a:t>
            </a:r>
            <a:r>
              <a:rPr lang="en-US" altLang="vi-VN" sz="2800" b="1" dirty="0">
                <a:solidFill>
                  <a:srgbClr val="FF0000"/>
                </a:solidFill>
                <a:latin typeface="Arial" panose="020B0604020202020204" pitchFamily="34" charset="0"/>
                <a:cs typeface="Arial" panose="020B0604020202020204" pitchFamily="34" charset="0"/>
              </a:rPr>
              <a:t>:</a:t>
            </a:r>
          </a:p>
        </p:txBody>
      </p:sp>
      <p:pic>
        <p:nvPicPr>
          <p:cNvPr id="3078" name="Picture 4" descr="WhitecornerFlower">
            <a:extLst>
              <a:ext uri="{FF2B5EF4-FFF2-40B4-BE49-F238E27FC236}">
                <a16:creationId xmlns="" xmlns:a16="http://schemas.microsoft.com/office/drawing/2014/main" id="{3E79B176-887C-E6F0-F81C-BD1791B19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11113"/>
            <a:ext cx="137160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WhitecornerFlower">
            <a:extLst>
              <a:ext uri="{FF2B5EF4-FFF2-40B4-BE49-F238E27FC236}">
                <a16:creationId xmlns="" xmlns:a16="http://schemas.microsoft.com/office/drawing/2014/main" id="{55F90FEE-227D-C5F7-F25E-2F244245F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8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 descr="WhitecornerFlower">
            <a:extLst>
              <a:ext uri="{FF2B5EF4-FFF2-40B4-BE49-F238E27FC236}">
                <a16:creationId xmlns="" xmlns:a16="http://schemas.microsoft.com/office/drawing/2014/main" id="{C3184D0D-ABC9-F17F-D0C0-2C210D079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descr="WhitecornerFlower">
            <a:extLst>
              <a:ext uri="{FF2B5EF4-FFF2-40B4-BE49-F238E27FC236}">
                <a16:creationId xmlns="" xmlns:a16="http://schemas.microsoft.com/office/drawing/2014/main" id="{D1B09AE0-0E92-791B-4D51-E1ABF341A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E0174658-A107-DECE-7486-7D562D0F6BD0}"/>
              </a:ext>
            </a:extLst>
          </p:cNvPr>
          <p:cNvSpPr txBox="1"/>
          <p:nvPr/>
        </p:nvSpPr>
        <p:spPr>
          <a:xfrm>
            <a:off x="2286000" y="2209800"/>
            <a:ext cx="7924800" cy="1077218"/>
          </a:xfrm>
          <a:prstGeom prst="rect">
            <a:avLst/>
          </a:prstGeom>
          <a:noFill/>
        </p:spPr>
        <p:txBody>
          <a:bodyPr wrap="square">
            <a:spAutoFit/>
          </a:bodyPr>
          <a:lstStyle/>
          <a:p>
            <a:r>
              <a:rPr lang="vi-VN" sz="3200" dirty="0">
                <a:latin typeface="Arial" panose="020B0604020202020204" pitchFamily="34" charset="0"/>
                <a:ea typeface="Calibri" panose="020F0502020204030204" pitchFamily="34" charset="0"/>
                <a:cs typeface="Arial" panose="020B0604020202020204" pitchFamily="34" charset="0"/>
              </a:rPr>
              <a:t>Kể về một lễ khai giảng đã để lại nhiều ấn tượng đẹp đối với em.</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522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9">
                                            <p:txEl>
                                              <p:pRg st="0" end="0"/>
                                            </p:txEl>
                                          </p:spTgt>
                                        </p:tgtEl>
                                        <p:attrNameLst>
                                          <p:attrName>style.visibility</p:attrName>
                                        </p:attrNameLst>
                                      </p:cBhvr>
                                      <p:to>
                                        <p:strVal val="visible"/>
                                      </p:to>
                                    </p:set>
                                    <p:animEffect transition="in" filter="barn(inVertical)">
                                      <p:cBhvr>
                                        <p:cTn id="7" dur="500"/>
                                        <p:tgtEl>
                                          <p:spTgt spid="5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1" y="1600200"/>
            <a:ext cx="8762999" cy="5181600"/>
          </a:xfrm>
          <a:prstGeom prst="rect">
            <a:avLst/>
          </a:prstGeom>
        </p:spPr>
      </p:pic>
      <p:sp>
        <p:nvSpPr>
          <p:cNvPr id="4" name="TextBox 3">
            <a:extLst>
              <a:ext uri="{FF2B5EF4-FFF2-40B4-BE49-F238E27FC236}">
                <a16:creationId xmlns="" xmlns:a16="http://schemas.microsoft.com/office/drawing/2014/main" id="{D71A4340-9089-917F-AF7A-D1AACD75A15C}"/>
              </a:ext>
            </a:extLst>
          </p:cNvPr>
          <p:cNvSpPr txBox="1"/>
          <p:nvPr/>
        </p:nvSpPr>
        <p:spPr>
          <a:xfrm>
            <a:off x="3162299" y="921946"/>
            <a:ext cx="5867400" cy="461665"/>
          </a:xfrm>
          <a:prstGeom prst="rect">
            <a:avLst/>
          </a:prstGeom>
          <a:noFill/>
        </p:spPr>
        <p:txBody>
          <a:bodyPr wrap="square" rtlCol="0">
            <a:spAutoFit/>
          </a:bodyPr>
          <a:lstStyle/>
          <a:p>
            <a:pPr algn="ctr"/>
            <a:r>
              <a:rPr lang="vi-VN" sz="2400" b="1" dirty="0">
                <a:solidFill>
                  <a:srgbClr val="FF0000"/>
                </a:solidFill>
                <a:latin typeface="Arial" panose="020B0604020202020204" pitchFamily="34" charset="0"/>
                <a:cs typeface="Arial" panose="020B0604020202020204" pitchFamily="34" charset="0"/>
              </a:rPr>
              <a:t>Thư gửi các học sinh</a:t>
            </a:r>
            <a:endParaRPr lang="en-US" sz="24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0977D6CC-218C-2240-8E58-1D1E51B9CA34}"/>
              </a:ext>
            </a:extLst>
          </p:cNvPr>
          <p:cNvSpPr txBox="1"/>
          <p:nvPr/>
        </p:nvSpPr>
        <p:spPr>
          <a:xfrm>
            <a:off x="5410200" y="1300854"/>
            <a:ext cx="4724401" cy="461665"/>
          </a:xfrm>
          <a:prstGeom prst="rect">
            <a:avLst/>
          </a:prstGeom>
          <a:noFill/>
        </p:spPr>
        <p:txBody>
          <a:bodyPr wrap="square" rtlCol="0">
            <a:spAutoFit/>
          </a:bodyPr>
          <a:lstStyle/>
          <a:p>
            <a:pPr algn="ctr"/>
            <a:r>
              <a:rPr lang="vi-VN" sz="2400" b="1" dirty="0">
                <a:solidFill>
                  <a:srgbClr val="FF0000"/>
                </a:solidFill>
                <a:latin typeface="Arial" panose="020B0604020202020204" pitchFamily="34" charset="0"/>
                <a:cs typeface="Arial" panose="020B0604020202020204" pitchFamily="34" charset="0"/>
              </a:rPr>
              <a:t>Hồ Chí Minh.</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777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10DDE92-F384-000C-C875-8AC484ED4D52}"/>
            </a:ext>
          </a:extLst>
        </p:cNvPr>
        <p:cNvGrpSpPr/>
        <p:nvPr/>
      </p:nvGrpSpPr>
      <p:grpSpPr>
        <a:xfrm>
          <a:off x="0" y="0"/>
          <a:ext cx="0" cy="0"/>
          <a:chOff x="0" y="0"/>
          <a:chExt cx="0" cy="0"/>
        </a:xfrm>
      </p:grpSpPr>
      <p:sp>
        <p:nvSpPr>
          <p:cNvPr id="4" name="TextBox 3">
            <a:extLst>
              <a:ext uri="{FF2B5EF4-FFF2-40B4-BE49-F238E27FC236}">
                <a16:creationId xmlns="" xmlns:a16="http://schemas.microsoft.com/office/drawing/2014/main" id="{24B2C243-8288-AD30-3A6E-DBCED8A36B1E}"/>
              </a:ext>
            </a:extLst>
          </p:cNvPr>
          <p:cNvSpPr txBox="1"/>
          <p:nvPr/>
        </p:nvSpPr>
        <p:spPr>
          <a:xfrm>
            <a:off x="3162299" y="921945"/>
            <a:ext cx="5867400"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Thư gửi các học sinh</a:t>
            </a:r>
            <a:endParaRPr lang="en-US" sz="28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9C5F0958-CFF1-EE1E-44AD-3E118E5AB4AA}"/>
              </a:ext>
            </a:extLst>
          </p:cNvPr>
          <p:cNvSpPr txBox="1"/>
          <p:nvPr/>
        </p:nvSpPr>
        <p:spPr>
          <a:xfrm>
            <a:off x="5410200" y="1300853"/>
            <a:ext cx="4724401"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Hồ Chí Minh.</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 Box 4">
            <a:extLst>
              <a:ext uri="{FF2B5EF4-FFF2-40B4-BE49-F238E27FC236}">
                <a16:creationId xmlns="" xmlns:a16="http://schemas.microsoft.com/office/drawing/2014/main" id="{08536365-C9B7-D482-B1E3-AA3FCC781EDE}"/>
              </a:ext>
            </a:extLst>
          </p:cNvPr>
          <p:cNvSpPr txBox="1">
            <a:spLocks noChangeArrowheads="1"/>
          </p:cNvSpPr>
          <p:nvPr/>
        </p:nvSpPr>
        <p:spPr bwMode="auto">
          <a:xfrm>
            <a:off x="746748" y="1824073"/>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Nội</a:t>
            </a:r>
            <a:r>
              <a:rPr lang="en-US" altLang="vi-VN" sz="2800" b="1" u="sng" dirty="0">
                <a:latin typeface="Arial" panose="020B0604020202020204" pitchFamily="34" charset="0"/>
                <a:cs typeface="Arial" panose="020B0604020202020204" pitchFamily="34" charset="0"/>
              </a:rPr>
              <a:t> dung </a:t>
            </a:r>
            <a:r>
              <a:rPr lang="en-US" altLang="vi-VN" sz="2800" b="1" u="sng" dirty="0" err="1">
                <a:latin typeface="Arial" panose="020B0604020202020204" pitchFamily="34" charset="0"/>
                <a:cs typeface="Arial" panose="020B0604020202020204" pitchFamily="34" charset="0"/>
              </a:rPr>
              <a:t>chính</a:t>
            </a:r>
            <a:r>
              <a:rPr lang="en-US" altLang="vi-VN" sz="2800" b="1" u="sng" dirty="0">
                <a:latin typeface="Arial" panose="020B0604020202020204" pitchFamily="34" charset="0"/>
                <a:cs typeface="Arial" panose="020B0604020202020204" pitchFamily="34" charset="0"/>
              </a:rPr>
              <a:t>:</a:t>
            </a:r>
          </a:p>
        </p:txBody>
      </p:sp>
      <p:sp>
        <p:nvSpPr>
          <p:cNvPr id="7" name="Text Box 4">
            <a:extLst>
              <a:ext uri="{FF2B5EF4-FFF2-40B4-BE49-F238E27FC236}">
                <a16:creationId xmlns="" xmlns:a16="http://schemas.microsoft.com/office/drawing/2014/main" id="{3721B5D4-52CA-F3B3-E4CE-54A1F0EA7490}"/>
              </a:ext>
            </a:extLst>
          </p:cNvPr>
          <p:cNvSpPr txBox="1">
            <a:spLocks noChangeArrowheads="1"/>
          </p:cNvSpPr>
          <p:nvPr/>
        </p:nvSpPr>
        <p:spPr bwMode="auto">
          <a:xfrm>
            <a:off x="1452536" y="3160364"/>
            <a:ext cx="2342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Luyện</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đọc</a:t>
            </a:r>
            <a:r>
              <a:rPr lang="en-US" altLang="vi-VN" sz="2800" b="1" u="sng" dirty="0">
                <a:latin typeface="Arial" panose="020B0604020202020204" pitchFamily="34" charset="0"/>
                <a:cs typeface="Arial" panose="020B0604020202020204" pitchFamily="34" charset="0"/>
              </a:rPr>
              <a:t>:</a:t>
            </a:r>
          </a:p>
        </p:txBody>
      </p:sp>
      <p:sp>
        <p:nvSpPr>
          <p:cNvPr id="8" name="Text Box 4">
            <a:extLst>
              <a:ext uri="{FF2B5EF4-FFF2-40B4-BE49-F238E27FC236}">
                <a16:creationId xmlns="" xmlns:a16="http://schemas.microsoft.com/office/drawing/2014/main" id="{F7F9AD36-668B-566B-5EB7-20742984893C}"/>
              </a:ext>
            </a:extLst>
          </p:cNvPr>
          <p:cNvSpPr txBox="1">
            <a:spLocks noChangeArrowheads="1"/>
          </p:cNvSpPr>
          <p:nvPr/>
        </p:nvSpPr>
        <p:spPr bwMode="auto">
          <a:xfrm>
            <a:off x="6316159" y="3107329"/>
            <a:ext cx="2987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Tìm</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hiểu</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bài</a:t>
            </a:r>
            <a:r>
              <a:rPr lang="en-US" altLang="vi-VN" sz="2800" b="1" u="sng" dirty="0">
                <a:latin typeface="Arial" panose="020B0604020202020204" pitchFamily="34" charset="0"/>
                <a:cs typeface="Arial" panose="020B0604020202020204" pitchFamily="34" charset="0"/>
              </a:rPr>
              <a:t>:</a:t>
            </a:r>
          </a:p>
        </p:txBody>
      </p:sp>
      <p:cxnSp>
        <p:nvCxnSpPr>
          <p:cNvPr id="9" name="Straight Connector 8">
            <a:extLst>
              <a:ext uri="{FF2B5EF4-FFF2-40B4-BE49-F238E27FC236}">
                <a16:creationId xmlns="" xmlns:a16="http://schemas.microsoft.com/office/drawing/2014/main" id="{44D6FD18-5094-F61B-47D3-1CBF8F187B47}"/>
              </a:ext>
            </a:extLst>
          </p:cNvPr>
          <p:cNvCxnSpPr/>
          <p:nvPr/>
        </p:nvCxnSpPr>
        <p:spPr>
          <a:xfrm>
            <a:off x="5918013" y="3160364"/>
            <a:ext cx="0" cy="36001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2F1F7FEE-CF2D-24C4-7050-7979F849C519}"/>
              </a:ext>
            </a:extLst>
          </p:cNvPr>
          <p:cNvSpPr txBox="1"/>
          <p:nvPr/>
        </p:nvSpPr>
        <p:spPr>
          <a:xfrm>
            <a:off x="847028" y="3634405"/>
            <a:ext cx="5096572" cy="523220"/>
          </a:xfrm>
          <a:prstGeom prst="rect">
            <a:avLst/>
          </a:prstGeom>
          <a:noFill/>
        </p:spPr>
        <p:txBody>
          <a:bodyPr wrap="square">
            <a:spAutoFit/>
          </a:bodyPr>
          <a:lstStyle/>
          <a:p>
            <a:r>
              <a:rPr lang="en-US" sz="2800" b="1" dirty="0" err="1">
                <a:effectLst/>
                <a:latin typeface="Arial" panose="020B0604020202020204" pitchFamily="34" charset="0"/>
                <a:ea typeface="Calibri" panose="020F0502020204030204" pitchFamily="34" charset="0"/>
                <a:cs typeface="Arial" panose="020B0604020202020204" pitchFamily="34" charset="0"/>
              </a:rPr>
              <a:t>Việt</a:t>
            </a:r>
            <a:r>
              <a:rPr lang="en-US" sz="2800" b="1" dirty="0">
                <a:effectLst/>
                <a:latin typeface="Arial" panose="020B0604020202020204" pitchFamily="34" charset="0"/>
                <a:ea typeface="Calibri" panose="020F0502020204030204" pitchFamily="34" charset="0"/>
                <a:cs typeface="Arial" panose="020B0604020202020204" pitchFamily="34" charset="0"/>
              </a:rPr>
              <a:t> Nam </a:t>
            </a:r>
            <a:r>
              <a:rPr lang="en-US" sz="2800" b="1" dirty="0" err="1">
                <a:effectLst/>
                <a:latin typeface="Arial" panose="020B0604020202020204" pitchFamily="34" charset="0"/>
                <a:ea typeface="Calibri" panose="020F0502020204030204" pitchFamily="34" charset="0"/>
                <a:cs typeface="Arial" panose="020B0604020202020204" pitchFamily="34" charset="0"/>
              </a:rPr>
              <a:t>Dân</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chủ</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Cộng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hòa</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DB637C1A-EC89-79FC-6F4C-0E17397BE364}"/>
              </a:ext>
            </a:extLst>
          </p:cNvPr>
          <p:cNvSpPr txBox="1"/>
          <p:nvPr/>
        </p:nvSpPr>
        <p:spPr>
          <a:xfrm>
            <a:off x="787455" y="4370056"/>
            <a:ext cx="2333535" cy="523220"/>
          </a:xfrm>
          <a:prstGeom prst="rect">
            <a:avLst/>
          </a:prstGeom>
          <a:noFill/>
        </p:spPr>
        <p:txBody>
          <a:bodyPr wrap="square">
            <a:spAutoFit/>
          </a:bodyPr>
          <a:lstStyle/>
          <a:p>
            <a:r>
              <a:rPr lang="vi-VN" sz="2800" b="1" dirty="0">
                <a:effectLst/>
                <a:latin typeface="Arial" panose="020B0604020202020204" pitchFamily="34" charset="0"/>
                <a:ea typeface="Calibri" panose="020F0502020204030204" pitchFamily="34" charset="0"/>
                <a:cs typeface="Arial" panose="020B0604020202020204" pitchFamily="34" charset="0"/>
              </a:rPr>
              <a:t>tựu trường</a:t>
            </a:r>
            <a:endParaRPr lang="en-US" sz="28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E59DE8E0-D610-02B7-CAD8-F8755C565206}"/>
              </a:ext>
            </a:extLst>
          </p:cNvPr>
          <p:cNvSpPr txBox="1"/>
          <p:nvPr/>
        </p:nvSpPr>
        <p:spPr>
          <a:xfrm>
            <a:off x="3460579" y="4330414"/>
            <a:ext cx="1747682" cy="523220"/>
          </a:xfrm>
          <a:prstGeom prst="rect">
            <a:avLst/>
          </a:prstGeom>
          <a:noFill/>
        </p:spPr>
        <p:txBody>
          <a:bodyPr wrap="square">
            <a:spAutoFit/>
          </a:bodyPr>
          <a:lstStyle/>
          <a:p>
            <a:r>
              <a:rPr lang="en-US" sz="2800" b="1" dirty="0" err="1">
                <a:effectLst/>
                <a:latin typeface="Arial" panose="020B0604020202020204" pitchFamily="34" charset="0"/>
                <a:ea typeface="Calibri" panose="020F0502020204030204" pitchFamily="34" charset="0"/>
                <a:cs typeface="Arial" panose="020B0604020202020204" pitchFamily="34" charset="0"/>
              </a:rPr>
              <a:t>hoàn</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cầu</a:t>
            </a:r>
            <a:endParaRPr lang="en-US" sz="28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872B1178-E782-4C28-3FE7-2B4146420142}"/>
              </a:ext>
            </a:extLst>
          </p:cNvPr>
          <p:cNvSpPr txBox="1"/>
          <p:nvPr/>
        </p:nvSpPr>
        <p:spPr>
          <a:xfrm>
            <a:off x="3080180" y="4364444"/>
            <a:ext cx="315134"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rPr>
              <a:t>;</a:t>
            </a:r>
            <a:endParaRPr lang="en-US" sz="2800" b="1" dirty="0"/>
          </a:p>
        </p:txBody>
      </p:sp>
      <p:sp>
        <p:nvSpPr>
          <p:cNvPr id="3" name="Rectangle 2">
            <a:extLst>
              <a:ext uri="{FF2B5EF4-FFF2-40B4-BE49-F238E27FC236}">
                <a16:creationId xmlns="" xmlns:a16="http://schemas.microsoft.com/office/drawing/2014/main" id="{E0DF7E1C-2FEB-1026-0CF4-15D14A729B6A}"/>
              </a:ext>
            </a:extLst>
          </p:cNvPr>
          <p:cNvSpPr/>
          <p:nvPr/>
        </p:nvSpPr>
        <p:spPr>
          <a:xfrm>
            <a:off x="222681" y="5105707"/>
            <a:ext cx="5714998" cy="1384995"/>
          </a:xfrm>
          <a:prstGeom prst="rect">
            <a:avLst/>
          </a:prstGeom>
        </p:spPr>
        <p:txBody>
          <a:bodyPr wrap="square">
            <a:spAutoFit/>
          </a:bodyPr>
          <a:lstStyle/>
          <a:p>
            <a:pPr algn="just">
              <a:spcBef>
                <a:spcPct val="50000"/>
              </a:spcBef>
            </a:pPr>
            <a:r>
              <a:rPr lang="en-GB" altLang="en-US" sz="2800" b="1" dirty="0" err="1">
                <a:solidFill>
                  <a:srgbClr val="0000FF"/>
                </a:solidFill>
                <a:latin typeface="Arial" panose="020B0604020202020204" pitchFamily="34" charset="0"/>
                <a:cs typeface="Arial" panose="020B0604020202020204" pitchFamily="34" charset="0"/>
              </a:rPr>
              <a:t>Ngày</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hôm</a:t>
            </a:r>
            <a:r>
              <a:rPr lang="en-GB" altLang="en-US" sz="2800" b="1" dirty="0">
                <a:solidFill>
                  <a:srgbClr val="0000FF"/>
                </a:solidFill>
                <a:latin typeface="Arial" panose="020B0604020202020204" pitchFamily="34" charset="0"/>
                <a:cs typeface="Arial" panose="020B0604020202020204" pitchFamily="34" charset="0"/>
              </a:rPr>
              <a:t> nay </a:t>
            </a:r>
            <a:r>
              <a:rPr lang="en-GB" altLang="en-US" sz="2800" b="1" dirty="0" err="1">
                <a:solidFill>
                  <a:srgbClr val="0000FF"/>
                </a:solidFill>
                <a:latin typeface="Arial" panose="020B0604020202020204" pitchFamily="34" charset="0"/>
                <a:cs typeface="Arial" panose="020B0604020202020204" pitchFamily="34" charset="0"/>
              </a:rPr>
              <a:t>là</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ngày</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khai</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trường</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đầu</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tiên</a:t>
            </a:r>
            <a:r>
              <a:rPr lang="en-GB" altLang="en-US" sz="2800" b="1" dirty="0">
                <a:solidFill>
                  <a:srgbClr val="0000FF"/>
                </a:solidFill>
                <a:latin typeface="Arial" panose="020B0604020202020204" pitchFamily="34" charset="0"/>
                <a:cs typeface="Arial" panose="020B0604020202020204" pitchFamily="34" charset="0"/>
              </a:rPr>
              <a:t> ở </a:t>
            </a:r>
            <a:r>
              <a:rPr lang="en-GB" altLang="en-US" sz="2800" b="1" dirty="0" err="1">
                <a:solidFill>
                  <a:srgbClr val="0000FF"/>
                </a:solidFill>
                <a:latin typeface="Arial" panose="020B0604020202020204" pitchFamily="34" charset="0"/>
                <a:cs typeface="Arial" panose="020B0604020202020204" pitchFamily="34" charset="0"/>
              </a:rPr>
              <a:t>nước</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Việt</a:t>
            </a:r>
            <a:r>
              <a:rPr lang="en-GB" altLang="en-US" sz="2800" b="1" dirty="0">
                <a:solidFill>
                  <a:srgbClr val="0000FF"/>
                </a:solidFill>
                <a:latin typeface="Arial" panose="020B0604020202020204" pitchFamily="34" charset="0"/>
                <a:cs typeface="Arial" panose="020B0604020202020204" pitchFamily="34" charset="0"/>
              </a:rPr>
              <a:t> Nam </a:t>
            </a:r>
            <a:r>
              <a:rPr lang="en-GB" altLang="en-US" sz="2800" b="1" dirty="0" err="1">
                <a:solidFill>
                  <a:srgbClr val="0000FF"/>
                </a:solidFill>
                <a:latin typeface="Arial" panose="020B0604020202020204" pitchFamily="34" charset="0"/>
                <a:cs typeface="Arial" panose="020B0604020202020204" pitchFamily="34" charset="0"/>
              </a:rPr>
              <a:t>Dân</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chủ</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Cộng</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hòa</a:t>
            </a:r>
            <a:r>
              <a:rPr lang="en-GB" altLang="en-US" sz="2800" b="1" dirty="0">
                <a:solidFill>
                  <a:srgbClr val="0000FF"/>
                </a:solidFill>
                <a:latin typeface="Arial" panose="020B0604020202020204" pitchFamily="34" charset="0"/>
                <a:cs typeface="Arial" panose="020B0604020202020204" pitchFamily="34" charset="0"/>
              </a:rPr>
              <a:t>.</a:t>
            </a:r>
          </a:p>
        </p:txBody>
      </p:sp>
      <p:cxnSp>
        <p:nvCxnSpPr>
          <p:cNvPr id="17" name="Straight Connector 16">
            <a:extLst>
              <a:ext uri="{FF2B5EF4-FFF2-40B4-BE49-F238E27FC236}">
                <a16:creationId xmlns="" xmlns:a16="http://schemas.microsoft.com/office/drawing/2014/main" id="{624C2A0D-AF14-4551-0965-97C020A171F2}"/>
              </a:ext>
            </a:extLst>
          </p:cNvPr>
          <p:cNvCxnSpPr>
            <a:cxnSpLocks/>
          </p:cNvCxnSpPr>
          <p:nvPr/>
        </p:nvCxnSpPr>
        <p:spPr>
          <a:xfrm flipH="1">
            <a:off x="3162299" y="5105707"/>
            <a:ext cx="233015" cy="45144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 xmlns:a16="http://schemas.microsoft.com/office/drawing/2014/main" id="{BB078E34-A451-028F-4A35-6DEEFFF1D9B8}"/>
              </a:ext>
            </a:extLst>
          </p:cNvPr>
          <p:cNvCxnSpPr>
            <a:cxnSpLocks/>
          </p:cNvCxnSpPr>
          <p:nvPr/>
        </p:nvCxnSpPr>
        <p:spPr>
          <a:xfrm flipH="1">
            <a:off x="3298095" y="5610026"/>
            <a:ext cx="233015" cy="451440"/>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9095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B3BDAEE-2B6D-1896-FBC5-AFDEDF19DA84}"/>
            </a:ext>
          </a:extLst>
        </p:cNvPr>
        <p:cNvGrpSpPr/>
        <p:nvPr/>
      </p:nvGrpSpPr>
      <p:grpSpPr>
        <a:xfrm>
          <a:off x="0" y="0"/>
          <a:ext cx="0" cy="0"/>
          <a:chOff x="0" y="0"/>
          <a:chExt cx="0" cy="0"/>
        </a:xfrm>
      </p:grpSpPr>
      <p:sp>
        <p:nvSpPr>
          <p:cNvPr id="4" name="TextBox 3">
            <a:extLst>
              <a:ext uri="{FF2B5EF4-FFF2-40B4-BE49-F238E27FC236}">
                <a16:creationId xmlns="" xmlns:a16="http://schemas.microsoft.com/office/drawing/2014/main" id="{E9206CBD-2DA7-192B-244F-C01CE45D6FF7}"/>
              </a:ext>
            </a:extLst>
          </p:cNvPr>
          <p:cNvSpPr txBox="1"/>
          <p:nvPr/>
        </p:nvSpPr>
        <p:spPr>
          <a:xfrm>
            <a:off x="3162299" y="921945"/>
            <a:ext cx="5867400"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Thư gửi các học sinh</a:t>
            </a:r>
            <a:endParaRPr lang="en-US" sz="28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B865AE80-034E-89AD-CDFB-7AB5C67A5178}"/>
              </a:ext>
            </a:extLst>
          </p:cNvPr>
          <p:cNvSpPr txBox="1"/>
          <p:nvPr/>
        </p:nvSpPr>
        <p:spPr>
          <a:xfrm>
            <a:off x="5410200" y="1300853"/>
            <a:ext cx="4724401"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Hồ Chí Minh.</a:t>
            </a:r>
            <a:endParaRPr lang="en-US" sz="2800" b="1"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748DDFD1-AE12-A366-1971-611F71E559F8}"/>
              </a:ext>
            </a:extLst>
          </p:cNvPr>
          <p:cNvSpPr txBox="1"/>
          <p:nvPr/>
        </p:nvSpPr>
        <p:spPr>
          <a:xfrm>
            <a:off x="228600" y="1811916"/>
            <a:ext cx="3537857" cy="954107"/>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en-US" sz="2800" dirty="0" err="1">
                <a:solidFill>
                  <a:prstClr val="black"/>
                </a:solidFill>
                <a:latin typeface="Arial" panose="020B0604020202020204" pitchFamily="34" charset="0"/>
                <a:ea typeface="Cambria" panose="02040503050406030204" pitchFamily="18" charset="0"/>
                <a:cs typeface="Arial" panose="020B0604020202020204" pitchFamily="34" charset="0"/>
              </a:rPr>
              <a:t>Việt</a:t>
            </a:r>
            <a:r>
              <a:rPr lang="en-US" sz="2800" dirty="0">
                <a:solidFill>
                  <a:prstClr val="black"/>
                </a:solidFill>
                <a:latin typeface="Arial" panose="020B0604020202020204" pitchFamily="34" charset="0"/>
                <a:ea typeface="Cambria" panose="02040503050406030204" pitchFamily="18" charset="0"/>
                <a:cs typeface="Arial" panose="020B0604020202020204" pitchFamily="34" charset="0"/>
              </a:rPr>
              <a:t> Nam </a:t>
            </a:r>
            <a:r>
              <a:rPr lang="en-US" sz="2800" dirty="0" err="1">
                <a:solidFill>
                  <a:prstClr val="black"/>
                </a:solidFill>
                <a:latin typeface="Arial" panose="020B0604020202020204" pitchFamily="34" charset="0"/>
                <a:ea typeface="Cambria" panose="02040503050406030204" pitchFamily="18" charset="0"/>
                <a:cs typeface="Arial" panose="020B0604020202020204" pitchFamily="34" charset="0"/>
              </a:rPr>
              <a:t>Dân</a:t>
            </a:r>
            <a:r>
              <a:rPr lang="en-US" sz="2800" dirty="0">
                <a:solidFill>
                  <a:prstClr val="black"/>
                </a:solidFill>
                <a:latin typeface="Arial" panose="020B0604020202020204" pitchFamily="34" charset="0"/>
                <a:ea typeface="Cambria" panose="02040503050406030204" pitchFamily="18" charset="0"/>
                <a:cs typeface="Arial" panose="020B0604020202020204" pitchFamily="34" charset="0"/>
              </a:rPr>
              <a:t> </a:t>
            </a:r>
            <a:r>
              <a:rPr lang="en-US" sz="2800" dirty="0" err="1">
                <a:solidFill>
                  <a:prstClr val="black"/>
                </a:solidFill>
                <a:latin typeface="Arial" panose="020B0604020202020204" pitchFamily="34" charset="0"/>
                <a:ea typeface="Cambria" panose="02040503050406030204" pitchFamily="18" charset="0"/>
                <a:cs typeface="Arial" panose="020B0604020202020204" pitchFamily="34" charset="0"/>
              </a:rPr>
              <a:t>chủ</a:t>
            </a:r>
            <a:r>
              <a:rPr lang="en-US" sz="2800" dirty="0">
                <a:solidFill>
                  <a:prstClr val="black"/>
                </a:solidFill>
                <a:latin typeface="Arial" panose="020B0604020202020204" pitchFamily="34" charset="0"/>
                <a:ea typeface="Cambria" panose="02040503050406030204" pitchFamily="18" charset="0"/>
                <a:cs typeface="Arial" panose="020B0604020202020204" pitchFamily="34" charset="0"/>
              </a:rPr>
              <a:t> </a:t>
            </a:r>
            <a:r>
              <a:rPr lang="en-US" sz="2800" dirty="0" err="1">
                <a:solidFill>
                  <a:prstClr val="black"/>
                </a:solidFill>
                <a:latin typeface="Arial" panose="020B0604020202020204" pitchFamily="34" charset="0"/>
                <a:ea typeface="Cambria" panose="02040503050406030204" pitchFamily="18" charset="0"/>
                <a:cs typeface="Arial" panose="020B0604020202020204" pitchFamily="34" charset="0"/>
              </a:rPr>
              <a:t>Cộng</a:t>
            </a:r>
            <a:r>
              <a:rPr lang="en-US" sz="2800" dirty="0">
                <a:solidFill>
                  <a:prstClr val="black"/>
                </a:solidFill>
                <a:latin typeface="Arial" panose="020B0604020202020204" pitchFamily="34" charset="0"/>
                <a:ea typeface="Cambria" panose="02040503050406030204" pitchFamily="18" charset="0"/>
                <a:cs typeface="Arial" panose="020B0604020202020204" pitchFamily="34" charset="0"/>
              </a:rPr>
              <a:t> </a:t>
            </a:r>
            <a:r>
              <a:rPr lang="en-US" sz="2800" dirty="0" err="1">
                <a:solidFill>
                  <a:prstClr val="black"/>
                </a:solidFill>
                <a:latin typeface="Arial" panose="020B0604020202020204" pitchFamily="34" charset="0"/>
                <a:ea typeface="Cambria" panose="02040503050406030204" pitchFamily="18" charset="0"/>
                <a:cs typeface="Arial" panose="020B0604020202020204" pitchFamily="34" charset="0"/>
              </a:rPr>
              <a:t>hòa</a:t>
            </a:r>
            <a:r>
              <a:rPr lang="en-US" sz="2800" dirty="0">
                <a:solidFill>
                  <a:prstClr val="black"/>
                </a:solidFill>
                <a:latin typeface="Arial" panose="020B0604020202020204" pitchFamily="34" charset="0"/>
                <a:ea typeface="Cambria" panose="020405030504060302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2" name="Rectangle 11">
            <a:extLst>
              <a:ext uri="{FF2B5EF4-FFF2-40B4-BE49-F238E27FC236}">
                <a16:creationId xmlns="" xmlns:a16="http://schemas.microsoft.com/office/drawing/2014/main" id="{34C09D79-3542-63D0-5C35-AF111DEFBF1D}"/>
              </a:ext>
            </a:extLst>
          </p:cNvPr>
          <p:cNvSpPr/>
          <p:nvPr/>
        </p:nvSpPr>
        <p:spPr>
          <a:xfrm>
            <a:off x="4038600" y="2027359"/>
            <a:ext cx="7470498" cy="523220"/>
          </a:xfrm>
          <a:prstGeom prst="rect">
            <a:avLst/>
          </a:prstGeom>
          <a:solidFill>
            <a:schemeClr val="bg1"/>
          </a:solidFill>
          <a:ln w="28575">
            <a:solidFill>
              <a:srgbClr val="662A0E"/>
            </a:solidFill>
            <a:prstDash val="dashDot"/>
          </a:ln>
        </p:spPr>
        <p:txBody>
          <a:bodyPr wrap="square">
            <a:spAutoFit/>
          </a:bodyPr>
          <a:lstStyle/>
          <a:p>
            <a:pPr lvl="0" algn="just">
              <a:defRPr/>
            </a:pPr>
            <a:r>
              <a:rPr lang="vi-VN" sz="2800" dirty="0">
                <a:solidFill>
                  <a:srgbClr val="202122"/>
                </a:solidFill>
                <a:latin typeface="Arial" panose="020B0604020202020204" pitchFamily="34" charset="0"/>
                <a:ea typeface="Cambria" panose="02040503050406030204" pitchFamily="18" charset="0"/>
                <a:cs typeface="Arial" panose="020B0604020202020204" pitchFamily="34" charset="0"/>
              </a:rPr>
              <a:t>tên nước ta từ 2/9/1945 đến năm1976.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pic>
        <p:nvPicPr>
          <p:cNvPr id="14" name="Picture 2" descr="Nước Việt Nam Dân chủ Cộng hòa ra đời (2/9/1945) - Biểu tượng của khát vọng  hòa bình, độc lập, tự do">
            <a:extLst>
              <a:ext uri="{FF2B5EF4-FFF2-40B4-BE49-F238E27FC236}">
                <a16:creationId xmlns="" xmlns:a16="http://schemas.microsoft.com/office/drawing/2014/main" id="{84DD62C9-4358-9F06-6CBF-6DD0D20A4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433" y="2793062"/>
            <a:ext cx="5504769" cy="36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22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1CF0E696-E068-A7A5-97D6-908C2728EC9C}"/>
              </a:ext>
            </a:extLst>
          </p:cNvPr>
          <p:cNvSpPr txBox="1"/>
          <p:nvPr/>
        </p:nvSpPr>
        <p:spPr>
          <a:xfrm>
            <a:off x="27039" y="1961140"/>
            <a:ext cx="3981271" cy="954107"/>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vi-VN" sz="2800" dirty="0">
                <a:solidFill>
                  <a:prstClr val="black"/>
                </a:solidFill>
                <a:latin typeface="Arial" panose="020B0604020202020204" pitchFamily="34" charset="0"/>
                <a:ea typeface="Cambria" panose="02040503050406030204" pitchFamily="18" charset="0"/>
                <a:cs typeface="Arial" panose="020B0604020202020204" pitchFamily="34" charset="0"/>
              </a:rPr>
              <a:t>bao nhiêu cuộc chuyển biến khác thường</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 xmlns:a16="http://schemas.microsoft.com/office/drawing/2014/main" id="{0D0DDDBD-2EC4-E4E7-DDA6-EFB2299F61BD}"/>
              </a:ext>
            </a:extLst>
          </p:cNvPr>
          <p:cNvSpPr/>
          <p:nvPr/>
        </p:nvSpPr>
        <p:spPr>
          <a:xfrm>
            <a:off x="4225285" y="1530252"/>
            <a:ext cx="7916813" cy="1815882"/>
          </a:xfrm>
          <a:prstGeom prst="rect">
            <a:avLst/>
          </a:prstGeom>
          <a:solidFill>
            <a:schemeClr val="bg1"/>
          </a:solidFill>
          <a:ln w="28575">
            <a:solidFill>
              <a:srgbClr val="662A0E"/>
            </a:solidFill>
            <a:prstDash val="dashDot"/>
          </a:ln>
        </p:spPr>
        <p:txBody>
          <a:bodyPr wrap="square">
            <a:spAutoFit/>
          </a:bodyPr>
          <a:lstStyle/>
          <a:p>
            <a:pPr lvl="0" algn="just">
              <a:defRPr/>
            </a:pPr>
            <a:r>
              <a:rPr lang="vi-VN" sz="2800" dirty="0">
                <a:solidFill>
                  <a:srgbClr val="202122"/>
                </a:solidFill>
                <a:latin typeface="Arial" panose="020B0604020202020204" pitchFamily="34" charset="0"/>
                <a:ea typeface="Cambria" panose="02040503050406030204" pitchFamily="18" charset="0"/>
                <a:cs typeface="Arial" panose="020B0604020202020204" pitchFamily="34" charset="0"/>
              </a:rPr>
              <a:t>ý nói những sự kiện lớn từ giữa năm 1945 đến ngày khai giảng, nổi bật là cuộc Cách mạng tháng Tám và sự ra đời của nước Việt Nam Dân chủ Cộng hòa.</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 xmlns:a16="http://schemas.microsoft.com/office/drawing/2014/main" id="{6AAABBDE-2D19-2AF8-20CA-B7F217C53D5D}"/>
              </a:ext>
            </a:extLst>
          </p:cNvPr>
          <p:cNvSpPr txBox="1"/>
          <p:nvPr/>
        </p:nvSpPr>
        <p:spPr>
          <a:xfrm>
            <a:off x="511629" y="4904623"/>
            <a:ext cx="3080658" cy="523220"/>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lgn="just">
              <a:defRPr/>
            </a:pPr>
            <a:r>
              <a:rPr lang="vi-VN" sz="2800" dirty="0">
                <a:solidFill>
                  <a:prstClr val="black"/>
                </a:solidFill>
                <a:latin typeface="Arial" panose="020B0604020202020204" pitchFamily="34" charset="0"/>
                <a:ea typeface="Cambria" panose="02040503050406030204" pitchFamily="18" charset="0"/>
                <a:cs typeface="Arial" panose="020B0604020202020204" pitchFamily="34" charset="0"/>
              </a:rPr>
              <a:t>80 năm giời nô lệ</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 xmlns:a16="http://schemas.microsoft.com/office/drawing/2014/main" id="{AFBBC19F-FEA4-FAC8-D729-7DD2F8CCB55A}"/>
              </a:ext>
            </a:extLst>
          </p:cNvPr>
          <p:cNvSpPr/>
          <p:nvPr/>
        </p:nvSpPr>
        <p:spPr>
          <a:xfrm>
            <a:off x="4042723" y="4821734"/>
            <a:ext cx="7916813" cy="523220"/>
          </a:xfrm>
          <a:prstGeom prst="rect">
            <a:avLst/>
          </a:prstGeom>
          <a:solidFill>
            <a:schemeClr val="bg1"/>
          </a:solidFill>
          <a:ln w="28575">
            <a:solidFill>
              <a:srgbClr val="662A0E"/>
            </a:solidFill>
            <a:prstDash val="dashDot"/>
          </a:ln>
        </p:spPr>
        <p:txBody>
          <a:bodyPr wrap="square">
            <a:spAutoFit/>
          </a:bodyPr>
          <a:lstStyle/>
          <a:p>
            <a:pPr lvl="0" algn="just">
              <a:defRPr/>
            </a:pPr>
            <a:r>
              <a:rPr lang="vi-VN" sz="2800" dirty="0">
                <a:solidFill>
                  <a:srgbClr val="202122"/>
                </a:solidFill>
                <a:latin typeface="Arial" panose="020B0604020202020204" pitchFamily="34" charset="0"/>
                <a:ea typeface="Cambria" panose="02040503050406030204" pitchFamily="18" charset="0"/>
                <a:cs typeface="Arial" panose="020B0604020202020204" pitchFamily="34" charset="0"/>
              </a:rPr>
              <a:t>80 năm nước ta  bị thực dân Pháp đô hộ.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661067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1CF0E696-E068-A7A5-97D6-908C2728EC9C}"/>
              </a:ext>
            </a:extLst>
          </p:cNvPr>
          <p:cNvSpPr txBox="1"/>
          <p:nvPr/>
        </p:nvSpPr>
        <p:spPr>
          <a:xfrm>
            <a:off x="1001486" y="1492689"/>
            <a:ext cx="1970314"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Cơ</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đồ</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 xmlns:a16="http://schemas.microsoft.com/office/drawing/2014/main" id="{0D0DDDBD-2EC4-E4E7-DDA6-EFB2299F61BD}"/>
              </a:ext>
            </a:extLst>
          </p:cNvPr>
          <p:cNvSpPr/>
          <p:nvPr/>
        </p:nvSpPr>
        <p:spPr>
          <a:xfrm>
            <a:off x="3287486" y="1325795"/>
            <a:ext cx="8284028" cy="1200329"/>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Arial" panose="020B0604020202020204" pitchFamily="34" charset="0"/>
                <a:ea typeface="Cambria" panose="02040503050406030204" pitchFamily="18" charset="0"/>
                <a:cs typeface="Arial" panose="020B0604020202020204" pitchFamily="34" charset="0"/>
              </a:rPr>
              <a:t>sự nghiệp lớn; ở đây có nghĩa là đất nước, giang sơn.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 xmlns:a16="http://schemas.microsoft.com/office/drawing/2014/main" id="{2A8846BA-D9A9-9859-00E0-811F853661E3}"/>
              </a:ext>
            </a:extLst>
          </p:cNvPr>
          <p:cNvSpPr txBox="1"/>
          <p:nvPr/>
        </p:nvSpPr>
        <p:spPr>
          <a:xfrm>
            <a:off x="838200" y="3380623"/>
            <a:ext cx="2449286"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Hoàn</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cầu</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 xmlns:a16="http://schemas.microsoft.com/office/drawing/2014/main" id="{C4526F16-1707-FF75-E752-A6D95BBFBDDB}"/>
              </a:ext>
            </a:extLst>
          </p:cNvPr>
          <p:cNvSpPr/>
          <p:nvPr/>
        </p:nvSpPr>
        <p:spPr>
          <a:xfrm>
            <a:off x="3429000" y="3383865"/>
            <a:ext cx="2917371" cy="646331"/>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Arial" panose="020B0604020202020204" pitchFamily="34" charset="0"/>
                <a:ea typeface="Cambria" panose="02040503050406030204" pitchFamily="18" charset="0"/>
                <a:cs typeface="Arial" panose="020B0604020202020204" pitchFamily="34" charset="0"/>
              </a:rPr>
              <a:t>thế giới.</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5" name="TextBox 4">
            <a:extLst>
              <a:ext uri="{FF2B5EF4-FFF2-40B4-BE49-F238E27FC236}">
                <a16:creationId xmlns="" xmlns:a16="http://schemas.microsoft.com/office/drawing/2014/main" id="{907C184C-B9D9-D4A1-64E1-99A5671E7910}"/>
              </a:ext>
            </a:extLst>
          </p:cNvPr>
          <p:cNvSpPr txBox="1"/>
          <p:nvPr/>
        </p:nvSpPr>
        <p:spPr>
          <a:xfrm>
            <a:off x="685800" y="4717280"/>
            <a:ext cx="3777343" cy="1200329"/>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vi-VN" sz="3600" dirty="0">
                <a:solidFill>
                  <a:prstClr val="black"/>
                </a:solidFill>
                <a:latin typeface="Arial" panose="020B0604020202020204" pitchFamily="34" charset="0"/>
                <a:ea typeface="Cambria" panose="02040503050406030204" pitchFamily="18" charset="0"/>
                <a:cs typeface="Arial" panose="020B0604020202020204" pitchFamily="34" charset="0"/>
              </a:rPr>
              <a:t>các cường quốc năm châu</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 xmlns:a16="http://schemas.microsoft.com/office/drawing/2014/main" id="{41F4FB67-2D8A-A275-8A4C-ADC9F41B2178}"/>
              </a:ext>
            </a:extLst>
          </p:cNvPr>
          <p:cNvSpPr/>
          <p:nvPr/>
        </p:nvSpPr>
        <p:spPr>
          <a:xfrm>
            <a:off x="4789714" y="4994280"/>
            <a:ext cx="7195457" cy="646331"/>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Arial" panose="020B0604020202020204" pitchFamily="34" charset="0"/>
                <a:ea typeface="Cambria" panose="02040503050406030204" pitchFamily="18" charset="0"/>
                <a:cs typeface="Arial" panose="020B0604020202020204" pitchFamily="34" charset="0"/>
              </a:rPr>
              <a:t>các nước giàu mạnh trên thế giới.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077724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1CF0E696-E068-A7A5-97D6-908C2728EC9C}"/>
              </a:ext>
            </a:extLst>
          </p:cNvPr>
          <p:cNvSpPr txBox="1"/>
          <p:nvPr/>
        </p:nvSpPr>
        <p:spPr>
          <a:xfrm>
            <a:off x="424544" y="1628023"/>
            <a:ext cx="2547256"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vi-VN" sz="3600" dirty="0">
                <a:solidFill>
                  <a:prstClr val="black"/>
                </a:solidFill>
                <a:latin typeface="Arial" panose="020B0604020202020204" pitchFamily="34" charset="0"/>
                <a:ea typeface="Cambria" panose="02040503050406030204" pitchFamily="18" charset="0"/>
                <a:cs typeface="Arial" panose="020B0604020202020204" pitchFamily="34" charset="0"/>
              </a:rPr>
              <a:t>tựu trường: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 xmlns:a16="http://schemas.microsoft.com/office/drawing/2014/main" id="{0D0DDDBD-2EC4-E4E7-DDA6-EFB2299F61BD}"/>
              </a:ext>
            </a:extLst>
          </p:cNvPr>
          <p:cNvSpPr/>
          <p:nvPr/>
        </p:nvSpPr>
        <p:spPr>
          <a:xfrm>
            <a:off x="3287486" y="1325795"/>
            <a:ext cx="8284028" cy="1200329"/>
          </a:xfrm>
          <a:prstGeom prst="rect">
            <a:avLst/>
          </a:prstGeom>
          <a:solidFill>
            <a:schemeClr val="bg1"/>
          </a:solidFill>
          <a:ln w="28575">
            <a:solidFill>
              <a:srgbClr val="662A0E"/>
            </a:solidFill>
            <a:prstDash val="dashDot"/>
          </a:ln>
        </p:spPr>
        <p:txBody>
          <a:bodyPr wrap="square">
            <a:spAutoFit/>
          </a:bodyPr>
          <a:lstStyle/>
          <a:p>
            <a:pPr lvl="0" algn="just">
              <a:defRPr/>
            </a:pPr>
            <a:r>
              <a:rPr lang="en-US" sz="3600">
                <a:solidFill>
                  <a:srgbClr val="202122"/>
                </a:solidFill>
                <a:latin typeface="Arial" panose="020B0604020202020204" pitchFamily="34" charset="0"/>
                <a:ea typeface="Cambria" panose="02040503050406030204" pitchFamily="18" charset="0"/>
                <a:cs typeface="Arial" panose="020B0604020202020204" pitchFamily="34" charset="0"/>
              </a:rPr>
              <a:t>(</a:t>
            </a:r>
            <a:r>
              <a:rPr lang="vi-VN" sz="3600">
                <a:solidFill>
                  <a:srgbClr val="202122"/>
                </a:solidFill>
                <a:latin typeface="Arial" panose="020B0604020202020204" pitchFamily="34" charset="0"/>
                <a:ea typeface="Cambria" panose="02040503050406030204" pitchFamily="18" charset="0"/>
                <a:cs typeface="Arial" panose="020B0604020202020204" pitchFamily="34" charset="0"/>
              </a:rPr>
              <a:t>học sinh) tập trung tại trường để chuẩn bị cho năm học mới.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pic>
        <p:nvPicPr>
          <p:cNvPr id="5122" name="Picture 2" descr="19 tỉnh, thành phố công bố lịch tựu trường và khai giảng">
            <a:extLst>
              <a:ext uri="{FF2B5EF4-FFF2-40B4-BE49-F238E27FC236}">
                <a16:creationId xmlns="" xmlns:a16="http://schemas.microsoft.com/office/drawing/2014/main" id="{DAF4F15A-3A10-4920-1AB6-9F2A7DBA8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740663"/>
            <a:ext cx="5162550" cy="343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126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073B4F6-59D2-FE19-37DE-1BB5BCACC750}"/>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EC909C36-D7BF-75BD-04EE-AA8AFFF40A15}"/>
              </a:ext>
            </a:extLst>
          </p:cNvPr>
          <p:cNvSpPr txBox="1"/>
          <p:nvPr/>
        </p:nvSpPr>
        <p:spPr>
          <a:xfrm>
            <a:off x="3162299" y="83575"/>
            <a:ext cx="5867400" cy="830997"/>
          </a:xfrm>
          <a:prstGeom prst="rect">
            <a:avLst/>
          </a:prstGeom>
          <a:noFill/>
        </p:spPr>
        <p:txBody>
          <a:bodyPr wrap="square" rtlCol="0">
            <a:spAutoFit/>
          </a:bodyPr>
          <a:lstStyle/>
          <a:p>
            <a:pPr algn="ctr"/>
            <a:r>
              <a:rPr lang="en-US" sz="2400" dirty="0" err="1">
                <a:latin typeface="Arial" panose="020B0604020202020204" pitchFamily="34" charset="0"/>
                <a:cs typeface="Arial" panose="020B0604020202020204" pitchFamily="34" charset="0"/>
              </a:rPr>
              <a:t>Thứ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11</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11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202</a:t>
            </a:r>
            <a:r>
              <a:rPr lang="vi-VN" sz="24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a:t>
            </a:r>
          </a:p>
          <a:p>
            <a:pPr algn="ctr"/>
            <a:r>
              <a:rPr lang="vi-VN" sz="2400" u="sng" dirty="0">
                <a:latin typeface="Arial" panose="020B0604020202020204" pitchFamily="34" charset="0"/>
                <a:cs typeface="Arial" panose="020B0604020202020204" pitchFamily="34" charset="0"/>
              </a:rPr>
              <a:t>Tiếng việt: </a:t>
            </a: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99EAB1F0-C355-F191-209F-0C499D6BC688}"/>
              </a:ext>
            </a:extLst>
          </p:cNvPr>
          <p:cNvSpPr txBox="1"/>
          <p:nvPr/>
        </p:nvSpPr>
        <p:spPr>
          <a:xfrm>
            <a:off x="3162299" y="921945"/>
            <a:ext cx="5867400"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Thư gửi các học sinh</a:t>
            </a:r>
            <a:endParaRPr lang="en-US" sz="28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DEACB49C-A193-16FF-0D3F-8B169E847BC9}"/>
              </a:ext>
            </a:extLst>
          </p:cNvPr>
          <p:cNvSpPr txBox="1"/>
          <p:nvPr/>
        </p:nvSpPr>
        <p:spPr>
          <a:xfrm>
            <a:off x="5410200" y="1300853"/>
            <a:ext cx="4724401" cy="523220"/>
          </a:xfrm>
          <a:prstGeom prst="rect">
            <a:avLst/>
          </a:prstGeom>
          <a:noFill/>
        </p:spPr>
        <p:txBody>
          <a:bodyPr wrap="square" rtlCol="0">
            <a:spAutoFit/>
          </a:bodyPr>
          <a:lstStyle/>
          <a:p>
            <a:pPr algn="ctr"/>
            <a:r>
              <a:rPr lang="vi-VN" sz="2800" b="1" dirty="0">
                <a:solidFill>
                  <a:srgbClr val="FF0000"/>
                </a:solidFill>
                <a:latin typeface="Arial" panose="020B0604020202020204" pitchFamily="34" charset="0"/>
                <a:cs typeface="Arial" panose="020B0604020202020204" pitchFamily="34" charset="0"/>
              </a:rPr>
              <a:t>Hồ Chí Minh.</a:t>
            </a:r>
            <a:endParaRPr lang="en-US" sz="2800" b="1" dirty="0">
              <a:solidFill>
                <a:srgbClr val="FF0000"/>
              </a:solidFill>
              <a:latin typeface="Arial" panose="020B0604020202020204" pitchFamily="34" charset="0"/>
              <a:cs typeface="Arial" panose="020B0604020202020204" pitchFamily="34" charset="0"/>
            </a:endParaRPr>
          </a:p>
        </p:txBody>
      </p:sp>
      <p:sp>
        <p:nvSpPr>
          <p:cNvPr id="5" name="Text Box 4">
            <a:extLst>
              <a:ext uri="{FF2B5EF4-FFF2-40B4-BE49-F238E27FC236}">
                <a16:creationId xmlns="" xmlns:a16="http://schemas.microsoft.com/office/drawing/2014/main" id="{A131D2FA-4125-FA69-7684-9E8090E4305B}"/>
              </a:ext>
            </a:extLst>
          </p:cNvPr>
          <p:cNvSpPr txBox="1">
            <a:spLocks noChangeArrowheads="1"/>
          </p:cNvSpPr>
          <p:nvPr/>
        </p:nvSpPr>
        <p:spPr bwMode="auto">
          <a:xfrm>
            <a:off x="746748" y="1824073"/>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Nội</a:t>
            </a:r>
            <a:r>
              <a:rPr lang="en-US" altLang="vi-VN" sz="2800" b="1" u="sng" dirty="0">
                <a:latin typeface="Arial" panose="020B0604020202020204" pitchFamily="34" charset="0"/>
                <a:cs typeface="Arial" panose="020B0604020202020204" pitchFamily="34" charset="0"/>
              </a:rPr>
              <a:t> dung </a:t>
            </a:r>
            <a:r>
              <a:rPr lang="en-US" altLang="vi-VN" sz="2800" b="1" u="sng" dirty="0" err="1">
                <a:latin typeface="Arial" panose="020B0604020202020204" pitchFamily="34" charset="0"/>
                <a:cs typeface="Arial" panose="020B0604020202020204" pitchFamily="34" charset="0"/>
              </a:rPr>
              <a:t>chính</a:t>
            </a:r>
            <a:r>
              <a:rPr lang="en-US" altLang="vi-VN" sz="2800" b="1" u="sng" dirty="0">
                <a:latin typeface="Arial" panose="020B0604020202020204" pitchFamily="34" charset="0"/>
                <a:cs typeface="Arial" panose="020B0604020202020204" pitchFamily="34" charset="0"/>
              </a:rPr>
              <a:t>:</a:t>
            </a:r>
          </a:p>
        </p:txBody>
      </p:sp>
      <p:sp>
        <p:nvSpPr>
          <p:cNvPr id="7" name="Text Box 4">
            <a:extLst>
              <a:ext uri="{FF2B5EF4-FFF2-40B4-BE49-F238E27FC236}">
                <a16:creationId xmlns="" xmlns:a16="http://schemas.microsoft.com/office/drawing/2014/main" id="{673DD958-66B2-7A12-7CFD-2FFCBD4B0608}"/>
              </a:ext>
            </a:extLst>
          </p:cNvPr>
          <p:cNvSpPr txBox="1">
            <a:spLocks noChangeArrowheads="1"/>
          </p:cNvSpPr>
          <p:nvPr/>
        </p:nvSpPr>
        <p:spPr bwMode="auto">
          <a:xfrm>
            <a:off x="1452536" y="3160364"/>
            <a:ext cx="2342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Luyện</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đọc</a:t>
            </a:r>
            <a:r>
              <a:rPr lang="en-US" altLang="vi-VN" sz="2800" b="1" u="sng" dirty="0">
                <a:latin typeface="Arial" panose="020B0604020202020204" pitchFamily="34" charset="0"/>
                <a:cs typeface="Arial" panose="020B0604020202020204" pitchFamily="34" charset="0"/>
              </a:rPr>
              <a:t>:</a:t>
            </a:r>
          </a:p>
        </p:txBody>
      </p:sp>
      <p:sp>
        <p:nvSpPr>
          <p:cNvPr id="8" name="Text Box 4">
            <a:extLst>
              <a:ext uri="{FF2B5EF4-FFF2-40B4-BE49-F238E27FC236}">
                <a16:creationId xmlns="" xmlns:a16="http://schemas.microsoft.com/office/drawing/2014/main" id="{8BDD5069-EA1D-49A4-BBBA-D86F2E8466D4}"/>
              </a:ext>
            </a:extLst>
          </p:cNvPr>
          <p:cNvSpPr txBox="1">
            <a:spLocks noChangeArrowheads="1"/>
          </p:cNvSpPr>
          <p:nvPr/>
        </p:nvSpPr>
        <p:spPr bwMode="auto">
          <a:xfrm>
            <a:off x="6316159" y="3107329"/>
            <a:ext cx="2987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Tìm</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hiểu</a:t>
            </a:r>
            <a:r>
              <a:rPr lang="en-US" altLang="vi-VN" sz="2800" b="1" u="sng" dirty="0">
                <a:latin typeface="Arial" panose="020B0604020202020204" pitchFamily="34" charset="0"/>
                <a:cs typeface="Arial" panose="020B0604020202020204" pitchFamily="34" charset="0"/>
              </a:rPr>
              <a:t> </a:t>
            </a:r>
            <a:r>
              <a:rPr lang="en-US" altLang="vi-VN" sz="2800" b="1" u="sng" dirty="0" err="1">
                <a:latin typeface="Arial" panose="020B0604020202020204" pitchFamily="34" charset="0"/>
                <a:cs typeface="Arial" panose="020B0604020202020204" pitchFamily="34" charset="0"/>
              </a:rPr>
              <a:t>bài</a:t>
            </a:r>
            <a:r>
              <a:rPr lang="en-US" altLang="vi-VN" sz="2800" b="1" u="sng" dirty="0">
                <a:latin typeface="Arial" panose="020B0604020202020204" pitchFamily="34" charset="0"/>
                <a:cs typeface="Arial" panose="020B0604020202020204" pitchFamily="34" charset="0"/>
              </a:rPr>
              <a:t>:</a:t>
            </a:r>
          </a:p>
        </p:txBody>
      </p:sp>
      <p:cxnSp>
        <p:nvCxnSpPr>
          <p:cNvPr id="9" name="Straight Connector 8">
            <a:extLst>
              <a:ext uri="{FF2B5EF4-FFF2-40B4-BE49-F238E27FC236}">
                <a16:creationId xmlns="" xmlns:a16="http://schemas.microsoft.com/office/drawing/2014/main" id="{CF869F76-7A68-6BBA-BBB1-683FDF67DADC}"/>
              </a:ext>
            </a:extLst>
          </p:cNvPr>
          <p:cNvCxnSpPr/>
          <p:nvPr/>
        </p:nvCxnSpPr>
        <p:spPr>
          <a:xfrm>
            <a:off x="5918013" y="3160364"/>
            <a:ext cx="0" cy="36001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86116BEA-965A-165A-1811-FD26B17304F6}"/>
              </a:ext>
            </a:extLst>
          </p:cNvPr>
          <p:cNvSpPr txBox="1"/>
          <p:nvPr/>
        </p:nvSpPr>
        <p:spPr>
          <a:xfrm>
            <a:off x="847028" y="3634405"/>
            <a:ext cx="5096572" cy="523220"/>
          </a:xfrm>
          <a:prstGeom prst="rect">
            <a:avLst/>
          </a:prstGeom>
          <a:noFill/>
        </p:spPr>
        <p:txBody>
          <a:bodyPr wrap="square">
            <a:spAutoFit/>
          </a:bodyPr>
          <a:lstStyle/>
          <a:p>
            <a:r>
              <a:rPr lang="en-US" sz="2800" b="1" dirty="0" err="1">
                <a:effectLst/>
                <a:latin typeface="Arial" panose="020B0604020202020204" pitchFamily="34" charset="0"/>
                <a:ea typeface="Calibri" panose="020F0502020204030204" pitchFamily="34" charset="0"/>
                <a:cs typeface="Arial" panose="020B0604020202020204" pitchFamily="34" charset="0"/>
              </a:rPr>
              <a:t>Việt</a:t>
            </a:r>
            <a:r>
              <a:rPr lang="en-US" sz="2800" b="1" dirty="0">
                <a:effectLst/>
                <a:latin typeface="Arial" panose="020B0604020202020204" pitchFamily="34" charset="0"/>
                <a:ea typeface="Calibri" panose="020F0502020204030204" pitchFamily="34" charset="0"/>
                <a:cs typeface="Arial" panose="020B0604020202020204" pitchFamily="34" charset="0"/>
              </a:rPr>
              <a:t> Nam </a:t>
            </a:r>
            <a:r>
              <a:rPr lang="en-US" sz="2800" b="1" dirty="0" err="1">
                <a:effectLst/>
                <a:latin typeface="Arial" panose="020B0604020202020204" pitchFamily="34" charset="0"/>
                <a:ea typeface="Calibri" panose="020F0502020204030204" pitchFamily="34" charset="0"/>
                <a:cs typeface="Arial" panose="020B0604020202020204" pitchFamily="34" charset="0"/>
              </a:rPr>
              <a:t>Dân</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chủ</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Cộng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hòa</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9BF498F9-9C01-251A-9405-EC2E167F165B}"/>
              </a:ext>
            </a:extLst>
          </p:cNvPr>
          <p:cNvSpPr txBox="1"/>
          <p:nvPr/>
        </p:nvSpPr>
        <p:spPr>
          <a:xfrm>
            <a:off x="787455" y="4370056"/>
            <a:ext cx="2333535" cy="523220"/>
          </a:xfrm>
          <a:prstGeom prst="rect">
            <a:avLst/>
          </a:prstGeom>
          <a:noFill/>
        </p:spPr>
        <p:txBody>
          <a:bodyPr wrap="square">
            <a:spAutoFit/>
          </a:bodyPr>
          <a:lstStyle/>
          <a:p>
            <a:r>
              <a:rPr lang="vi-VN" sz="2800" b="1" dirty="0">
                <a:effectLst/>
                <a:latin typeface="Arial" panose="020B0604020202020204" pitchFamily="34" charset="0"/>
                <a:ea typeface="Calibri" panose="020F0502020204030204" pitchFamily="34" charset="0"/>
                <a:cs typeface="Arial" panose="020B0604020202020204" pitchFamily="34" charset="0"/>
              </a:rPr>
              <a:t>tựu trường</a:t>
            </a:r>
            <a:endParaRPr lang="en-US" sz="28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21FFB474-68E7-5C65-A3EC-869F431BCDFF}"/>
              </a:ext>
            </a:extLst>
          </p:cNvPr>
          <p:cNvSpPr txBox="1"/>
          <p:nvPr/>
        </p:nvSpPr>
        <p:spPr>
          <a:xfrm>
            <a:off x="3460579" y="4330414"/>
            <a:ext cx="1747682" cy="523220"/>
          </a:xfrm>
          <a:prstGeom prst="rect">
            <a:avLst/>
          </a:prstGeom>
          <a:noFill/>
        </p:spPr>
        <p:txBody>
          <a:bodyPr wrap="square">
            <a:spAutoFit/>
          </a:bodyPr>
          <a:lstStyle/>
          <a:p>
            <a:r>
              <a:rPr lang="en-US" sz="2800" b="1" dirty="0" err="1">
                <a:effectLst/>
                <a:latin typeface="Arial" panose="020B0604020202020204" pitchFamily="34" charset="0"/>
                <a:ea typeface="Calibri" panose="020F0502020204030204" pitchFamily="34" charset="0"/>
                <a:cs typeface="Arial" panose="020B0604020202020204" pitchFamily="34" charset="0"/>
              </a:rPr>
              <a:t>hoàn</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cầu</a:t>
            </a:r>
            <a:endParaRPr lang="en-US" sz="28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67A7535E-EBD0-A21D-4CDE-B92EBB6930A5}"/>
              </a:ext>
            </a:extLst>
          </p:cNvPr>
          <p:cNvSpPr txBox="1"/>
          <p:nvPr/>
        </p:nvSpPr>
        <p:spPr>
          <a:xfrm>
            <a:off x="3080180" y="4364444"/>
            <a:ext cx="315134"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rPr>
              <a:t>;</a:t>
            </a:r>
            <a:endParaRPr lang="en-US" sz="2800" b="1" dirty="0"/>
          </a:p>
        </p:txBody>
      </p:sp>
      <p:sp>
        <p:nvSpPr>
          <p:cNvPr id="3" name="Rectangle 2">
            <a:extLst>
              <a:ext uri="{FF2B5EF4-FFF2-40B4-BE49-F238E27FC236}">
                <a16:creationId xmlns="" xmlns:a16="http://schemas.microsoft.com/office/drawing/2014/main" id="{F8D335E6-21A0-0335-0AA5-D85D2F701D6E}"/>
              </a:ext>
            </a:extLst>
          </p:cNvPr>
          <p:cNvSpPr/>
          <p:nvPr/>
        </p:nvSpPr>
        <p:spPr>
          <a:xfrm>
            <a:off x="222681" y="5105707"/>
            <a:ext cx="5714998" cy="1384995"/>
          </a:xfrm>
          <a:prstGeom prst="rect">
            <a:avLst/>
          </a:prstGeom>
        </p:spPr>
        <p:txBody>
          <a:bodyPr wrap="square">
            <a:spAutoFit/>
          </a:bodyPr>
          <a:lstStyle/>
          <a:p>
            <a:pPr algn="just">
              <a:spcBef>
                <a:spcPct val="50000"/>
              </a:spcBef>
            </a:pPr>
            <a:r>
              <a:rPr lang="en-GB" altLang="en-US" sz="2800" b="1" dirty="0" err="1">
                <a:solidFill>
                  <a:srgbClr val="0000FF"/>
                </a:solidFill>
                <a:latin typeface="Arial" panose="020B0604020202020204" pitchFamily="34" charset="0"/>
                <a:cs typeface="Arial" panose="020B0604020202020204" pitchFamily="34" charset="0"/>
              </a:rPr>
              <a:t>Ngày</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hôm</a:t>
            </a:r>
            <a:r>
              <a:rPr lang="en-GB" altLang="en-US" sz="2800" b="1" dirty="0">
                <a:solidFill>
                  <a:srgbClr val="0000FF"/>
                </a:solidFill>
                <a:latin typeface="Arial" panose="020B0604020202020204" pitchFamily="34" charset="0"/>
                <a:cs typeface="Arial" panose="020B0604020202020204" pitchFamily="34" charset="0"/>
              </a:rPr>
              <a:t> nay </a:t>
            </a:r>
            <a:r>
              <a:rPr lang="en-GB" altLang="en-US" sz="2800" b="1" dirty="0" err="1">
                <a:solidFill>
                  <a:srgbClr val="0000FF"/>
                </a:solidFill>
                <a:latin typeface="Arial" panose="020B0604020202020204" pitchFamily="34" charset="0"/>
                <a:cs typeface="Arial" panose="020B0604020202020204" pitchFamily="34" charset="0"/>
              </a:rPr>
              <a:t>là</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ngày</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khai</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trường</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đầu</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tiên</a:t>
            </a:r>
            <a:r>
              <a:rPr lang="en-GB" altLang="en-US" sz="2800" b="1" dirty="0">
                <a:solidFill>
                  <a:srgbClr val="0000FF"/>
                </a:solidFill>
                <a:latin typeface="Arial" panose="020B0604020202020204" pitchFamily="34" charset="0"/>
                <a:cs typeface="Arial" panose="020B0604020202020204" pitchFamily="34" charset="0"/>
              </a:rPr>
              <a:t> ở </a:t>
            </a:r>
            <a:r>
              <a:rPr lang="en-GB" altLang="en-US" sz="2800" b="1" dirty="0" err="1">
                <a:solidFill>
                  <a:srgbClr val="0000FF"/>
                </a:solidFill>
                <a:latin typeface="Arial" panose="020B0604020202020204" pitchFamily="34" charset="0"/>
                <a:cs typeface="Arial" panose="020B0604020202020204" pitchFamily="34" charset="0"/>
              </a:rPr>
              <a:t>nước</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Việt</a:t>
            </a:r>
            <a:r>
              <a:rPr lang="en-GB" altLang="en-US" sz="2800" b="1" dirty="0">
                <a:solidFill>
                  <a:srgbClr val="0000FF"/>
                </a:solidFill>
                <a:latin typeface="Arial" panose="020B0604020202020204" pitchFamily="34" charset="0"/>
                <a:cs typeface="Arial" panose="020B0604020202020204" pitchFamily="34" charset="0"/>
              </a:rPr>
              <a:t> Nam </a:t>
            </a:r>
            <a:r>
              <a:rPr lang="en-GB" altLang="en-US" sz="2800" b="1" dirty="0" err="1">
                <a:solidFill>
                  <a:srgbClr val="0000FF"/>
                </a:solidFill>
                <a:latin typeface="Arial" panose="020B0604020202020204" pitchFamily="34" charset="0"/>
                <a:cs typeface="Arial" panose="020B0604020202020204" pitchFamily="34" charset="0"/>
              </a:rPr>
              <a:t>Dân</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chủ</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Cộng</a:t>
            </a:r>
            <a:r>
              <a:rPr lang="en-GB" altLang="en-US" sz="2800" b="1" dirty="0">
                <a:solidFill>
                  <a:srgbClr val="0000FF"/>
                </a:solidFill>
                <a:latin typeface="Arial" panose="020B0604020202020204" pitchFamily="34" charset="0"/>
                <a:cs typeface="Arial" panose="020B0604020202020204" pitchFamily="34" charset="0"/>
              </a:rPr>
              <a:t> </a:t>
            </a:r>
            <a:r>
              <a:rPr lang="en-GB" altLang="en-US" sz="2800" b="1" dirty="0" err="1">
                <a:solidFill>
                  <a:srgbClr val="0000FF"/>
                </a:solidFill>
                <a:latin typeface="Arial" panose="020B0604020202020204" pitchFamily="34" charset="0"/>
                <a:cs typeface="Arial" panose="020B0604020202020204" pitchFamily="34" charset="0"/>
              </a:rPr>
              <a:t>hòa</a:t>
            </a:r>
            <a:r>
              <a:rPr lang="en-GB" altLang="en-US" sz="2800" b="1" dirty="0">
                <a:solidFill>
                  <a:srgbClr val="0000FF"/>
                </a:solidFill>
                <a:latin typeface="Arial" panose="020B0604020202020204" pitchFamily="34" charset="0"/>
                <a:cs typeface="Arial" panose="020B0604020202020204" pitchFamily="34" charset="0"/>
              </a:rPr>
              <a:t>.</a:t>
            </a:r>
          </a:p>
        </p:txBody>
      </p:sp>
      <p:cxnSp>
        <p:nvCxnSpPr>
          <p:cNvPr id="17" name="Straight Connector 16">
            <a:extLst>
              <a:ext uri="{FF2B5EF4-FFF2-40B4-BE49-F238E27FC236}">
                <a16:creationId xmlns="" xmlns:a16="http://schemas.microsoft.com/office/drawing/2014/main" id="{3BB37B4D-8FFA-827C-162A-BFDC6733FBB5}"/>
              </a:ext>
            </a:extLst>
          </p:cNvPr>
          <p:cNvCxnSpPr>
            <a:cxnSpLocks/>
          </p:cNvCxnSpPr>
          <p:nvPr/>
        </p:nvCxnSpPr>
        <p:spPr>
          <a:xfrm flipH="1">
            <a:off x="3162299" y="5105707"/>
            <a:ext cx="233015" cy="45144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 xmlns:a16="http://schemas.microsoft.com/office/drawing/2014/main" id="{52F26B3C-BB8A-244B-50BC-C425DB3B60EB}"/>
              </a:ext>
            </a:extLst>
          </p:cNvPr>
          <p:cNvCxnSpPr>
            <a:cxnSpLocks/>
          </p:cNvCxnSpPr>
          <p:nvPr/>
        </p:nvCxnSpPr>
        <p:spPr>
          <a:xfrm flipH="1">
            <a:off x="3298095" y="5610026"/>
            <a:ext cx="233015" cy="451440"/>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61338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556</TotalTime>
  <Words>1211</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Cambria</vt:lpstr>
      <vt:lpstr>Gill Sans MT</vt:lpstr>
      <vt:lpstr>iCiel Pony</vt:lpstr>
      <vt:lpstr>Tahoma</vt:lpstr>
      <vt:lpstr>Times New Roman</vt:lpstr>
      <vt:lpstr>Verdana</vt:lpstr>
      <vt:lpstr>Wingdings 2</vt:lpstr>
      <vt:lpstr>等线</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 Nguyen</dc:creator>
  <cp:lastModifiedBy>Windows User</cp:lastModifiedBy>
  <cp:revision>83</cp:revision>
  <dcterms:created xsi:type="dcterms:W3CDTF">2022-11-11T14:46:25Z</dcterms:created>
  <dcterms:modified xsi:type="dcterms:W3CDTF">2025-11-07T07:32:02Z</dcterms:modified>
</cp:coreProperties>
</file>