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15"/>
  </p:notesMasterIdLst>
  <p:sldIdLst>
    <p:sldId id="256" r:id="rId3"/>
    <p:sldId id="454" r:id="rId4"/>
    <p:sldId id="462" r:id="rId5"/>
    <p:sldId id="463" r:id="rId6"/>
    <p:sldId id="482" r:id="rId7"/>
    <p:sldId id="483" r:id="rId8"/>
    <p:sldId id="484" r:id="rId9"/>
    <p:sldId id="485" r:id="rId10"/>
    <p:sldId id="468" r:id="rId11"/>
    <p:sldId id="489" r:id="rId12"/>
    <p:sldId id="490" r:id="rId13"/>
    <p:sldId id="473"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26"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8CD0B-5AB9-43C1-A9A2-04C7B170E9D7}" type="datetimeFigureOut">
              <a:rPr lang="vi-VN" smtClean="0"/>
              <a:t>07/11/2025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8A4E4-D490-4B65-8230-199E309363F7}" type="slidenum">
              <a:rPr lang="vi-VN" smtClean="0"/>
              <a:t>‹#›</a:t>
            </a:fld>
            <a:endParaRPr lang="vi-VN"/>
          </a:p>
        </p:txBody>
      </p:sp>
    </p:spTree>
    <p:extLst>
      <p:ext uri="{BB962C8B-B14F-4D97-AF65-F5344CB8AC3E}">
        <p14:creationId xmlns:p14="http://schemas.microsoft.com/office/powerpoint/2010/main" val="282112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phẩm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gửi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A18A4E4-D490-4B65-8230-199E309363F7}" type="slidenum">
              <a:rPr lang="vi-VN" smtClean="0"/>
              <a:t>1</a:t>
            </a:fld>
            <a:endParaRPr lang="vi-VN"/>
          </a:p>
        </p:txBody>
      </p:sp>
    </p:spTree>
    <p:extLst>
      <p:ext uri="{BB962C8B-B14F-4D97-AF65-F5344CB8AC3E}">
        <p14:creationId xmlns:p14="http://schemas.microsoft.com/office/powerpoint/2010/main" val="201728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AFA90E9-4947-4802-81FD-36F90647CDE3}" type="datetimeFigureOut">
              <a:rPr lang="vi-VN" smtClean="0"/>
              <a:t>07/11/2025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FA90E9-4947-4802-81FD-36F90647CDE3}" type="datetimeFigureOut">
              <a:rPr lang="vi-VN" smtClean="0"/>
              <a:t>07/11/2025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FA90E9-4947-4802-81FD-36F90647CDE3}" type="datetimeFigureOut">
              <a:rPr lang="vi-VN" smtClean="0"/>
              <a:t>07/11/2025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FA90E9-4947-4802-81FD-36F90647CDE3}" type="datetimeFigureOut">
              <a:rPr lang="vi-VN" smtClean="0"/>
              <a:t>07/11/2025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cartoon of a landscape with flower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rcRect t="15776" r="-2" b="-2"/>
          <a:stretch>
            <a:fillRect/>
          </a:stretch>
        </p:blipFill>
        <p:spPr>
          <a:xfrm>
            <a:off x="-6588" y="10"/>
            <a:ext cx="12198588" cy="6857990"/>
          </a:xfrm>
          <a:prstGeom prst="rect">
            <a:avLst/>
          </a:prstGeom>
        </p:spPr>
      </p:pic>
      <p:sp>
        <p:nvSpPr>
          <p:cNvPr id="8" name="Rectangle: Single Corner Rounded 7"/>
          <p:cNvSpPr/>
          <p:nvPr userDrawn="1"/>
        </p:nvSpPr>
        <p:spPr>
          <a:xfrm>
            <a:off x="228600" y="365124"/>
            <a:ext cx="11717866" cy="6238875"/>
          </a:xfrm>
          <a:prstGeom prst="round1Rect">
            <a:avLst/>
          </a:prstGeom>
          <a:solidFill>
            <a:schemeClr val="bg1"/>
          </a:solidFill>
          <a:ln w="38100">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A90E9-4947-4802-81FD-36F90647CDE3}" type="datetimeFigureOut">
              <a:rPr lang="vi-VN" smtClean="0"/>
              <a:t>07/11/2025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round pink label with white text and a black backgroun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AFA90E9-4947-4802-81FD-36F90647CDE3}" type="datetimeFigureOut">
              <a:rPr lang="vi-VN" smtClean="0"/>
              <a:t>07/11/2025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AFA90E9-4947-4802-81FD-36F90647CDE3}" type="datetimeFigureOut">
              <a:rPr lang="vi-VN" smtClean="0"/>
              <a:t>07/11/2025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AFA90E9-4947-4802-81FD-36F90647CDE3}" type="datetimeFigureOut">
              <a:rPr lang="vi-VN" smtClean="0"/>
              <a:t>07/11/2025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A90E9-4947-4802-81FD-36F90647CDE3}" type="datetimeFigureOut">
              <a:rPr lang="vi-VN" smtClean="0"/>
              <a:t>07/11/2025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A90E9-4947-4802-81FD-36F90647CDE3}" type="datetimeFigureOut">
              <a:rPr lang="vi-VN" smtClean="0"/>
              <a:t>07/11/2025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A90E9-4947-4802-81FD-36F90647CDE3}" type="datetimeFigureOut">
              <a:rPr lang="vi-VN" smtClean="0"/>
              <a:t>07/11/2025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97B3DEC-D08D-4097-BDDA-541F2D47E38F}"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A90E9-4947-4802-81FD-36F90647CDE3}" type="datetimeFigureOut">
              <a:rPr lang="vi-VN" smtClean="0"/>
              <a:t>07/11/2025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7B3DEC-D08D-4097-BDDA-541F2D47E38F}"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41.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6.png"/><Relationship Id="rId14" Type="http://schemas.openxmlformats.org/officeDocument/2006/relationships/image" Target="../media/image49.svg"/></Relationships>
</file>

<file path=ppt/slides/_rels/slide1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l="-12029" r="-41424"/>
            </a:stretch>
          </a:blipFill>
        </p:spPr>
        <p:txBody>
          <a:bodyPr/>
          <a:lstStyle/>
          <a:p>
            <a:pPr defTabSz="609600"/>
            <a:endParaRPr lang="en-US" sz="1200">
              <a:solidFill>
                <a:prstClr val="black"/>
              </a:solidFill>
              <a:latin typeface="Calibri" panose="020F0502020204030204"/>
            </a:endParaRPr>
          </a:p>
        </p:txBody>
      </p:sp>
      <p:sp>
        <p:nvSpPr>
          <p:cNvPr id="3" name="Freeform 3"/>
          <p:cNvSpPr/>
          <p:nvPr/>
        </p:nvSpPr>
        <p:spPr>
          <a:xfrm rot="292895">
            <a:off x="838214" y="662366"/>
            <a:ext cx="8560387"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00"/>
            <a:endParaRPr lang="en-US" sz="1200">
              <a:solidFill>
                <a:prstClr val="black"/>
              </a:solidFill>
              <a:latin typeface="Calibri" panose="020F0502020204030204"/>
            </a:endParaRPr>
          </a:p>
        </p:txBody>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00"/>
            <a:endParaRPr lang="en-US" sz="1200">
              <a:solidFill>
                <a:prstClr val="black"/>
              </a:solidFill>
              <a:latin typeface="Calibri" panose="020F0502020204030204"/>
            </a:endParaRPr>
          </a:p>
        </p:txBody>
      </p:sp>
      <p:sp>
        <p:nvSpPr>
          <p:cNvPr id="7" name="Freeform 7"/>
          <p:cNvSpPr/>
          <p:nvPr/>
        </p:nvSpPr>
        <p:spPr>
          <a:xfrm>
            <a:off x="7739743" y="2492828"/>
            <a:ext cx="3766458" cy="4630997"/>
          </a:xfrm>
          <a:custGeom>
            <a:avLst/>
            <a:gdLst/>
            <a:ahLst/>
            <a:cxnLst/>
            <a:rect l="l" t="t" r="r" b="b"/>
            <a:pathLst>
              <a:path w="7410469" h="8821986">
                <a:moveTo>
                  <a:pt x="0" y="0"/>
                </a:moveTo>
                <a:lnTo>
                  <a:pt x="7410469" y="0"/>
                </a:lnTo>
                <a:lnTo>
                  <a:pt x="7410469" y="8821987"/>
                </a:lnTo>
                <a:lnTo>
                  <a:pt x="0" y="88219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00"/>
            <a:endParaRPr lang="en-US" sz="1200">
              <a:solidFill>
                <a:prstClr val="black"/>
              </a:solidFill>
              <a:latin typeface="Calibri" panose="020F0502020204030204"/>
            </a:endParaRPr>
          </a:p>
        </p:txBody>
      </p:sp>
      <p:sp>
        <p:nvSpPr>
          <p:cNvPr id="8" name="Freeform 8"/>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00"/>
            <a:endParaRPr lang="en-US" sz="1200">
              <a:solidFill>
                <a:prstClr val="black"/>
              </a:solidFill>
              <a:latin typeface="Calibri" panose="020F0502020204030204"/>
            </a:endParaRPr>
          </a:p>
        </p:txBody>
      </p:sp>
      <p:sp>
        <p:nvSpPr>
          <p:cNvPr id="10" name="Freeform 10"/>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609600"/>
            <a:endParaRPr lang="en-US" sz="1200">
              <a:solidFill>
                <a:prstClr val="black"/>
              </a:solidFill>
              <a:latin typeface="Calibri" panose="020F0502020204030204"/>
            </a:endParaRPr>
          </a:p>
        </p:txBody>
      </p:sp>
      <p:sp>
        <p:nvSpPr>
          <p:cNvPr id="14" name="Freeform 14"/>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00"/>
            <a:endParaRPr lang="en-US" sz="1200">
              <a:solidFill>
                <a:prstClr val="black"/>
              </a:solidFill>
              <a:latin typeface="Calibri" panose="020F0502020204030204"/>
            </a:endParaRPr>
          </a:p>
        </p:txBody>
      </p:sp>
      <p:pic>
        <p:nvPicPr>
          <p:cNvPr id="15" name="Picture 14"/>
          <p:cNvPicPr>
            <a:picLocks noChangeAspect="1"/>
          </p:cNvPicPr>
          <p:nvPr/>
        </p:nvPicPr>
        <p:blipFill>
          <a:blip r:embed="rId15"/>
          <a:stretch>
            <a:fillRect/>
          </a:stretch>
        </p:blipFill>
        <p:spPr>
          <a:xfrm>
            <a:off x="3799557" y="0"/>
            <a:ext cx="3277608" cy="1484477"/>
          </a:xfrm>
          <a:prstGeom prst="rect">
            <a:avLst/>
          </a:prstGeom>
        </p:spPr>
      </p:pic>
      <p:pic>
        <p:nvPicPr>
          <p:cNvPr id="16" name="Picture 15"/>
          <p:cNvPicPr>
            <a:picLocks noChangeAspect="1"/>
          </p:cNvPicPr>
          <p:nvPr/>
        </p:nvPicPr>
        <p:blipFill>
          <a:blip r:embed="rId16"/>
          <a:stretch>
            <a:fillRect/>
          </a:stretch>
        </p:blipFill>
        <p:spPr>
          <a:xfrm>
            <a:off x="838200" y="2592822"/>
            <a:ext cx="2514310" cy="1824600"/>
          </a:xfrm>
          <a:prstGeom prst="rect">
            <a:avLst/>
          </a:prstGeom>
        </p:spPr>
      </p:pic>
      <p:pic>
        <p:nvPicPr>
          <p:cNvPr id="17" name="Picture 16"/>
          <p:cNvPicPr>
            <a:picLocks noChangeAspect="1"/>
          </p:cNvPicPr>
          <p:nvPr/>
        </p:nvPicPr>
        <p:blipFill>
          <a:blip r:embed="rId17"/>
          <a:stretch>
            <a:fillRect/>
          </a:stretch>
        </p:blipFill>
        <p:spPr>
          <a:xfrm>
            <a:off x="2100646" y="2466608"/>
            <a:ext cx="6858594" cy="2164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a:xfrm>
            <a:off x="831467" y="1517904"/>
            <a:ext cx="10343352" cy="4485132"/>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p:cNvSpPr txBox="1"/>
          <p:nvPr/>
        </p:nvSpPr>
        <p:spPr>
          <a:xfrm>
            <a:off x="4523090" y="1652672"/>
            <a:ext cx="27574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4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Giọng</a:t>
            </a:r>
            <a:r>
              <a:rPr kumimoji="0" lang="en-GB" sz="4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4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đọc</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1280158" y="2807207"/>
            <a:ext cx="9426827" cy="3170099"/>
          </a:xfrm>
          <a:prstGeom prst="rect">
            <a:avLst/>
          </a:prstGeom>
          <a:noFill/>
        </p:spPr>
        <p:txBody>
          <a:bodyPr wrap="square" rtlCol="0">
            <a:spAutoFit/>
          </a:bodyPr>
          <a:lstStyle/>
          <a:p>
            <a:pPr lvl="0" algn="just"/>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vi-VN" sz="4000" b="1" dirty="0">
                <a:solidFill>
                  <a:srgbClr val="C00000"/>
                </a:solidFill>
                <a:latin typeface="Calibri" panose="020F0502020204030204" pitchFamily="34" charset="0"/>
                <a:ea typeface="Calibri" panose="020F0502020204030204" pitchFamily="34" charset="0"/>
                <a:cs typeface="Calibri" panose="020F0502020204030204" pitchFamily="34" charset="0"/>
              </a:rPr>
              <a:t>Đọc đúng và đọc diễn cảm bài thơ Thế giới trong trang sách, biết nhấn giọng vào những từ ngữ thể hiện vẻ đẹp, sự kì diệu của thế giới trong những trang và những bài học mà sách mang lại cho người đọc.</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98553" y="1659128"/>
            <a:ext cx="60831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Trang sách mở ra thế giới diệu kì:</a:t>
            </a: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Trên bầu trời những vì sao lấp lánh</a:t>
            </a: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Mặt biển xanh, cánh buồm nâu trong nắng</a:t>
            </a: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Sau cơn mưa hiện bảy sắc cầu vồng.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Trang sách trả lời câu hỏi tuổi thơ</a:t>
            </a: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Vũ trụ bao la bao điều bí mật</a:t>
            </a: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Trái đất rộng có chân người chinh phục</a:t>
            </a:r>
          </a:p>
          <a:p>
            <a:pPr marL="0" marR="0" lvl="0" indent="0" algn="l" defTabSz="914400" rtl="0" eaLnBrk="0" fontAlgn="base" latinLnBrk="0" hangingPunct="0">
              <a:lnSpc>
                <a:spcPct val="100000"/>
              </a:lnSpc>
              <a:spcBef>
                <a:spcPct val="0"/>
              </a:spcBef>
              <a:spcAft>
                <a:spcPct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Mặt trăng hiền giấu chú Cuội ở đâu?</a:t>
            </a:r>
          </a:p>
        </p:txBody>
      </p:sp>
      <p:sp>
        <p:nvSpPr>
          <p:cNvPr id="3" name="TextBox 2"/>
          <p:cNvSpPr txBox="1"/>
          <p:nvPr/>
        </p:nvSpPr>
        <p:spPr>
          <a:xfrm>
            <a:off x="6406395" y="1630474"/>
            <a:ext cx="558265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Trang sách thắp lên ngọn lửa khát khao</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ước mơ có dáng hình xứ sở</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ước mơ tuổi thơ luôn rộng mở</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đường dài tít tắp đợi mong ta.</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học nào trong trang sách thiết tha</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Nhân nghĩa bao đời cha ông gìn giữ</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 dòng sông sẽ chảy về biển cả</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Lớn khôn rồi vẫn nhớ tiếng mẹ ru.</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(Huệ Triệu)</a:t>
            </a:r>
          </a:p>
        </p:txBody>
      </p:sp>
      <p:pic>
        <p:nvPicPr>
          <p:cNvPr id="4" name="Picture 3"/>
          <p:cNvPicPr>
            <a:picLocks noChangeAspect="1"/>
          </p:cNvPicPr>
          <p:nvPr/>
        </p:nvPicPr>
        <p:blipFill>
          <a:blip r:embed="rId2"/>
          <a:stretch>
            <a:fillRect/>
          </a:stretch>
        </p:blipFill>
        <p:spPr>
          <a:xfrm>
            <a:off x="3204791" y="711852"/>
            <a:ext cx="6633023" cy="755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sitting on a bench&#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rcRect t="54" r="-2" b="-2"/>
          <a:stretch>
            <a:fillRect/>
          </a:stretch>
        </p:blipFill>
        <p:spPr>
          <a:xfrm>
            <a:off x="-6588" y="10"/>
            <a:ext cx="12198588" cy="6857990"/>
          </a:xfrm>
          <a:prstGeom prst="rect">
            <a:avLst/>
          </a:prstGeom>
        </p:spPr>
      </p:pic>
      <p:sp>
        <p:nvSpPr>
          <p:cNvPr id="3" name="TextBox 2"/>
          <p:cNvSpPr txBox="1"/>
          <p:nvPr/>
        </p:nvSpPr>
        <p:spPr>
          <a:xfrm>
            <a:off x="2555747" y="1859340"/>
            <a:ext cx="7219188" cy="1569660"/>
          </a:xfrm>
          <a:prstGeom prst="rect">
            <a:avLst/>
          </a:prstGeom>
          <a:noFill/>
        </p:spPr>
        <p:txBody>
          <a:bodyPr wrap="square">
            <a:spAutoFit/>
          </a:bodyPr>
          <a:lstStyle/>
          <a:p>
            <a:pPr algn="ctr"/>
            <a:r>
              <a:rPr lang="en-US" sz="4800" i="1" dirty="0" err="1">
                <a:effectLst/>
                <a:latin typeface="Calibri" panose="020F0502020204030204" pitchFamily="34" charset="0"/>
                <a:ea typeface="Calibri" panose="020F0502020204030204" pitchFamily="34" charset="0"/>
                <a:cs typeface="Calibri" panose="020F0502020204030204" pitchFamily="34" charset="0"/>
              </a:rPr>
              <a:t>Nêu</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cảm</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nghĩ</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của</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em</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sau</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khi</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đọc</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bài</a:t>
            </a:r>
            <a:r>
              <a:rPr lang="en-US" sz="4800" i="1" dirty="0">
                <a:effectLst/>
                <a:latin typeface="Calibri" panose="020F0502020204030204" pitchFamily="34" charset="0"/>
                <a:ea typeface="Calibri" panose="020F0502020204030204" pitchFamily="34" charset="0"/>
                <a:cs typeface="Calibri" panose="020F0502020204030204" pitchFamily="34" charset="0"/>
              </a:rPr>
              <a:t> </a:t>
            </a:r>
            <a:r>
              <a:rPr lang="en-US" sz="4800" i="1" dirty="0" err="1">
                <a:effectLst/>
                <a:latin typeface="Calibri" panose="020F0502020204030204" pitchFamily="34" charset="0"/>
                <a:ea typeface="Calibri" panose="020F0502020204030204" pitchFamily="34" charset="0"/>
                <a:cs typeface="Calibri" panose="020F0502020204030204" pitchFamily="34" charset="0"/>
              </a:rPr>
              <a:t>thơ</a:t>
            </a:r>
            <a:r>
              <a:rPr lang="en-US" sz="4800" i="1" dirty="0">
                <a:effectLst/>
                <a:latin typeface="Calibri" panose="020F0502020204030204" pitchFamily="34" charset="0"/>
                <a:ea typeface="Calibri" panose="020F0502020204030204" pitchFamily="34" charset="0"/>
                <a:cs typeface="Calibri" panose="020F0502020204030204" pitchFamily="34" charset="0"/>
              </a:rPr>
              <a:t>.</a:t>
            </a:r>
            <a:endParaRPr lang="vi-VN" sz="6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3409198" y="84954"/>
            <a:ext cx="5512287" cy="1543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98553" y="1659128"/>
            <a:ext cx="60831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sz="2400" b="0" i="0" dirty="0">
                <a:solidFill>
                  <a:srgbClr val="000000"/>
                </a:solidFill>
                <a:effectLst/>
                <a:latin typeface="Cambria" panose="02040503050406030204" pitchFamily="18" charset="0"/>
                <a:ea typeface="Cambria" panose="02040503050406030204" pitchFamily="18" charset="0"/>
              </a:rPr>
              <a:t>Trang sách mở ra thế giới diệu kì:</a:t>
            </a:r>
          </a:p>
          <a:p>
            <a:r>
              <a:rPr lang="vi-VN" sz="2400" b="0" i="0" dirty="0">
                <a:solidFill>
                  <a:srgbClr val="000000"/>
                </a:solidFill>
                <a:effectLst/>
                <a:latin typeface="Cambria" panose="02040503050406030204" pitchFamily="18" charset="0"/>
                <a:ea typeface="Cambria" panose="02040503050406030204" pitchFamily="18" charset="0"/>
              </a:rPr>
              <a:t>Trên bầu trời những vì sao lấp lánh</a:t>
            </a:r>
          </a:p>
          <a:p>
            <a:r>
              <a:rPr lang="vi-VN" sz="2400" b="0" i="0" dirty="0">
                <a:solidFill>
                  <a:srgbClr val="000000"/>
                </a:solidFill>
                <a:effectLst/>
                <a:latin typeface="Cambria" panose="02040503050406030204" pitchFamily="18" charset="0"/>
                <a:ea typeface="Cambria" panose="02040503050406030204" pitchFamily="18" charset="0"/>
              </a:rPr>
              <a:t>Mặt biển xanh, cánh buồm nâu trong nắng</a:t>
            </a:r>
          </a:p>
          <a:p>
            <a:r>
              <a:rPr lang="vi-VN" sz="2400" b="0" i="0" dirty="0">
                <a:solidFill>
                  <a:srgbClr val="000000"/>
                </a:solidFill>
                <a:effectLst/>
                <a:latin typeface="Cambria" panose="02040503050406030204" pitchFamily="18" charset="0"/>
                <a:ea typeface="Cambria" panose="02040503050406030204" pitchFamily="18" charset="0"/>
              </a:rPr>
              <a:t>Sau cơn mưa hiện bảy sắc cầu vồng.</a:t>
            </a:r>
            <a:endParaRPr lang="en-US" sz="2400" b="0" i="0" dirty="0">
              <a:solidFill>
                <a:srgbClr val="000000"/>
              </a:solidFill>
              <a:effectLst/>
              <a:latin typeface="Cambria" panose="02040503050406030204" pitchFamily="18" charset="0"/>
              <a:ea typeface="Cambria" panose="02040503050406030204" pitchFamily="18" charset="0"/>
            </a:endParaRPr>
          </a:p>
          <a:p>
            <a:endParaRPr lang="vi-VN" sz="2400" b="0" i="0" dirty="0">
              <a:solidFill>
                <a:srgbClr val="000000"/>
              </a:solidFill>
              <a:effectLst/>
              <a:latin typeface="Cambria" panose="02040503050406030204" pitchFamily="18" charset="0"/>
              <a:ea typeface="Cambria" panose="02040503050406030204" pitchFamily="18" charset="0"/>
            </a:endParaRPr>
          </a:p>
          <a:p>
            <a:r>
              <a:rPr lang="vi-VN" sz="2400" b="0" i="0" dirty="0">
                <a:solidFill>
                  <a:srgbClr val="000000"/>
                </a:solidFill>
                <a:effectLst/>
                <a:latin typeface="Cambria" panose="02040503050406030204" pitchFamily="18" charset="0"/>
                <a:ea typeface="Cambria" panose="02040503050406030204" pitchFamily="18" charset="0"/>
              </a:rPr>
              <a:t>Trang sách trả lời câu hỏi tuổi thơ</a:t>
            </a:r>
          </a:p>
          <a:p>
            <a:r>
              <a:rPr lang="vi-VN" sz="2400" b="0" i="0" dirty="0">
                <a:solidFill>
                  <a:srgbClr val="000000"/>
                </a:solidFill>
                <a:effectLst/>
                <a:latin typeface="Cambria" panose="02040503050406030204" pitchFamily="18" charset="0"/>
                <a:ea typeface="Cambria" panose="02040503050406030204" pitchFamily="18" charset="0"/>
              </a:rPr>
              <a:t>Vũ trụ bao la bao điều bí mật</a:t>
            </a:r>
          </a:p>
          <a:p>
            <a:r>
              <a:rPr lang="vi-VN" sz="2400" b="0" i="0" dirty="0">
                <a:solidFill>
                  <a:srgbClr val="000000"/>
                </a:solidFill>
                <a:effectLst/>
                <a:latin typeface="Cambria" panose="02040503050406030204" pitchFamily="18" charset="0"/>
                <a:ea typeface="Cambria" panose="02040503050406030204" pitchFamily="18" charset="0"/>
              </a:rPr>
              <a:t>Trái đất rộng có chân người chinh phục</a:t>
            </a:r>
          </a:p>
          <a:p>
            <a:r>
              <a:rPr lang="vi-VN" sz="2400" b="0" i="0" dirty="0">
                <a:solidFill>
                  <a:srgbClr val="000000"/>
                </a:solidFill>
                <a:effectLst/>
                <a:latin typeface="Cambria" panose="02040503050406030204" pitchFamily="18" charset="0"/>
                <a:ea typeface="Cambria" panose="02040503050406030204" pitchFamily="18" charset="0"/>
              </a:rPr>
              <a:t>Mặt trăng hiền giấu chú Cuội ở đâu?</a:t>
            </a:r>
          </a:p>
        </p:txBody>
      </p:sp>
      <p:sp>
        <p:nvSpPr>
          <p:cNvPr id="3" name="TextBox 2"/>
          <p:cNvSpPr txBox="1"/>
          <p:nvPr/>
        </p:nvSpPr>
        <p:spPr>
          <a:xfrm>
            <a:off x="6406395" y="1630474"/>
            <a:ext cx="5582653" cy="3785652"/>
          </a:xfrm>
          <a:prstGeom prst="rect">
            <a:avLst/>
          </a:prstGeom>
          <a:noFill/>
        </p:spPr>
        <p:txBody>
          <a:bodyPr wrap="square" rtlCol="0">
            <a:spAutoFit/>
          </a:bodyPr>
          <a:lstStyle/>
          <a:p>
            <a:r>
              <a:rPr lang="vi-VN" sz="2400" b="0" i="0" dirty="0">
                <a:solidFill>
                  <a:srgbClr val="000000"/>
                </a:solidFill>
                <a:effectLst/>
                <a:latin typeface="Cambria" panose="02040503050406030204" pitchFamily="18" charset="0"/>
                <a:ea typeface="Cambria" panose="02040503050406030204" pitchFamily="18" charset="0"/>
              </a:rPr>
              <a:t>Trang sách thắp lên ngọn lửa khát khao</a:t>
            </a:r>
          </a:p>
          <a:p>
            <a:r>
              <a:rPr lang="vi-VN" sz="2400" b="0" i="0" dirty="0">
                <a:solidFill>
                  <a:srgbClr val="000000"/>
                </a:solidFill>
                <a:effectLst/>
                <a:latin typeface="Cambria" panose="02040503050406030204" pitchFamily="18" charset="0"/>
                <a:ea typeface="Cambria" panose="02040503050406030204" pitchFamily="18" charset="0"/>
              </a:rPr>
              <a:t>Những ước mơ có dáng hình xứ sở</a:t>
            </a:r>
          </a:p>
          <a:p>
            <a:r>
              <a:rPr lang="vi-VN" sz="2400" b="0" i="0" dirty="0">
                <a:solidFill>
                  <a:srgbClr val="000000"/>
                </a:solidFill>
                <a:effectLst/>
                <a:latin typeface="Cambria" panose="02040503050406030204" pitchFamily="18" charset="0"/>
                <a:ea typeface="Cambria" panose="02040503050406030204" pitchFamily="18" charset="0"/>
              </a:rPr>
              <a:t>Những ước mơ tuổi thơ luôn rộng mở</a:t>
            </a:r>
          </a:p>
          <a:p>
            <a:r>
              <a:rPr lang="vi-VN" sz="2400" b="0" i="0" dirty="0">
                <a:solidFill>
                  <a:srgbClr val="000000"/>
                </a:solidFill>
                <a:effectLst/>
                <a:latin typeface="Cambria" panose="02040503050406030204" pitchFamily="18" charset="0"/>
                <a:ea typeface="Cambria" panose="02040503050406030204" pitchFamily="18" charset="0"/>
              </a:rPr>
              <a:t>Con đường dài tít tắp đợi mong ta.</a:t>
            </a:r>
          </a:p>
          <a:p>
            <a:r>
              <a:rPr lang="vi-VN" sz="2400" b="0" i="0" dirty="0">
                <a:solidFill>
                  <a:srgbClr val="000000"/>
                </a:solidFill>
                <a:effectLst/>
                <a:latin typeface="Cambria" panose="02040503050406030204" pitchFamily="18" charset="0"/>
                <a:ea typeface="Cambria" panose="02040503050406030204" pitchFamily="18" charset="0"/>
              </a:rPr>
              <a:t> </a:t>
            </a:r>
          </a:p>
          <a:p>
            <a:r>
              <a:rPr lang="vi-VN" sz="2400" b="0" i="0" dirty="0">
                <a:solidFill>
                  <a:srgbClr val="000000"/>
                </a:solidFill>
                <a:effectLst/>
                <a:latin typeface="Cambria" panose="02040503050406030204" pitchFamily="18" charset="0"/>
                <a:ea typeface="Cambria" panose="02040503050406030204" pitchFamily="18" charset="0"/>
              </a:rPr>
              <a:t>Bài học nào trong trang sách thiết tha</a:t>
            </a:r>
          </a:p>
          <a:p>
            <a:r>
              <a:rPr lang="vi-VN" sz="2400" b="0" i="0" dirty="0">
                <a:solidFill>
                  <a:srgbClr val="000000"/>
                </a:solidFill>
                <a:effectLst/>
                <a:latin typeface="Cambria" panose="02040503050406030204" pitchFamily="18" charset="0"/>
                <a:ea typeface="Cambria" panose="02040503050406030204" pitchFamily="18" charset="0"/>
              </a:rPr>
              <a:t>Nhân nghĩa bao đời cha ông gìn giữ</a:t>
            </a:r>
          </a:p>
          <a:p>
            <a:r>
              <a:rPr lang="vi-VN" sz="2400" b="0" i="0" dirty="0">
                <a:solidFill>
                  <a:srgbClr val="000000"/>
                </a:solidFill>
                <a:effectLst/>
                <a:latin typeface="Cambria" panose="02040503050406030204" pitchFamily="18" charset="0"/>
                <a:ea typeface="Cambria" panose="02040503050406030204" pitchFamily="18" charset="0"/>
              </a:rPr>
              <a:t>Như dòng sông sẽ chảy về biển cả</a:t>
            </a:r>
          </a:p>
          <a:p>
            <a:r>
              <a:rPr lang="vi-VN" sz="2400" b="0" i="0" dirty="0">
                <a:solidFill>
                  <a:srgbClr val="000000"/>
                </a:solidFill>
                <a:effectLst/>
                <a:latin typeface="Cambria" panose="02040503050406030204" pitchFamily="18" charset="0"/>
                <a:ea typeface="Cambria" panose="02040503050406030204" pitchFamily="18" charset="0"/>
              </a:rPr>
              <a:t>Lớn khôn rồi vẫn nhớ tiếng mẹ ru.</a:t>
            </a:r>
          </a:p>
          <a:p>
            <a:pPr algn="r"/>
            <a:r>
              <a:rPr lang="vi-VN" sz="2400" b="0" i="0" dirty="0">
                <a:solidFill>
                  <a:srgbClr val="000000"/>
                </a:solidFill>
                <a:effectLst/>
                <a:latin typeface="Cambria" panose="02040503050406030204" pitchFamily="18" charset="0"/>
                <a:ea typeface="Cambria" panose="02040503050406030204" pitchFamily="18" charset="0"/>
              </a:rPr>
              <a:t>(Huệ Triệu)</a:t>
            </a:r>
          </a:p>
        </p:txBody>
      </p:sp>
      <p:pic>
        <p:nvPicPr>
          <p:cNvPr id="4" name="Picture 3"/>
          <p:cNvPicPr>
            <a:picLocks noChangeAspect="1"/>
          </p:cNvPicPr>
          <p:nvPr/>
        </p:nvPicPr>
        <p:blipFill>
          <a:blip r:embed="rId2"/>
          <a:stretch>
            <a:fillRect/>
          </a:stretch>
        </p:blipFill>
        <p:spPr>
          <a:xfrm>
            <a:off x="3204791" y="711852"/>
            <a:ext cx="6633023" cy="755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p:cNvSpPr/>
          <p:nvPr/>
        </p:nvSpPr>
        <p:spPr>
          <a:xfrm>
            <a:off x="548640" y="1199209"/>
            <a:ext cx="10735056" cy="1005840"/>
          </a:xfrm>
          <a:prstGeom prst="round1Rect">
            <a:avLst/>
          </a:prstGeom>
          <a:solidFill>
            <a:schemeClr val="bg1"/>
          </a:solid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i="1" dirty="0">
                <a:solidFill>
                  <a:schemeClr val="accent1"/>
                </a:solidFill>
                <a:latin typeface="Calibri" panose="020F0502020204030204" pitchFamily="34" charset="0"/>
                <a:ea typeface="Calibri" panose="020F0502020204030204" pitchFamily="34" charset="0"/>
                <a:cs typeface="Calibri" panose="020F0502020204030204" pitchFamily="34" charset="0"/>
              </a:rPr>
              <a:t>1. </a:t>
            </a:r>
            <a:r>
              <a:rPr lang="vi-VN" sz="3200" i="1" dirty="0">
                <a:solidFill>
                  <a:schemeClr val="accent1"/>
                </a:solidFill>
                <a:latin typeface="Calibri" panose="020F0502020204030204" pitchFamily="34" charset="0"/>
                <a:ea typeface="Calibri" panose="020F0502020204030204" pitchFamily="34" charset="0"/>
                <a:cs typeface="Calibri" panose="020F0502020204030204" pitchFamily="34" charset="0"/>
              </a:rPr>
              <a:t>Thế giới diệu kì mà sách mang đến cho người đọc được thể hiện qua những hình ảnh nào?</a:t>
            </a:r>
          </a:p>
        </p:txBody>
      </p:sp>
      <p:sp>
        <p:nvSpPr>
          <p:cNvPr id="3" name="TextBox 2"/>
          <p:cNvSpPr txBox="1"/>
          <p:nvPr/>
        </p:nvSpPr>
        <p:spPr>
          <a:xfrm>
            <a:off x="237744" y="429768"/>
            <a:ext cx="1936749" cy="769441"/>
          </a:xfrm>
          <a:prstGeom prst="rect">
            <a:avLst/>
          </a:prstGeom>
          <a:noFill/>
        </p:spPr>
        <p:txBody>
          <a:bodyPr wrap="none" rtlCol="0">
            <a:spAutoFit/>
          </a:bodyPr>
          <a:lstStyle/>
          <a:p>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Câu</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hỏi</a:t>
            </a:r>
            <a:endParaRPr lang="vi-VN" sz="4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Single Corner Rounded 6"/>
          <p:cNvSpPr/>
          <p:nvPr/>
        </p:nvSpPr>
        <p:spPr>
          <a:xfrm>
            <a:off x="548640" y="2381339"/>
            <a:ext cx="10735056" cy="1005840"/>
          </a:xfrm>
          <a:prstGeom prst="round1Rect">
            <a:avLst/>
          </a:prstGeom>
          <a:solidFill>
            <a:schemeClr val="bg1"/>
          </a:solid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2. </a:t>
            </a:r>
            <a:r>
              <a:rPr lang="vi-VN" sz="28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Dựa vào khổ thơ thứ hai và những trải nghiệm đọc sách, nêu cách hiểu của em về câu thơ “Trang sách trả lời câu hỏi tuổi thơ”.</a:t>
            </a:r>
          </a:p>
        </p:txBody>
      </p:sp>
      <p:sp>
        <p:nvSpPr>
          <p:cNvPr id="8" name="Rectangle: Single Corner Rounded 7"/>
          <p:cNvSpPr/>
          <p:nvPr/>
        </p:nvSpPr>
        <p:spPr>
          <a:xfrm>
            <a:off x="548640" y="3534617"/>
            <a:ext cx="11155680" cy="900010"/>
          </a:xfrm>
          <a:prstGeom prst="round1Rect">
            <a:avLst/>
          </a:prstGeom>
          <a:solidFill>
            <a:schemeClr val="bg1"/>
          </a:solidFill>
          <a:ln w="2857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i="1"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3. </a:t>
            </a:r>
            <a:r>
              <a:rPr lang="vi-VN" sz="3200" i="1"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Khổ thơ thứ ba giúp em cảm nhận được gì về ý nghĩa của những trang sách đối với tuổi thơ</a:t>
            </a:r>
            <a:r>
              <a:rPr lang="en-US" sz="3200" i="1"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endParaRPr lang="vi-VN" sz="3200" i="1"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Single Corner Rounded 8"/>
          <p:cNvSpPr/>
          <p:nvPr/>
        </p:nvSpPr>
        <p:spPr>
          <a:xfrm>
            <a:off x="538008" y="4613468"/>
            <a:ext cx="11155680" cy="883565"/>
          </a:xfrm>
          <a:prstGeom prst="round1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i="1" dirty="0">
                <a:solidFill>
                  <a:srgbClr val="FF0000"/>
                </a:solidFill>
                <a:latin typeface="Calibri" panose="020F0502020204030204" pitchFamily="34" charset="0"/>
                <a:ea typeface="Calibri" panose="020F0502020204030204" pitchFamily="34" charset="0"/>
                <a:cs typeface="Calibri" panose="020F0502020204030204" pitchFamily="34" charset="0"/>
              </a:rPr>
              <a:t>4. </a:t>
            </a:r>
            <a:r>
              <a:rPr lang="vi-VN" sz="3200" i="1" dirty="0">
                <a:solidFill>
                  <a:srgbClr val="FF0000"/>
                </a:solidFill>
                <a:latin typeface="Calibri" panose="020F0502020204030204" pitchFamily="34" charset="0"/>
                <a:ea typeface="Calibri" panose="020F0502020204030204" pitchFamily="34" charset="0"/>
                <a:cs typeface="Calibri" panose="020F0502020204030204" pitchFamily="34" charset="0"/>
              </a:rPr>
              <a:t>Theo em, tác giả muốn nhắn gửi các bạn nhỏ điều gì qua khổ thơ cuối? Chọn câu trả lời dưới đây hoặc nêu ý kiến của em.</a:t>
            </a:r>
          </a:p>
        </p:txBody>
      </p:sp>
      <p:sp>
        <p:nvSpPr>
          <p:cNvPr id="10" name="Rectangle: Single Corner Rounded 9"/>
          <p:cNvSpPr/>
          <p:nvPr/>
        </p:nvSpPr>
        <p:spPr>
          <a:xfrm>
            <a:off x="548640" y="5805376"/>
            <a:ext cx="10735056" cy="752221"/>
          </a:xfrm>
          <a:prstGeom prst="round1Rect">
            <a:avLst/>
          </a:prstGeom>
          <a:solidFill>
            <a:schemeClr val="bg1"/>
          </a:solidFill>
          <a:ln w="2857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i="1" dirty="0">
                <a:solidFill>
                  <a:srgbClr val="0070C0"/>
                </a:solidFill>
                <a:latin typeface="Calibri" panose="020F0502020204030204" pitchFamily="34" charset="0"/>
                <a:ea typeface="Calibri" panose="020F0502020204030204" pitchFamily="34" charset="0"/>
                <a:cs typeface="Calibri" panose="020F0502020204030204" pitchFamily="34" charset="0"/>
              </a:rPr>
              <a:t>5. </a:t>
            </a:r>
            <a:r>
              <a:rPr lang="vi-VN" sz="3200" i="1" dirty="0">
                <a:solidFill>
                  <a:srgbClr val="0070C0"/>
                </a:solidFill>
                <a:latin typeface="Calibri" panose="020F0502020204030204" pitchFamily="34" charset="0"/>
                <a:ea typeface="Calibri" panose="020F0502020204030204" pitchFamily="34" charset="0"/>
                <a:cs typeface="Calibri" panose="020F0502020204030204" pitchFamily="34" charset="0"/>
              </a:rPr>
              <a:t>Em thích khổ thơ nào trong bài? Vì sao?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p:cNvSpPr/>
          <p:nvPr/>
        </p:nvSpPr>
        <p:spPr>
          <a:xfrm>
            <a:off x="729394" y="162535"/>
            <a:ext cx="10735056" cy="1005840"/>
          </a:xfrm>
          <a:prstGeom prst="round1Rect">
            <a:avLst/>
          </a:prstGeom>
          <a:solidFill>
            <a:schemeClr val="bg1"/>
          </a:solid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i="1" dirty="0">
                <a:solidFill>
                  <a:schemeClr val="accent1"/>
                </a:solidFill>
                <a:latin typeface="Calibri" panose="020F0502020204030204" pitchFamily="34" charset="0"/>
                <a:ea typeface="Calibri" panose="020F0502020204030204" pitchFamily="34" charset="0"/>
                <a:cs typeface="Calibri" panose="020F0502020204030204" pitchFamily="34" charset="0"/>
              </a:rPr>
              <a:t>1. Thế giới diệu kì mà sách mang đến cho người đọc được thể hiện qua những hình ảnh nào?</a:t>
            </a:r>
          </a:p>
        </p:txBody>
      </p:sp>
      <p:pic>
        <p:nvPicPr>
          <p:cNvPr id="6" name="Picture 5"/>
          <p:cNvPicPr>
            <a:picLocks noChangeAspect="1"/>
          </p:cNvPicPr>
          <p:nvPr/>
        </p:nvPicPr>
        <p:blipFill>
          <a:blip r:embed="rId2"/>
          <a:stretch>
            <a:fillRect/>
          </a:stretch>
        </p:blipFill>
        <p:spPr>
          <a:xfrm>
            <a:off x="2227743" y="1385113"/>
            <a:ext cx="7715250" cy="2152650"/>
          </a:xfrm>
          <a:prstGeom prst="rect">
            <a:avLst/>
          </a:prstGeom>
        </p:spPr>
      </p:pic>
      <p:sp>
        <p:nvSpPr>
          <p:cNvPr id="7" name="TextBox 6"/>
          <p:cNvSpPr txBox="1"/>
          <p:nvPr/>
        </p:nvSpPr>
        <p:spPr>
          <a:xfrm>
            <a:off x="956930" y="3923414"/>
            <a:ext cx="10483703" cy="2246769"/>
          </a:xfrm>
          <a:prstGeom prst="rect">
            <a:avLst/>
          </a:prstGeom>
          <a:noFill/>
        </p:spPr>
        <p:txBody>
          <a:bodyPr wrap="square" rtlCol="0">
            <a:spAutoFit/>
          </a:bodyPr>
          <a:lstStyle/>
          <a:p>
            <a:pPr algn="just"/>
            <a:r>
              <a:rPr lang="vi-VN"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Ở khổ thơ đầu, thế giới diệu kì mà những trang sách mang đến cho người đọc (tặng cho người đọc) chính là vẻ đẹp cuộc sống được miêu tả, phản ánh trong trang sách. Vẻ đẹp đó được thể hiện qua những hình ảnh thơ: </a:t>
            </a:r>
            <a:r>
              <a:rPr lang="vi-VN"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bầu trời sao lấp lánh, mặt biển xanh với cánh buồm nâu trong nắng, bảy sắc cầu vồng sau cơn mưa,...</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p:cNvSpPr/>
          <p:nvPr/>
        </p:nvSpPr>
        <p:spPr>
          <a:xfrm>
            <a:off x="729394" y="162535"/>
            <a:ext cx="10735056" cy="1005840"/>
          </a:xfrm>
          <a:prstGeom prst="round1Rect">
            <a:avLst/>
          </a:prstGeom>
          <a:solidFill>
            <a:schemeClr val="bg1"/>
          </a:solid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000" i="1" dirty="0">
                <a:solidFill>
                  <a:srgbClr val="156082"/>
                </a:solidFill>
                <a:latin typeface="Calibri" panose="020F0502020204030204" pitchFamily="34" charset="0"/>
                <a:ea typeface="Calibri" panose="020F0502020204030204" pitchFamily="34" charset="0"/>
                <a:cs typeface="Calibri" panose="020F0502020204030204" pitchFamily="34" charset="0"/>
              </a:rPr>
              <a:t>2. Dựa vào khổ thơ thứ hai và những trải nghiệm đọc sách, nêu cách hiểu của em về câu thơ “Trang sách trả lời câu hỏi tuổi thơ”.</a:t>
            </a:r>
          </a:p>
        </p:txBody>
      </p:sp>
      <p:sp>
        <p:nvSpPr>
          <p:cNvPr id="7" name="TextBox 6"/>
          <p:cNvSpPr txBox="1"/>
          <p:nvPr/>
        </p:nvSpPr>
        <p:spPr>
          <a:xfrm>
            <a:off x="935665" y="1669311"/>
            <a:ext cx="10483703" cy="4524315"/>
          </a:xfrm>
          <a:prstGeom prst="rect">
            <a:avLst/>
          </a:prstGeom>
          <a:noFill/>
        </p:spPr>
        <p:txBody>
          <a:bodyPr wrap="square" rtlCol="0">
            <a:spAutoFit/>
          </a:bodyPr>
          <a:lstStyle/>
          <a:p>
            <a:pPr lvl="0" algn="just"/>
            <a:r>
              <a:rPr lang="vi-VN"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Câu thơ “Trang sách trả lời câu hỏi tuổi thơ” ý muốn nói các bạn nhỏ đọc sách sẽ tìm thấy câu trả lời cho </a:t>
            </a:r>
            <a:r>
              <a:rPr lang="vi-VN"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những câu hỏi, những băn khoăn, thắc mắc của mình về những sự vật, hiện tượng “bí ẩn” trong vũ trụ bao la.</a:t>
            </a:r>
            <a:endPar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vi-VN"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Ví dụ, khi còn bé, nhìn lên vầng trăng, ta tưởng có chú Cuội ngồi gốc cây đa như trong truyện cổ tích được bà, được mẹ kể. Nhưng lớn lên, sách khoa học giúp ta hiểu con người đã đặt chân lên Mặt trăng, con người đã khám phá bao điều bí ẩn của vũ trụ.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p:cNvSpPr/>
          <p:nvPr/>
        </p:nvSpPr>
        <p:spPr>
          <a:xfrm>
            <a:off x="708129" y="779224"/>
            <a:ext cx="10735056" cy="1005840"/>
          </a:xfrm>
          <a:prstGeom prst="round1Rect">
            <a:avLst/>
          </a:prstGeom>
          <a:solidFill>
            <a:schemeClr val="bg1"/>
          </a:solid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000" i="1" dirty="0">
                <a:solidFill>
                  <a:srgbClr val="156082"/>
                </a:solidFill>
                <a:latin typeface="Calibri" panose="020F0502020204030204" pitchFamily="34" charset="0"/>
                <a:ea typeface="Calibri" panose="020F0502020204030204" pitchFamily="34" charset="0"/>
                <a:cs typeface="Calibri" panose="020F0502020204030204" pitchFamily="34" charset="0"/>
              </a:rPr>
              <a:t>3. Khổ thơ thứ ba giúp em cảm nhận được gì về ý nghĩa của những trang sách đối với tuổi thơ?</a:t>
            </a:r>
          </a:p>
        </p:txBody>
      </p:sp>
      <p:sp>
        <p:nvSpPr>
          <p:cNvPr id="7" name="TextBox 6"/>
          <p:cNvSpPr txBox="1"/>
          <p:nvPr/>
        </p:nvSpPr>
        <p:spPr>
          <a:xfrm>
            <a:off x="946298" y="2551813"/>
            <a:ext cx="10483703" cy="2554545"/>
          </a:xfrm>
          <a:prstGeom prst="rect">
            <a:avLst/>
          </a:prstGeom>
          <a:noFill/>
        </p:spPr>
        <p:txBody>
          <a:bodyPr wrap="square" rtlCol="0">
            <a:spAutoFit/>
          </a:bodyPr>
          <a:lstStyle/>
          <a:p>
            <a:pPr lvl="0" algn="just"/>
            <a:r>
              <a:rPr lang="vi-VN" sz="4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Khổ thơ giúp em cảm nhận được rằng: </a:t>
            </a:r>
            <a:r>
              <a:rPr lang="vi-VN"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Những trang sách đã thắp lên ước mơ, khát vọng trong tâm hồn trẻ thơ, giúp chúng em mở mang hiểu biết, mở rộng tầm nhìn,... </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p:cNvSpPr/>
          <p:nvPr/>
        </p:nvSpPr>
        <p:spPr>
          <a:xfrm>
            <a:off x="708129" y="779224"/>
            <a:ext cx="10735056" cy="3867204"/>
          </a:xfrm>
          <a:prstGeom prst="round1Rect">
            <a:avLst/>
          </a:prstGeom>
          <a:solidFill>
            <a:schemeClr val="bg1"/>
          </a:solid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000" b="1" i="1" dirty="0">
                <a:solidFill>
                  <a:srgbClr val="156082"/>
                </a:solidFill>
                <a:latin typeface="Calibri" panose="020F0502020204030204" pitchFamily="34" charset="0"/>
                <a:ea typeface="Calibri" panose="020F0502020204030204" pitchFamily="34" charset="0"/>
                <a:cs typeface="Calibri" panose="020F0502020204030204" pitchFamily="34" charset="0"/>
              </a:rPr>
              <a:t>4. </a:t>
            </a:r>
            <a:r>
              <a:rPr lang="vi-VN" sz="3000" b="1" i="1" dirty="0">
                <a:solidFill>
                  <a:srgbClr val="156082"/>
                </a:solidFill>
                <a:latin typeface="Calibri" panose="020F0502020204030204" pitchFamily="34" charset="0"/>
                <a:ea typeface="Calibri" panose="020F0502020204030204" pitchFamily="34" charset="0"/>
                <a:cs typeface="Calibri" panose="020F0502020204030204" pitchFamily="34" charset="0"/>
              </a:rPr>
              <a:t>Theo em, tác giả muốn nhắn gửi các bạn nhỏ điều gì qua khổ thơ cuối? Chọn câu trả lời dưới đây hoặc nêu ý kiến của em.</a:t>
            </a:r>
          </a:p>
          <a:p>
            <a:pPr lvl="0" algn="just"/>
            <a:r>
              <a:rPr lang="vi-VN" sz="3000" i="1" dirty="0">
                <a:solidFill>
                  <a:srgbClr val="156082"/>
                </a:solidFill>
                <a:latin typeface="Calibri" panose="020F0502020204030204" pitchFamily="34" charset="0"/>
                <a:ea typeface="Calibri" panose="020F0502020204030204" pitchFamily="34" charset="0"/>
                <a:cs typeface="Calibri" panose="020F0502020204030204" pitchFamily="34" charset="0"/>
              </a:rPr>
              <a:t>A. Nhân nghĩa là lẽ sống đẹp của dân tộc mà mỗi con người cần hướng tới.</a:t>
            </a:r>
          </a:p>
          <a:p>
            <a:pPr lvl="0" algn="just"/>
            <a:r>
              <a:rPr lang="vi-VN" sz="3000" i="1" dirty="0">
                <a:solidFill>
                  <a:srgbClr val="156082"/>
                </a:solidFill>
                <a:latin typeface="Calibri" panose="020F0502020204030204" pitchFamily="34" charset="0"/>
                <a:ea typeface="Calibri" panose="020F0502020204030204" pitchFamily="34" charset="0"/>
                <a:cs typeface="Calibri" panose="020F0502020204030204" pitchFamily="34" charset="0"/>
              </a:rPr>
              <a:t>B. Qua những trang sách, ta nhận ra lẽ sống nhân nghĩa người xưa truyền lại.</a:t>
            </a:r>
          </a:p>
          <a:p>
            <a:pPr lvl="0" algn="just"/>
            <a:r>
              <a:rPr lang="vi-VN" sz="3000" i="1" dirty="0">
                <a:solidFill>
                  <a:srgbClr val="156082"/>
                </a:solidFill>
                <a:latin typeface="Calibri" panose="020F0502020204030204" pitchFamily="34" charset="0"/>
                <a:ea typeface="Calibri" panose="020F0502020204030204" pitchFamily="34" charset="0"/>
                <a:cs typeface="Calibri" panose="020F0502020204030204" pitchFamily="34" charset="0"/>
              </a:rPr>
              <a:t>C. Nhớ về cội nguồn, gìn giữ truyền thống tốt đẹp cha ông để lại là trách nhiệm của mỗi chúng ta.</a:t>
            </a:r>
          </a:p>
        </p:txBody>
      </p:sp>
      <p:sp>
        <p:nvSpPr>
          <p:cNvPr id="3" name="Oval 2"/>
          <p:cNvSpPr/>
          <p:nvPr/>
        </p:nvSpPr>
        <p:spPr>
          <a:xfrm>
            <a:off x="723014" y="3625702"/>
            <a:ext cx="435935" cy="5103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p:cNvSpPr/>
          <p:nvPr/>
        </p:nvSpPr>
        <p:spPr>
          <a:xfrm>
            <a:off x="708129" y="779224"/>
            <a:ext cx="10735056" cy="1005840"/>
          </a:xfrm>
          <a:prstGeom prst="round1Rect">
            <a:avLst/>
          </a:prstGeom>
          <a:solidFill>
            <a:schemeClr val="bg1"/>
          </a:solid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i="1" dirty="0">
                <a:solidFill>
                  <a:srgbClr val="156082"/>
                </a:solidFill>
                <a:latin typeface="Calibri" panose="020F0502020204030204" pitchFamily="34" charset="0"/>
                <a:ea typeface="Calibri" panose="020F0502020204030204" pitchFamily="34" charset="0"/>
                <a:cs typeface="Calibri" panose="020F0502020204030204" pitchFamily="34" charset="0"/>
              </a:rPr>
              <a:t>5. Em thích khổ thơ nào trong bài? Vì sao?</a:t>
            </a:r>
          </a:p>
        </p:txBody>
      </p:sp>
      <p:sp>
        <p:nvSpPr>
          <p:cNvPr id="7" name="TextBox 6"/>
          <p:cNvSpPr txBox="1"/>
          <p:nvPr/>
        </p:nvSpPr>
        <p:spPr>
          <a:xfrm>
            <a:off x="946298" y="2551813"/>
            <a:ext cx="10483703" cy="3170099"/>
          </a:xfrm>
          <a:prstGeom prst="rect">
            <a:avLst/>
          </a:prstGeom>
          <a:noFill/>
        </p:spPr>
        <p:txBody>
          <a:bodyPr wrap="square" rtlCol="0">
            <a:spAutoFit/>
          </a:bodyPr>
          <a:lstStyle/>
          <a:p>
            <a:pPr lvl="0" algn="just"/>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Ví</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dụ</a:t>
            </a:r>
            <a:r>
              <a:rPr lang="en-US"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vi-VN" sz="4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Em thích khổ thơ cuối cùng của bài thơ. Vì khổ thơ đã đưa ra bài học rất thiết thực và có ý nghĩa cho thế hệ trẻ rằng nhớ về cội nguồn, gìn giữ truyền thống tốt đẹp cha ông để lại là trách nhiệm của mỗi chúng ta.</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a:xfrm>
            <a:off x="8913199" y="3747197"/>
            <a:ext cx="3278801" cy="3110803"/>
          </a:xfrm>
          <a:custGeom>
            <a:avLst/>
            <a:gdLst/>
            <a:ahLst/>
            <a:cxnLst/>
            <a:rect l="l" t="t" r="r" b="b"/>
            <a:pathLst>
              <a:path w="2095331" h="1970223">
                <a:moveTo>
                  <a:pt x="0" y="0"/>
                </a:moveTo>
                <a:lnTo>
                  <a:pt x="2095330" y="0"/>
                </a:lnTo>
                <a:lnTo>
                  <a:pt x="2095330" y="1970223"/>
                </a:lnTo>
                <a:lnTo>
                  <a:pt x="0" y="197022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595423" y="2780414"/>
            <a:ext cx="8718697" cy="3416320"/>
          </a:xfrm>
          <a:prstGeom prst="rect">
            <a:avLst/>
          </a:prstGeom>
          <a:noFill/>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ea typeface="Calibri" panose="020F0502020204030204" pitchFamily="34" charset="0"/>
                <a:cs typeface="Calibri" panose="020F0502020204030204" pitchFamily="34" charset="0"/>
              </a:rPr>
              <a:t>Bằng những câu thơ giàu hình ảnh, bài thơ Thế giới trong trang sách đã cho thấy những điều kì diệu mà sách đem lại: mở ra thế giới muôn màu, muôn vẻ; giải thích những điều bí ẩn của vũ trụ; thắp lên những ước mơ đẹp; gửi gắm những bài học ý nghĩa.</a:t>
            </a:r>
          </a:p>
        </p:txBody>
      </p:sp>
      <p:pic>
        <p:nvPicPr>
          <p:cNvPr id="2" name="Picture 1"/>
          <p:cNvPicPr>
            <a:picLocks noChangeAspect="1"/>
          </p:cNvPicPr>
          <p:nvPr/>
        </p:nvPicPr>
        <p:blipFill>
          <a:blip r:embed="rId3"/>
          <a:stretch>
            <a:fillRect/>
          </a:stretch>
        </p:blipFill>
        <p:spPr>
          <a:xfrm>
            <a:off x="122737" y="198433"/>
            <a:ext cx="4035902" cy="2548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Widescreen</PresentationFormat>
  <Paragraphs>63</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Cambria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Windows User</cp:lastModifiedBy>
  <cp:revision>32</cp:revision>
  <dcterms:created xsi:type="dcterms:W3CDTF">2024-08-14T05:49:00Z</dcterms:created>
  <dcterms:modified xsi:type="dcterms:W3CDTF">2025-11-07T07:44:01Z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5B2D7B3E6D5F4E0EAAACAD832DA7C8C0_12</vt:lpwstr>
  </property>
  <property fmtid="{D5CDD505-2E9C-101B-9397-08002B2CF9AE}" pid="3" name="KSOProductBuildVer">
    <vt:lpwstr>1033-12.2.0.18283</vt:lpwstr>
  </property>
</Properties>
</file>