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286" r:id="rId3"/>
    <p:sldId id="290" r:id="rId4"/>
    <p:sldId id="308" r:id="rId5"/>
    <p:sldId id="313" r:id="rId6"/>
    <p:sldId id="343" r:id="rId7"/>
    <p:sldId id="316" r:id="rId8"/>
    <p:sldId id="317" r:id="rId9"/>
    <p:sldId id="318" r:id="rId10"/>
    <p:sldId id="344" r:id="rId11"/>
    <p:sldId id="319" r:id="rId12"/>
    <p:sldId id="345" r:id="rId13"/>
    <p:sldId id="321" r:id="rId14"/>
    <p:sldId id="322" r:id="rId15"/>
    <p:sldId id="346" r:id="rId16"/>
    <p:sldId id="329" r:id="rId17"/>
    <p:sldId id="347" r:id="rId18"/>
    <p:sldId id="348"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7858C"/>
    <a:srgbClr val="2E6C74"/>
    <a:srgbClr val="FEDC6E"/>
    <a:srgbClr val="FFF3CD"/>
    <a:srgbClr val="D3EAED"/>
    <a:srgbClr val="258A8E"/>
    <a:srgbClr val="50AEBA"/>
    <a:srgbClr val="D1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60"/>
  </p:normalViewPr>
  <p:slideViewPr>
    <p:cSldViewPr snapToGrid="0">
      <p:cViewPr varScale="1">
        <p:scale>
          <a:sx n="70" d="100"/>
          <a:sy n="70" d="100"/>
        </p:scale>
        <p:origin x="7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9320A-B86D-4E64-BAA9-F344064A369C}"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72436-B3A5-414B-9286-B5B6A728B735}" type="slidenum">
              <a:rPr lang="en-US" smtClean="0"/>
              <a:t>‹#›</a:t>
            </a:fld>
            <a:endParaRPr lang="en-US"/>
          </a:p>
        </p:txBody>
      </p:sp>
    </p:spTree>
    <p:extLst>
      <p:ext uri="{BB962C8B-B14F-4D97-AF65-F5344CB8AC3E}">
        <p14:creationId xmlns:p14="http://schemas.microsoft.com/office/powerpoint/2010/main" val="182937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72436-B3A5-414B-9286-B5B6A728B735}" type="slidenum">
              <a:rPr lang="en-US" smtClean="0"/>
              <a:t>7</a:t>
            </a:fld>
            <a:endParaRPr lang="en-US"/>
          </a:p>
        </p:txBody>
      </p:sp>
    </p:spTree>
    <p:extLst>
      <p:ext uri="{BB962C8B-B14F-4D97-AF65-F5344CB8AC3E}">
        <p14:creationId xmlns:p14="http://schemas.microsoft.com/office/powerpoint/2010/main" val="250172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26ED18-2B3B-4A1A-9A2C-29384F2A8DC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6ED18-2B3B-4A1A-9A2C-29384F2A8DC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6ED18-2B3B-4A1A-9A2C-29384F2A8DC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DC7C9-860E-4558-A233-5F4A757B7500}" type="slidenum">
              <a:rPr lang="en-US" smtClean="0"/>
              <a:t>‹#›</a:t>
            </a:fld>
            <a:endParaRPr lang="en-US"/>
          </a:p>
        </p:txBody>
      </p:sp>
      <p:pic>
        <p:nvPicPr>
          <p:cNvPr id="7" name="Picture 6" descr="A round pink label with white text and a black backgroun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3959" y="190208"/>
            <a:ext cx="1538824" cy="15388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5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3_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6ED18-2B3B-4A1A-9A2C-29384F2A8DC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0_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6ED18-2B3B-4A1A-9A2C-29384F2A8DC9}"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26ED18-2B3B-4A1A-9A2C-29384F2A8DC9}"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6ED18-2B3B-4A1A-9A2C-29384F2A8DC9}"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26ED18-2B3B-4A1A-9A2C-29384F2A8DC9}"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6ED18-2B3B-4A1A-9A2C-29384F2A8DC9}"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26ED18-2B3B-4A1A-9A2C-29384F2A8DC9}"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26ED18-2B3B-4A1A-9A2C-29384F2A8DC9}"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DC7C9-860E-4558-A233-5F4A757B75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6ED18-2B3B-4A1A-9A2C-29384F2A8DC9}" type="datetimeFigureOut">
              <a:rPr lang="en-US" smtClean="0"/>
              <a:t>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DC7C9-860E-4558-A233-5F4A757B7500}" type="slidenum">
              <a:rPr lang="en-US" smtClean="0"/>
              <a:t>‹#›</a:t>
            </a:fld>
            <a:endParaRPr lang="en-US"/>
          </a:p>
        </p:txBody>
      </p:sp>
      <p:sp>
        <p:nvSpPr>
          <p:cNvPr id="8"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3"/>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6" name="Picture 15"/>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8" name="Title 1"/>
          <p:cNvSpPr txBox="1"/>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20" name="Picture 19"/>
          <p:cNvPicPr>
            <a:picLocks noChangeAspect="1"/>
          </p:cNvPicPr>
          <p:nvPr userDrawn="1"/>
        </p:nvPicPr>
        <p:blipFill>
          <a:blip r:embed="rId15"/>
          <a:stretch>
            <a:fillRect/>
          </a:stretch>
        </p:blipFill>
        <p:spPr>
          <a:xfrm>
            <a:off x="523006" y="7903349"/>
            <a:ext cx="2188654" cy="2658086"/>
          </a:xfrm>
          <a:prstGeom prst="rect">
            <a:avLst/>
          </a:prstGeom>
        </p:spPr>
      </p:pic>
      <p:pic>
        <p:nvPicPr>
          <p:cNvPr id="22" name="Picture 21"/>
          <p:cNvPicPr>
            <a:picLocks noChangeAspect="1"/>
          </p:cNvPicPr>
          <p:nvPr userDrawn="1"/>
        </p:nvPicPr>
        <p:blipFill>
          <a:blip r:embed="rId15"/>
          <a:stretch>
            <a:fillRect/>
          </a:stretch>
        </p:blipFill>
        <p:spPr>
          <a:xfrm>
            <a:off x="-8487112" y="-76200"/>
            <a:ext cx="2188654" cy="2658086"/>
          </a:xfrm>
          <a:prstGeom prst="rect">
            <a:avLst/>
          </a:prstGeom>
        </p:spPr>
      </p:pic>
      <p:pic>
        <p:nvPicPr>
          <p:cNvPr id="24" name="Picture 23"/>
          <p:cNvPicPr>
            <a:picLocks noChangeAspect="1"/>
          </p:cNvPicPr>
          <p:nvPr userDrawn="1"/>
        </p:nvPicPr>
        <p:blipFill>
          <a:blip r:embed="rId16"/>
          <a:stretch>
            <a:fillRect/>
          </a:stretch>
        </p:blipFill>
        <p:spPr>
          <a:xfrm>
            <a:off x="-571321" y="6098214"/>
            <a:ext cx="2188654" cy="890093"/>
          </a:xfrm>
          <a:prstGeom prst="rect">
            <a:avLst/>
          </a:prstGeom>
        </p:spPr>
      </p:pic>
      <p:pic>
        <p:nvPicPr>
          <p:cNvPr id="26" name="Picture 25"/>
          <p:cNvPicPr>
            <a:picLocks noChangeAspect="1"/>
          </p:cNvPicPr>
          <p:nvPr userDrawn="1"/>
        </p:nvPicPr>
        <p:blipFill>
          <a:blip r:embed="rId17"/>
          <a:stretch>
            <a:fillRect/>
          </a:stretch>
        </p:blipFill>
        <p:spPr>
          <a:xfrm>
            <a:off x="10881259" y="0"/>
            <a:ext cx="1542422" cy="518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stretch>
            <a:fillRect/>
          </a:stretch>
        </p:blipFill>
        <p:spPr>
          <a:xfrm>
            <a:off x="9975273" y="958938"/>
            <a:ext cx="2216727" cy="2216727"/>
          </a:xfrm>
          <a:prstGeom prst="rect">
            <a:avLst/>
          </a:prstGeom>
        </p:spPr>
      </p:pic>
      <p:pic>
        <p:nvPicPr>
          <p:cNvPr id="8" name="Picture 7"/>
          <p:cNvPicPr>
            <a:picLocks noChangeAspect="1"/>
          </p:cNvPicPr>
          <p:nvPr/>
        </p:nvPicPr>
        <p:blipFill>
          <a:blip r:embed="rId4"/>
          <a:stretch>
            <a:fillRect/>
          </a:stretch>
        </p:blipFill>
        <p:spPr>
          <a:xfrm>
            <a:off x="-571321" y="6098214"/>
            <a:ext cx="2188654" cy="890093"/>
          </a:xfrm>
          <a:prstGeom prst="rect">
            <a:avLst/>
          </a:prstGeom>
        </p:spPr>
      </p:pic>
      <p:pic>
        <p:nvPicPr>
          <p:cNvPr id="19" name="Picture 18"/>
          <p:cNvPicPr>
            <a:picLocks noChangeAspect="1"/>
          </p:cNvPicPr>
          <p:nvPr/>
        </p:nvPicPr>
        <p:blipFill>
          <a:blip r:embed="rId5"/>
          <a:stretch>
            <a:fillRect/>
          </a:stretch>
        </p:blipFill>
        <p:spPr>
          <a:xfrm>
            <a:off x="6725344" y="1408423"/>
            <a:ext cx="2036240" cy="1207113"/>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8484" t="-2208" b="-1"/>
          <a:stretch>
            <a:fillRect/>
          </a:stretch>
        </p:blipFill>
        <p:spPr>
          <a:xfrm>
            <a:off x="0" y="2568594"/>
            <a:ext cx="3144253" cy="4419714"/>
          </a:xfrm>
          <a:prstGeom prst="rect">
            <a:avLst/>
          </a:prstGeom>
        </p:spPr>
      </p:pic>
      <p:pic>
        <p:nvPicPr>
          <p:cNvPr id="4" name="Picture 3"/>
          <p:cNvPicPr>
            <a:picLocks noChangeAspect="1"/>
          </p:cNvPicPr>
          <p:nvPr/>
        </p:nvPicPr>
        <p:blipFill>
          <a:blip r:embed="rId7"/>
          <a:stretch>
            <a:fillRect/>
          </a:stretch>
        </p:blipFill>
        <p:spPr>
          <a:xfrm>
            <a:off x="3812699" y="2641498"/>
            <a:ext cx="8041321" cy="2347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2012" y="477106"/>
            <a:ext cx="9152656" cy="1200329"/>
            <a:chOff x="1488332" y="641695"/>
            <a:chExt cx="9152656" cy="1200329"/>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551012" y="641695"/>
              <a:ext cx="9089976"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3600" b="1" i="0" dirty="0">
                  <a:solidFill>
                    <a:srgbClr val="000000"/>
                  </a:solidFill>
                  <a:effectLst/>
                  <a:latin typeface="Cambria" panose="02040503050406030204" pitchFamily="18" charset="0"/>
                  <a:ea typeface="Cambria" panose="02040503050406030204" pitchFamily="18" charset="0"/>
                </a:rPr>
                <a:t>4. </a:t>
              </a:r>
              <a:r>
                <a:rPr lang="vi-VN" sz="3600" b="1" i="0" dirty="0">
                  <a:solidFill>
                    <a:srgbClr val="000000"/>
                  </a:solidFill>
                  <a:effectLst/>
                  <a:latin typeface="Cambria" panose="02040503050406030204" pitchFamily="18" charset="0"/>
                  <a:ea typeface="Cambria" panose="02040503050406030204" pitchFamily="18" charset="0"/>
                </a:rPr>
                <a:t>Những trang sách có ý nghĩa như thế nào đối với bạn nhỏ?</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6" name="TextBox 5"/>
          <p:cNvSpPr txBox="1"/>
          <p:nvPr/>
        </p:nvSpPr>
        <p:spPr>
          <a:xfrm>
            <a:off x="664712" y="2039861"/>
            <a:ext cx="10856727" cy="2308324"/>
          </a:xfrm>
          <a:prstGeom prst="rect">
            <a:avLst/>
          </a:prstGeom>
          <a:noFill/>
        </p:spPr>
        <p:txBody>
          <a:bodyPr wrap="square">
            <a:spAutoFit/>
          </a:bodyPr>
          <a:lstStyle/>
          <a:p>
            <a:pPr algn="just"/>
            <a:r>
              <a:rPr lang="en-US" sz="3600" b="1" dirty="0">
                <a:solidFill>
                  <a:srgbClr val="2E6C74"/>
                </a:solidFill>
                <a:latin typeface="Cambria" panose="02040503050406030204" pitchFamily="18" charset="0"/>
                <a:ea typeface="Times New Roman" panose="02020603050405020304" pitchFamily="18" charset="0"/>
              </a:rPr>
              <a:t>   </a:t>
            </a:r>
            <a:r>
              <a:rPr lang="vi-VN" sz="3600" b="1" dirty="0">
                <a:solidFill>
                  <a:srgbClr val="2E6C74"/>
                </a:solidFill>
                <a:latin typeface="Cambria" panose="02040503050406030204" pitchFamily="18" charset="0"/>
                <a:ea typeface="Times New Roman" panose="02020603050405020304" pitchFamily="18" charset="0"/>
              </a:rPr>
              <a:t>Những trang sách đã mang đến cho bạn nhỏ rất nhiều cảm xúc và nhiều trải nghiệm, bồi đắp tâm hồn, làm giàu có và làm trưởng thành tình cảm một đứa bé, phát triển trí tưởng tượng... </a:t>
            </a:r>
            <a:endParaRPr lang="en-US" sz="3200" b="1" dirty="0">
              <a:solidFill>
                <a:srgbClr val="2E6C74"/>
              </a:solidFill>
              <a:effectLst/>
              <a:latin typeface="Cambria" panose="02040503050406030204" pitchFamily="18" charset="0"/>
              <a:ea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119" y="4551006"/>
            <a:ext cx="4834863" cy="19594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5360" y="477106"/>
            <a:ext cx="10546080" cy="1200329"/>
            <a:chOff x="1488332" y="641695"/>
            <a:chExt cx="9152656" cy="1200329"/>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551012" y="641695"/>
              <a:ext cx="908997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việc các em của bạn nhỏ rất háo hức được nghe anh kể chuyện thể hiện điều gì?</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664712" y="2039861"/>
            <a:ext cx="10856727" cy="2554545"/>
          </a:xfrm>
          <a:prstGeom prst="rect">
            <a:avLst/>
          </a:prstGeom>
          <a:noFill/>
        </p:spPr>
        <p:txBody>
          <a:bodyPr wrap="square">
            <a:spAutoFit/>
          </a:bodyPr>
          <a:lstStyle/>
          <a:p>
            <a:pPr lvl="0" algn="just"/>
            <a:r>
              <a:rPr lang="en-US" sz="3200" b="1" dirty="0">
                <a:solidFill>
                  <a:srgbClr val="2E6C74"/>
                </a:solidFill>
                <a:latin typeface="Cambria" panose="02040503050406030204" pitchFamily="18" charset="0"/>
                <a:ea typeface="Times New Roman" panose="02020603050405020304" pitchFamily="18" charset="0"/>
              </a:rPr>
              <a:t>   </a:t>
            </a:r>
            <a:r>
              <a:rPr lang="vi-VN" sz="3200" b="1" dirty="0">
                <a:solidFill>
                  <a:srgbClr val="2E6C74"/>
                </a:solidFill>
                <a:latin typeface="Cambria" panose="02040503050406030204" pitchFamily="18" charset="0"/>
                <a:ea typeface="Times New Roman" panose="02020603050405020304" pitchFamily="18" charset="0"/>
              </a:rPr>
              <a:t>VD: Việc bà và chú kể chuyện cho bạn nhỏ, rồi bạn nhỏ lại kể chuyện cho các em nói lên sự tiếp nối trong gia đình bạn nhỏ, tạo thành một thói quen tốt, được duy trì một cách tự nhiên. Thói quen ấy giúp tất cả các thành viên đam mê đọc sách. </a:t>
            </a:r>
            <a:endParaRPr kumimoji="0" lang="en-US" sz="2800" b="1" i="0" u="none" strike="noStrike" kern="1200" cap="none" spc="0" normalizeH="0" baseline="0" noProof="0" dirty="0">
              <a:ln>
                <a:noFill/>
              </a:ln>
              <a:solidFill>
                <a:srgbClr val="2E6C74"/>
              </a:solidFill>
              <a:effectLst/>
              <a:uLnTx/>
              <a:uFillTx/>
              <a:latin typeface="Cambria" panose="02040503050406030204" pitchFamily="18" charset="0"/>
              <a:ea typeface="Times New Roman" panose="02020603050405020304" pitchFamily="18" charset="0"/>
              <a:cs typeface="+mn-cs"/>
            </a:endParaRPr>
          </a:p>
        </p:txBody>
      </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3524" y="4393048"/>
            <a:ext cx="2918416" cy="23462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794001" y="2027470"/>
            <a:ext cx="9168639" cy="2992614"/>
          </a:xfrm>
          <a:prstGeom prst="rect">
            <a:avLst/>
          </a:prstGeom>
          <a:noFill/>
        </p:spPr>
        <p:txBody>
          <a:bodyPr wrap="square">
            <a:spAutoFit/>
          </a:bodyPr>
          <a:lstStyle/>
          <a:p>
            <a:pPr algn="just">
              <a:lnSpc>
                <a:spcPct val="120000"/>
              </a:lnSpc>
            </a:pPr>
            <a:r>
              <a:rPr lang="vi-VN" sz="3200" b="1" dirty="0">
                <a:latin typeface="Cambria" panose="02040503050406030204" pitchFamily="18" charset="0"/>
                <a:ea typeface="Times New Roman" panose="02020603050405020304" pitchFamily="18" charset="0"/>
              </a:rPr>
              <a:t>Những trang sách gắn liền với tuổi thơ: những câu chuyện được nghe, những bài học được đọc – đã nuôi lớn tâm hồn những bạn nhỏ. Khát khao được đọc sách, được khám phá nhiều câu chuyện qua trải nghiệm đọc là điều quý giá.</a:t>
            </a:r>
            <a:endParaRPr lang="en-US" sz="2800" b="1" dirty="0">
              <a:effectLst/>
              <a:latin typeface="Cambria" panose="020405030504060302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71321" y="6098214"/>
            <a:ext cx="2188654" cy="890093"/>
          </a:xfrm>
          <a:prstGeom prst="rect">
            <a:avLst/>
          </a:prstGeom>
        </p:spPr>
      </p:pic>
      <p:pic>
        <p:nvPicPr>
          <p:cNvPr id="7" name="Picture 6"/>
          <p:cNvPicPr>
            <a:picLocks noChangeAspect="1"/>
          </p:cNvPicPr>
          <p:nvPr/>
        </p:nvPicPr>
        <p:blipFill>
          <a:blip r:embed="rId4"/>
          <a:stretch>
            <a:fillRect/>
          </a:stretch>
        </p:blipFill>
        <p:spPr>
          <a:xfrm>
            <a:off x="4300863" y="234500"/>
            <a:ext cx="4444369" cy="14997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1321" y="6098214"/>
            <a:ext cx="2188654" cy="890093"/>
          </a:xfrm>
          <a:prstGeom prst="rect">
            <a:avLst/>
          </a:prstGeom>
        </p:spPr>
      </p:pic>
      <p:pic>
        <p:nvPicPr>
          <p:cNvPr id="10" name="Picture 9"/>
          <p:cNvPicPr>
            <a:picLocks noChangeAspect="1"/>
          </p:cNvPicPr>
          <p:nvPr/>
        </p:nvPicPr>
        <p:blipFill>
          <a:blip r:embed="rId4"/>
          <a:stretch>
            <a:fillRect/>
          </a:stretch>
        </p:blipFill>
        <p:spPr>
          <a:xfrm>
            <a:off x="1048616" y="1408715"/>
            <a:ext cx="6713710" cy="391804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408715"/>
            <a:ext cx="5524412" cy="4558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960" y="1121393"/>
            <a:ext cx="11379200" cy="44781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Tôi nghĩ trẻ em trên khắp thế giới đều thích nghe chuyện giống tôi. Ba tôi đi làm xa nên những câu chuyện đầu tiên tôi nghe được là từ bà tôi và chú tôi. Bà kể tôi nghe chuyện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Tấm Cám, Thạch Sanh, Cây tre trăm đốt, Đôi hài bảy dặm</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Chú tôi lại thích kể chuyện Tôn Ngộ Không và một số truyện trong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Nghìn lẻ một đêm</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Bảy tuổi, tôi mê mẩn với những cuốn sách ba tôi mua về. Tám, chín tuổi, tôi đã mày mò đọc hết rương truyện Trung Hoa của ông thợ hớt tóc trong làng. Rồi tôi tìm đến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Không gia đình, Những người khốn khổ,…</a:t>
            </a:r>
            <a:endPar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Rồi tới lượt mấy đứa em nhỏ của tôi lại tranh nhau nằm gần tôi vào mỗi buổi tối, nhao nhao: Anh Hai kể chuyện đi, anh Hai!.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(Nguyễn Nhật Ánh)</a:t>
            </a:r>
          </a:p>
        </p:txBody>
      </p:sp>
      <p:pic>
        <p:nvPicPr>
          <p:cNvPr id="4" name="Picture 3"/>
          <p:cNvPicPr>
            <a:picLocks noChangeAspect="1"/>
          </p:cNvPicPr>
          <p:nvPr/>
        </p:nvPicPr>
        <p:blipFill>
          <a:blip r:embed="rId2"/>
          <a:stretch>
            <a:fillRect/>
          </a:stretch>
        </p:blipFill>
        <p:spPr>
          <a:xfrm>
            <a:off x="-571321" y="6098214"/>
            <a:ext cx="2188654" cy="890093"/>
          </a:xfrm>
          <a:prstGeom prst="rect">
            <a:avLst/>
          </a:prstGeom>
        </p:spPr>
      </p:pic>
      <p:pic>
        <p:nvPicPr>
          <p:cNvPr id="6" name="Picture 5"/>
          <p:cNvPicPr>
            <a:picLocks noChangeAspect="1"/>
          </p:cNvPicPr>
          <p:nvPr/>
        </p:nvPicPr>
        <p:blipFill>
          <a:blip r:embed="rId3"/>
          <a:stretch>
            <a:fillRect/>
          </a:stretch>
        </p:blipFill>
        <p:spPr>
          <a:xfrm>
            <a:off x="3146250" y="419575"/>
            <a:ext cx="6956139" cy="755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1321" y="6098214"/>
            <a:ext cx="2188654" cy="89009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754" y="2816382"/>
            <a:ext cx="2918416" cy="2346292"/>
          </a:xfrm>
          <a:prstGeom prst="rect">
            <a:avLst/>
          </a:prstGeom>
        </p:spPr>
      </p:pic>
      <p:pic>
        <p:nvPicPr>
          <p:cNvPr id="5" name="Picture 4" descr="A logo with a black background&#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046" y="1261558"/>
            <a:ext cx="8315665" cy="6425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2012" y="477107"/>
            <a:ext cx="9152656" cy="711614"/>
            <a:chOff x="1488332" y="641695"/>
            <a:chExt cx="9152656" cy="1200329"/>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551012" y="641695"/>
              <a:ext cx="9089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Tìm nghĩa cho các từ dưới đây:</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pic>
        <p:nvPicPr>
          <p:cNvPr id="10" name="Picture 9"/>
          <p:cNvPicPr>
            <a:picLocks noChangeAspect="1"/>
          </p:cNvPicPr>
          <p:nvPr/>
        </p:nvPicPr>
        <p:blipFill>
          <a:blip r:embed="rId3"/>
          <a:stretch>
            <a:fillRect/>
          </a:stretch>
        </p:blipFill>
        <p:spPr>
          <a:xfrm>
            <a:off x="1026477" y="1681162"/>
            <a:ext cx="9732963" cy="905659"/>
          </a:xfrm>
          <a:prstGeom prst="rect">
            <a:avLst/>
          </a:prstGeom>
        </p:spPr>
      </p:pic>
      <p:sp>
        <p:nvSpPr>
          <p:cNvPr id="11" name="TextBox 10"/>
          <p:cNvSpPr txBox="1"/>
          <p:nvPr/>
        </p:nvSpPr>
        <p:spPr>
          <a:xfrm>
            <a:off x="1219200" y="3048000"/>
            <a:ext cx="7183120" cy="2862322"/>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a. không hợp lẽ phải</a:t>
            </a:r>
          </a:p>
          <a:p>
            <a:r>
              <a:rPr lang="vi-VN" sz="3600" dirty="0">
                <a:latin typeface="Cambria" panose="02040503050406030204" pitchFamily="18" charset="0"/>
                <a:ea typeface="Cambria" panose="02040503050406030204" pitchFamily="18" charset="0"/>
              </a:rPr>
              <a:t>b. nhiều tới mức không đếm được</a:t>
            </a:r>
          </a:p>
          <a:p>
            <a:r>
              <a:rPr lang="vi-VN" sz="3600" dirty="0">
                <a:latin typeface="Cambria" panose="02040503050406030204" pitchFamily="18" charset="0"/>
                <a:ea typeface="Cambria" panose="02040503050406030204" pitchFamily="18" charset="0"/>
              </a:rPr>
              <a:t>c. không có hình dáng cụ thể</a:t>
            </a:r>
          </a:p>
          <a:p>
            <a:r>
              <a:rPr lang="vi-VN" sz="3600" dirty="0">
                <a:latin typeface="Cambria" panose="02040503050406030204" pitchFamily="18" charset="0"/>
                <a:ea typeface="Cambria" panose="02040503050406030204" pitchFamily="18" charset="0"/>
              </a:rPr>
              <a:t>d. không thể đánh giá được, rất quý</a:t>
            </a:r>
          </a:p>
          <a:p>
            <a:r>
              <a:rPr lang="vi-VN" sz="3600" dirty="0">
                <a:latin typeface="Cambria" panose="02040503050406030204" pitchFamily="18" charset="0"/>
                <a:ea typeface="Cambria" panose="02040503050406030204" pitchFamily="18" charset="0"/>
              </a:rPr>
              <a:t>e. không có giới hạn</a:t>
            </a:r>
            <a:endParaRPr lang="en-US" sz="3600" dirty="0">
              <a:latin typeface="Cambria" panose="02040503050406030204" pitchFamily="18" charset="0"/>
              <a:ea typeface="Cambria" panose="02040503050406030204" pitchFamily="18" charset="0"/>
            </a:endParaRPr>
          </a:p>
        </p:txBody>
      </p:sp>
      <p:sp>
        <p:nvSpPr>
          <p:cNvPr id="12" name="Rectangle: Rounded Corners 11"/>
          <p:cNvSpPr/>
          <p:nvPr/>
        </p:nvSpPr>
        <p:spPr>
          <a:xfrm>
            <a:off x="5344160" y="3149600"/>
            <a:ext cx="138176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lí</a:t>
            </a:r>
            <a:endParaRPr lang="en-US" sz="36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8036560" y="3647440"/>
            <a:ext cx="138176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số</a:t>
            </a:r>
            <a:endParaRPr lang="en-US" sz="36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p:cNvSpPr/>
          <p:nvPr/>
        </p:nvSpPr>
        <p:spPr>
          <a:xfrm>
            <a:off x="6969760" y="4277360"/>
            <a:ext cx="223520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hình</a:t>
            </a:r>
            <a:endParaRPr lang="en-US" sz="36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p:cNvSpPr/>
          <p:nvPr/>
        </p:nvSpPr>
        <p:spPr>
          <a:xfrm>
            <a:off x="8351520" y="4856480"/>
            <a:ext cx="151384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a:t>
            </a:r>
            <a:endParaRPr lang="en-US" sz="36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5354320" y="5313680"/>
            <a:ext cx="195072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biên</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down)">
                                      <p:cBhvr>
                                        <p:cTn id="21" dur="500"/>
                                        <p:tgtEl>
                                          <p:spTgt spid="11">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down)">
                                      <p:cBhvr>
                                        <p:cTn id="24" dur="500"/>
                                        <p:tgtEl>
                                          <p:spTgt spid="11">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2012" y="477107"/>
            <a:ext cx="9152656" cy="711614"/>
            <a:chOff x="1488332" y="641695"/>
            <a:chExt cx="9152656" cy="1200329"/>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551012" y="641695"/>
              <a:ext cx="9089976" cy="10902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Đặt</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1.</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sp>
        <p:nvSpPr>
          <p:cNvPr id="5" name="TextBox 4"/>
          <p:cNvSpPr txBox="1"/>
          <p:nvPr/>
        </p:nvSpPr>
        <p:spPr>
          <a:xfrm>
            <a:off x="1300480" y="2204720"/>
            <a:ext cx="10058400" cy="2862322"/>
          </a:xfrm>
          <a:prstGeom prst="rect">
            <a:avLst/>
          </a:prstGeom>
          <a:noFill/>
        </p:spPr>
        <p:txBody>
          <a:bodyPr wrap="square" rtlCol="0">
            <a:spAutoFit/>
          </a:bodyPr>
          <a:lstStyle/>
          <a:p>
            <a:pPr algn="just"/>
            <a:r>
              <a:rPr lang="en-US" sz="3600" b="1" i="0" dirty="0" err="1">
                <a:solidFill>
                  <a:srgbClr val="FF0000"/>
                </a:solidFill>
                <a:effectLst/>
                <a:latin typeface="Cambria" panose="02040503050406030204" pitchFamily="18" charset="0"/>
                <a:ea typeface="Cambria" panose="02040503050406030204" pitchFamily="18" charset="0"/>
              </a:rPr>
              <a:t>Ví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dụ</a:t>
            </a:r>
            <a:r>
              <a:rPr lang="en-US" sz="3600" b="1" i="0" dirty="0">
                <a:solidFill>
                  <a:srgbClr val="FF0000"/>
                </a:solidFill>
                <a:effectLst/>
                <a:latin typeface="Cambria" panose="02040503050406030204" pitchFamily="18" charset="0"/>
                <a:ea typeface="Cambria" panose="02040503050406030204" pitchFamily="18" charset="0"/>
              </a:rPr>
              <a:t>:</a:t>
            </a:r>
          </a:p>
          <a:p>
            <a:pPr algn="just"/>
            <a:r>
              <a:rPr lang="vi-VN" sz="3600" b="0" i="0" dirty="0">
                <a:solidFill>
                  <a:srgbClr val="FF0000"/>
                </a:solidFill>
                <a:effectLst/>
                <a:latin typeface="Cambria" panose="02040503050406030204" pitchFamily="18" charset="0"/>
                <a:ea typeface="Cambria" panose="02040503050406030204" pitchFamily="18" charset="0"/>
              </a:rPr>
              <a:t>– Trên trời có vô số những vì sao, vì sao nào cũng thật đẹp và lấp lánh.</a:t>
            </a:r>
          </a:p>
          <a:p>
            <a:pPr algn="just"/>
            <a:r>
              <a:rPr lang="vi-VN" sz="3600" b="0" i="0" dirty="0">
                <a:solidFill>
                  <a:srgbClr val="FF0000"/>
                </a:solidFill>
                <a:effectLst/>
                <a:latin typeface="Cambria" panose="02040503050406030204" pitchFamily="18" charset="0"/>
                <a:ea typeface="Cambria" panose="02040503050406030204" pitchFamily="18" charset="0"/>
              </a:rPr>
              <a:t>– Những cây xanh tạo ra khí oxi – quả là một món quà vô giá mà thiên nhiên ban tặng cho con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960" y="1121393"/>
            <a:ext cx="11379200" cy="4478149"/>
          </a:xfrm>
          <a:prstGeom prst="rect">
            <a:avLst/>
          </a:prstGeom>
          <a:noFill/>
        </p:spPr>
        <p:txBody>
          <a:bodyPr wrap="square">
            <a:spAutoFit/>
          </a:bodyPr>
          <a:lstStyle/>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1900" i="1" dirty="0">
                <a:latin typeface="Cambria" panose="02040503050406030204" pitchFamily="18" charset="0"/>
                <a:ea typeface="Cambria" panose="02040503050406030204" pitchFamily="18" charset="0"/>
              </a:rPr>
              <a:t>Tấm Cám, Thạch Sanh, Cây tre trăm đốt, Đôi hài bảy dặm</a:t>
            </a:r>
            <a:r>
              <a:rPr lang="vi-VN" sz="1900" dirty="0">
                <a:latin typeface="Cambria" panose="02040503050406030204" pitchFamily="18" charset="0"/>
                <a:ea typeface="Cambria" panose="02040503050406030204" pitchFamily="18" charset="0"/>
              </a:rPr>
              <a:t>,... Chú tôi lại thích kể chuyện Tôn Ngộ Không và một số truyện trong </a:t>
            </a:r>
            <a:r>
              <a:rPr lang="vi-VN" sz="1900" i="1" dirty="0">
                <a:latin typeface="Cambria" panose="02040503050406030204" pitchFamily="18" charset="0"/>
                <a:ea typeface="Cambria" panose="02040503050406030204" pitchFamily="18" charset="0"/>
              </a:rPr>
              <a:t>Nghìn lẻ một đêm</a:t>
            </a:r>
            <a:r>
              <a:rPr lang="vi-VN" sz="1900" dirty="0">
                <a:latin typeface="Cambria" panose="02040503050406030204" pitchFamily="18" charset="0"/>
                <a:ea typeface="Cambria" panose="02040503050406030204" pitchFamily="18" charset="0"/>
              </a:rPr>
              <a:t>.</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1900" i="1" dirty="0">
                <a:latin typeface="Cambria" panose="02040503050406030204" pitchFamily="18" charset="0"/>
                <a:ea typeface="Cambria" panose="02040503050406030204" pitchFamily="18" charset="0"/>
              </a:rPr>
              <a:t>Không gia đình, Những người khốn khổ,…</a:t>
            </a:r>
            <a:endParaRPr lang="vi-VN" sz="1900" dirty="0">
              <a:latin typeface="Cambria" panose="02040503050406030204" pitchFamily="18" charset="0"/>
              <a:ea typeface="Cambria" panose="02040503050406030204" pitchFamily="18" charset="0"/>
            </a:endParaRP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p>
          <a:p>
            <a:pPr algn="r"/>
            <a:r>
              <a:rPr lang="vi-VN" sz="1900" dirty="0">
                <a:latin typeface="Cambria" panose="02040503050406030204" pitchFamily="18" charset="0"/>
                <a:ea typeface="Cambria" panose="02040503050406030204" pitchFamily="18" charset="0"/>
              </a:rPr>
              <a:t>(Nguyễn Nhật Ánh)</a:t>
            </a:r>
          </a:p>
        </p:txBody>
      </p:sp>
      <p:pic>
        <p:nvPicPr>
          <p:cNvPr id="4" name="Picture 3"/>
          <p:cNvPicPr>
            <a:picLocks noChangeAspect="1"/>
          </p:cNvPicPr>
          <p:nvPr/>
        </p:nvPicPr>
        <p:blipFill>
          <a:blip r:embed="rId2"/>
          <a:stretch>
            <a:fillRect/>
          </a:stretch>
        </p:blipFill>
        <p:spPr>
          <a:xfrm>
            <a:off x="-571321" y="6098214"/>
            <a:ext cx="2188654" cy="890093"/>
          </a:xfrm>
          <a:prstGeom prst="rect">
            <a:avLst/>
          </a:prstGeom>
        </p:spPr>
      </p:pic>
      <p:pic>
        <p:nvPicPr>
          <p:cNvPr id="6" name="Picture 5"/>
          <p:cNvPicPr>
            <a:picLocks noChangeAspect="1"/>
          </p:cNvPicPr>
          <p:nvPr/>
        </p:nvPicPr>
        <p:blipFill>
          <a:blip r:embed="rId3"/>
          <a:stretch>
            <a:fillRect/>
          </a:stretch>
        </p:blipFill>
        <p:spPr>
          <a:xfrm>
            <a:off x="3146250" y="419575"/>
            <a:ext cx="6956139" cy="755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46977" y="1867112"/>
            <a:ext cx="2552835" cy="718696"/>
            <a:chOff x="1779373" y="2432277"/>
            <a:chExt cx="2552835" cy="718696"/>
          </a:xfrm>
        </p:grpSpPr>
        <p:sp>
          <p:nvSpPr>
            <p:cNvPr id="6" name="Rectangle: Rounded Corners 5"/>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7" name="TextBox 6"/>
            <p:cNvSpPr txBox="1"/>
            <p:nvPr/>
          </p:nvSpPr>
          <p:spPr>
            <a:xfrm>
              <a:off x="1811429"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Tấm</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Cám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8" name="Group 7"/>
          <p:cNvGrpSpPr/>
          <p:nvPr/>
        </p:nvGrpSpPr>
        <p:grpSpPr>
          <a:xfrm>
            <a:off x="7355476" y="1867112"/>
            <a:ext cx="2967084" cy="1200329"/>
            <a:chOff x="1747317" y="2432277"/>
            <a:chExt cx="2552835" cy="1200329"/>
          </a:xfrm>
        </p:grpSpPr>
        <p:sp>
          <p:nvSpPr>
            <p:cNvPr id="9" name="Rectangle: Rounded Corners 8"/>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1747317" y="2432277"/>
              <a:ext cx="2520779"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Thạch</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Sanh</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1" name="Group 10"/>
          <p:cNvGrpSpPr/>
          <p:nvPr/>
        </p:nvGrpSpPr>
        <p:grpSpPr>
          <a:xfrm>
            <a:off x="904241" y="3271156"/>
            <a:ext cx="4027628" cy="718696"/>
            <a:chOff x="1747317" y="2432277"/>
            <a:chExt cx="2552835" cy="718696"/>
          </a:xfrm>
        </p:grpSpPr>
        <p:sp>
          <p:nvSpPr>
            <p:cNvPr id="12" name="Rectangle: Rounded Corners 11"/>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3" name="TextBox 12"/>
            <p:cNvSpPr txBox="1"/>
            <p:nvPr/>
          </p:nvSpPr>
          <p:spPr>
            <a:xfrm>
              <a:off x="1747317"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Cây</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tre</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trăm</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đốt</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4" name="Group 13"/>
          <p:cNvGrpSpPr/>
          <p:nvPr/>
        </p:nvGrpSpPr>
        <p:grpSpPr>
          <a:xfrm>
            <a:off x="7387532" y="3282272"/>
            <a:ext cx="3798628" cy="718696"/>
            <a:chOff x="1747317" y="2432277"/>
            <a:chExt cx="2552835" cy="718696"/>
          </a:xfrm>
        </p:grpSpPr>
        <p:sp>
          <p:nvSpPr>
            <p:cNvPr id="15" name="Rectangle: Rounded Corners 14"/>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6" name="TextBox 15"/>
            <p:cNvSpPr txBox="1"/>
            <p:nvPr/>
          </p:nvSpPr>
          <p:spPr>
            <a:xfrm>
              <a:off x="1747317"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3600" b="1" kern="0" dirty="0" err="1">
                  <a:solidFill>
                    <a:prstClr val="black"/>
                  </a:solidFill>
                  <a:latin typeface="Cambria" panose="02040503050406030204" pitchFamily="18" charset="0"/>
                </a:rPr>
                <a:t>Đôi</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hài</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bảy</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dặm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7" name="Group 16"/>
          <p:cNvGrpSpPr/>
          <p:nvPr/>
        </p:nvGrpSpPr>
        <p:grpSpPr>
          <a:xfrm>
            <a:off x="1081054" y="4510137"/>
            <a:ext cx="4537425" cy="718696"/>
            <a:chOff x="1779373" y="2432277"/>
            <a:chExt cx="2910938" cy="718696"/>
          </a:xfrm>
        </p:grpSpPr>
        <p:sp>
          <p:nvSpPr>
            <p:cNvPr id="18" name="Rectangle: Rounded Corners 17"/>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9" name="TextBox 18"/>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Nghìn</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lẻ</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một</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đêm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pic>
        <p:nvPicPr>
          <p:cNvPr id="21" name="Picture 20"/>
          <p:cNvPicPr>
            <a:picLocks noChangeAspect="1"/>
          </p:cNvPicPr>
          <p:nvPr/>
        </p:nvPicPr>
        <p:blipFill>
          <a:blip r:embed="rId2"/>
          <a:stretch>
            <a:fillRect/>
          </a:stretch>
        </p:blipFill>
        <p:spPr>
          <a:xfrm>
            <a:off x="-571321" y="6098214"/>
            <a:ext cx="2188654" cy="890093"/>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881259" y="0"/>
            <a:ext cx="1542422" cy="518205"/>
          </a:xfrm>
          <a:prstGeom prst="rect">
            <a:avLst/>
          </a:prstGeom>
        </p:spPr>
      </p:pic>
      <p:pic>
        <p:nvPicPr>
          <p:cNvPr id="22" name="Picture 21"/>
          <p:cNvPicPr>
            <a:picLocks noChangeAspect="1"/>
          </p:cNvPicPr>
          <p:nvPr/>
        </p:nvPicPr>
        <p:blipFill>
          <a:blip r:embed="rId5"/>
          <a:stretch>
            <a:fillRect/>
          </a:stretch>
        </p:blipFill>
        <p:spPr>
          <a:xfrm>
            <a:off x="2995436" y="313956"/>
            <a:ext cx="6418008" cy="1357930"/>
          </a:xfrm>
          <a:prstGeom prst="rect">
            <a:avLst/>
          </a:prstGeom>
        </p:spPr>
      </p:pic>
      <p:grpSp>
        <p:nvGrpSpPr>
          <p:cNvPr id="2" name="Group 1"/>
          <p:cNvGrpSpPr/>
          <p:nvPr/>
        </p:nvGrpSpPr>
        <p:grpSpPr>
          <a:xfrm>
            <a:off x="7498080" y="4367897"/>
            <a:ext cx="3565273" cy="718696"/>
            <a:chOff x="1779373" y="2432277"/>
            <a:chExt cx="2910938" cy="718696"/>
          </a:xfrm>
        </p:grpSpPr>
        <p:sp>
          <p:nvSpPr>
            <p:cNvPr id="3" name="Rectangle: Rounded Corners 2"/>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Không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gia</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đình</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20" name="Group 19"/>
          <p:cNvGrpSpPr/>
          <p:nvPr/>
        </p:nvGrpSpPr>
        <p:grpSpPr>
          <a:xfrm>
            <a:off x="3586480" y="5587097"/>
            <a:ext cx="5222240" cy="718696"/>
            <a:chOff x="1779373" y="2432277"/>
            <a:chExt cx="2910938" cy="718696"/>
          </a:xfrm>
        </p:grpSpPr>
        <p:sp>
          <p:nvSpPr>
            <p:cNvPr id="24" name="Rectangle: Rounded Corners 23"/>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5" name="TextBox 24"/>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Những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người</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khốn</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khổ</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80378" y="5521628"/>
            <a:ext cx="7760241" cy="646331"/>
          </a:xfrm>
          <a:prstGeom prst="rect">
            <a:avLst/>
          </a:prstGeom>
          <a:noFill/>
        </p:spPr>
        <p:txBody>
          <a:bodyPr wrap="square">
            <a:spAutoFit/>
          </a:bodyPr>
          <a:lstStyle/>
          <a:p>
            <a:r>
              <a:rPr lang="vi-VN" sz="3600" dirty="0">
                <a:solidFill>
                  <a:srgbClr val="E7E6E6">
                    <a:lumMod val="10000"/>
                  </a:srgbClr>
                </a:solidFill>
                <a:latin typeface="Cambria" panose="02040503050406030204" pitchFamily="18" charset="0"/>
                <a:ea typeface="Cambria" panose="02040503050406030204" pitchFamily="18" charset="0"/>
              </a:rPr>
              <a:t>hòm gỗ để đựng đồ dùng </a:t>
            </a:r>
            <a:endParaRPr lang="en-US" dirty="0"/>
          </a:p>
        </p:txBody>
      </p:sp>
      <p:sp>
        <p:nvSpPr>
          <p:cNvPr id="8" name="TextBox 7"/>
          <p:cNvSpPr txBox="1"/>
          <p:nvPr/>
        </p:nvSpPr>
        <p:spPr>
          <a:xfrm>
            <a:off x="1096842" y="5487207"/>
            <a:ext cx="2207056" cy="646331"/>
          </a:xfrm>
          <a:prstGeom prst="rect">
            <a:avLst/>
          </a:prstGeom>
          <a:noFill/>
        </p:spPr>
        <p:txBody>
          <a:bodyPr wrap="square">
            <a:spAutoFit/>
          </a:bodyPr>
          <a:lstStyle/>
          <a:p>
            <a:pPr algn="ct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rương</a:t>
            </a:r>
            <a:endParaRPr lang="en-US" b="1" i="1" dirty="0"/>
          </a:p>
        </p:txBody>
      </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pic>
        <p:nvPicPr>
          <p:cNvPr id="9" name="Picture 8"/>
          <p:cNvPicPr>
            <a:picLocks noChangeAspect="1"/>
          </p:cNvPicPr>
          <p:nvPr/>
        </p:nvPicPr>
        <p:blipFill>
          <a:blip r:embed="rId3"/>
          <a:stretch>
            <a:fillRect/>
          </a:stretch>
        </p:blipFill>
        <p:spPr>
          <a:xfrm>
            <a:off x="3429664" y="259102"/>
            <a:ext cx="5096698" cy="1255885"/>
          </a:xfrm>
          <a:prstGeom prst="rect">
            <a:avLst/>
          </a:prstGeom>
        </p:spPr>
      </p:pic>
      <p:pic>
        <p:nvPicPr>
          <p:cNvPr id="1026" name="Picture 2" descr="Tâm Shoppe - Thế giới De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529080"/>
            <a:ext cx="5253990" cy="375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5018" y="5491148"/>
            <a:ext cx="7760241" cy="646331"/>
          </a:xfrm>
          <a:prstGeom prst="rect">
            <a:avLst/>
          </a:prstGeom>
          <a:noFill/>
        </p:spPr>
        <p:txBody>
          <a:bodyPr wrap="square">
            <a:spAutoFit/>
          </a:bodyPr>
          <a:lstStyle/>
          <a:p>
            <a:pPr lvl="0"/>
            <a:r>
              <a:rPr lang="vi-VN" sz="3600" dirty="0">
                <a:solidFill>
                  <a:srgbClr val="E7E6E6">
                    <a:lumMod val="10000"/>
                  </a:srgbClr>
                </a:solidFill>
                <a:latin typeface="Cambria" panose="02040503050406030204" pitchFamily="18" charset="0"/>
                <a:ea typeface="Cambria" panose="02040503050406030204" pitchFamily="18" charset="0"/>
              </a:rPr>
              <a:t>còn gọi là thợ cắt tóc</a:t>
            </a:r>
            <a:r>
              <a:rPr lang="en-US" sz="3600" dirty="0">
                <a:solidFill>
                  <a:srgbClr val="E7E6E6">
                    <a:lumMod val="10000"/>
                  </a:srgbClr>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思源黑体 CN Normal"/>
              <a:cs typeface="+mn-cs"/>
            </a:endParaRPr>
          </a:p>
        </p:txBody>
      </p:sp>
      <p:sp>
        <p:nvSpPr>
          <p:cNvPr id="8" name="TextBox 7"/>
          <p:cNvSpPr txBox="1"/>
          <p:nvPr/>
        </p:nvSpPr>
        <p:spPr>
          <a:xfrm>
            <a:off x="1747520" y="5477047"/>
            <a:ext cx="26942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Thợ</a:t>
            </a:r>
            <a:r>
              <a:rPr kumimoji="0" lang="en-US" sz="3600" b="1" i="1" u="none" strike="noStrike" kern="1200" cap="none" spc="0" normalizeH="0" baseline="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hớt</a:t>
            </a:r>
            <a:r>
              <a:rPr kumimoji="0" lang="en-US" sz="3600" b="1" i="1" u="none" strike="noStrike" kern="1200" cap="none" spc="0" normalizeH="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tóc</a:t>
            </a:r>
            <a:endParaRPr kumimoji="0" lang="en-US" sz="1800" b="1" i="1" u="none" strike="noStrike" kern="1200" cap="none" spc="0" normalizeH="0" baseline="0" noProof="0" dirty="0">
              <a:ln>
                <a:noFill/>
              </a:ln>
              <a:solidFill>
                <a:prstClr val="black"/>
              </a:solidFill>
              <a:effectLst/>
              <a:uLnTx/>
              <a:uFillTx/>
              <a:latin typeface="思源黑体 CN Normal"/>
              <a:cs typeface="+mn-cs"/>
            </a:endParaRPr>
          </a:p>
        </p:txBody>
      </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pic>
        <p:nvPicPr>
          <p:cNvPr id="9" name="Picture 8"/>
          <p:cNvPicPr>
            <a:picLocks noChangeAspect="1"/>
          </p:cNvPicPr>
          <p:nvPr/>
        </p:nvPicPr>
        <p:blipFill>
          <a:blip r:embed="rId3"/>
          <a:stretch>
            <a:fillRect/>
          </a:stretch>
        </p:blipFill>
        <p:spPr>
          <a:xfrm>
            <a:off x="3429664" y="259102"/>
            <a:ext cx="5096698" cy="1255885"/>
          </a:xfrm>
          <a:prstGeom prst="rect">
            <a:avLst/>
          </a:prstGeom>
        </p:spPr>
      </p:pic>
      <p:pic>
        <p:nvPicPr>
          <p:cNvPr id="2050" name="Picture 2" descr="Nghề cắt tóc có làm giàu được không? - JobsGO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570" y="1624330"/>
            <a:ext cx="3836670" cy="3836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dow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760" y="641695"/>
            <a:ext cx="9977120" cy="1754326"/>
            <a:chOff x="1488332" y="641695"/>
            <a:chExt cx="9152656" cy="1754326"/>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551012" y="641695"/>
              <a:ext cx="9089976" cy="1754326"/>
            </a:xfrm>
            <a:prstGeom prst="rect">
              <a:avLst/>
            </a:prstGeom>
            <a:noFill/>
          </p:spPr>
          <p:txBody>
            <a:bodyPr wrap="square">
              <a:spAutoFit/>
            </a:bodyPr>
            <a:lstStyle/>
            <a:p>
              <a:pPr marL="0" marR="0" algn="ctr">
                <a:spcBef>
                  <a:spcPts val="0"/>
                </a:spcBef>
                <a:spcAft>
                  <a:spcPts val="0"/>
                </a:spcAft>
              </a:pPr>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đầu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tiên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nghe</a:t>
              </a:r>
              <a:r>
                <a:rPr lang="en-US" sz="3600" b="1" dirty="0">
                  <a:effectLst/>
                  <a:latin typeface="Cambria" panose="02040503050406030204" pitchFamily="18" charset="0"/>
                  <a:ea typeface="Cambria" panose="02040503050406030204" pitchFamily="18" charset="0"/>
                </a:rPr>
                <a:t> ai </a:t>
              </a:r>
              <a:r>
                <a:rPr lang="en-US" sz="3600" b="1" dirty="0" err="1">
                  <a:effectLst/>
                  <a:latin typeface="Cambria" panose="02040503050406030204" pitchFamily="18" charset="0"/>
                  <a:ea typeface="Cambria" panose="02040503050406030204" pitchFamily="18" charset="0"/>
                </a:rPr>
                <a:t>kể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gì</a:t>
              </a:r>
              <a:r>
                <a:rPr lang="en-US" sz="3600" b="1" dirty="0">
                  <a:effectLst/>
                  <a:latin typeface="Cambria" panose="02040503050406030204" pitchFamily="18" charset="0"/>
                  <a:ea typeface="Cambria" panose="02040503050406030204" pitchFamily="18" charset="0"/>
                </a:rPr>
                <a:t>? </a:t>
              </a:r>
            </a:p>
          </p:txBody>
        </p:sp>
      </p:grpSp>
      <p:sp>
        <p:nvSpPr>
          <p:cNvPr id="6" name="TextBox 5"/>
          <p:cNvSpPr txBox="1"/>
          <p:nvPr/>
        </p:nvSpPr>
        <p:spPr>
          <a:xfrm>
            <a:off x="933056" y="2330202"/>
            <a:ext cx="8343024" cy="2862322"/>
          </a:xfrm>
          <a:prstGeom prst="rect">
            <a:avLst/>
          </a:prstGeom>
          <a:noFill/>
        </p:spPr>
        <p:txBody>
          <a:bodyPr wrap="square">
            <a:spAutoFit/>
          </a:bodyPr>
          <a:lstStyle/>
          <a:p>
            <a:pPr algn="just"/>
            <a:r>
              <a:rPr lang="en-US" sz="3600" b="1" dirty="0">
                <a:solidFill>
                  <a:srgbClr val="2E6C74"/>
                </a:solidFill>
                <a:latin typeface="Cambria" panose="02040503050406030204" pitchFamily="18" charset="0"/>
              </a:rPr>
              <a:t>   </a:t>
            </a:r>
            <a:r>
              <a:rPr lang="vi-VN" sz="3600" b="1" dirty="0">
                <a:solidFill>
                  <a:srgbClr val="2E6C74"/>
                </a:solidFill>
                <a:latin typeface="Cambria" panose="02040503050406030204" pitchFamily="18" charset="0"/>
              </a:rPr>
              <a:t>Những câu chuyện đầu tiên bạn nhỏ nghe được là từ bà và chú. Đó là truyện Tấm Cám, Thạch Sanh, Cây tre trăm đốt, chuyện về Tôn Ngộ Không, một số truyện trong Nghìn lẻ một đêm,...</a:t>
            </a:r>
            <a:endParaRPr lang="en-US" sz="3600" b="1" dirty="0">
              <a:solidFill>
                <a:srgbClr val="2E6C74"/>
              </a:solidFill>
              <a:latin typeface="Cambria" panose="02040503050406030204" pitchFamily="18" charset="0"/>
            </a:endParaRPr>
          </a:p>
        </p:txBody>
      </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840" y="3812839"/>
            <a:ext cx="3280630" cy="2706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44880" y="477106"/>
            <a:ext cx="10270273" cy="1200329"/>
            <a:chOff x="1488332" y="641695"/>
            <a:chExt cx="9017540" cy="1200329"/>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551012" y="641695"/>
              <a:ext cx="8813433" cy="1200329"/>
            </a:xfrm>
            <a:prstGeom prst="rect">
              <a:avLst/>
            </a:prstGeom>
            <a:noFill/>
          </p:spPr>
          <p:txBody>
            <a:bodyPr wrap="square">
              <a:spAutoFit/>
            </a:bodyPr>
            <a:lstStyle/>
            <a:p>
              <a:pPr marL="0" marR="0" algn="ctr">
                <a:spcBef>
                  <a:spcPts val="0"/>
                </a:spcBef>
                <a:spcAft>
                  <a:spcPts val="0"/>
                </a:spcAft>
              </a:pPr>
              <a:r>
                <a:rPr lang="en-US" sz="3600" b="1" dirty="0">
                  <a:effectLst/>
                  <a:latin typeface="Cambria" panose="02040503050406030204" pitchFamily="18" charset="0"/>
                  <a:ea typeface="Cambria" panose="02040503050406030204" pitchFamily="18" charset="0"/>
                </a:rPr>
                <a:t>2.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làm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gì</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tự</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khám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phá</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thế</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giới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kì</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diệu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trong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a:t>
              </a:r>
            </a:p>
          </p:txBody>
        </p:sp>
      </p:grpSp>
      <p:grpSp>
        <p:nvGrpSpPr>
          <p:cNvPr id="6" name="Group 5"/>
          <p:cNvGrpSpPr/>
          <p:nvPr/>
        </p:nvGrpSpPr>
        <p:grpSpPr>
          <a:xfrm>
            <a:off x="1159957" y="1842025"/>
            <a:ext cx="9802683" cy="4477495"/>
            <a:chOff x="1159957" y="1842025"/>
            <a:chExt cx="3360329" cy="2377437"/>
          </a:xfrm>
        </p:grpSpPr>
        <p:pic>
          <p:nvPicPr>
            <p:cNvPr id="5" name="图片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3" name="TextBox 12"/>
            <p:cNvSpPr txBox="1"/>
            <p:nvPr/>
          </p:nvSpPr>
          <p:spPr>
            <a:xfrm>
              <a:off x="1678201" y="2314889"/>
              <a:ext cx="2323839" cy="122566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3600" b="1" dirty="0" err="1">
                  <a:solidFill>
                    <a:srgbClr val="FF0000"/>
                  </a:solidFill>
                  <a:effectLst/>
                  <a:latin typeface="Cambria" panose="02040503050406030204" pitchFamily="18" charset="0"/>
                  <a:ea typeface="Cambria" panose="02040503050406030204" pitchFamily="18" charset="0"/>
                </a:rPr>
                <a:t>Để</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có</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thể</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tự</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mình</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khám</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phá</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thế</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giới</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kì</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diệu</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trong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những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câu</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chuyện</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bạn</a:t>
              </a:r>
              <a:r>
                <a:rPr lang="en-US" sz="3600" b="1" dirty="0">
                  <a:solidFill>
                    <a:srgbClr val="FF0000"/>
                  </a:solidFill>
                  <a:effectLst/>
                  <a:latin typeface="Cambria" panose="02040503050406030204" pitchFamily="18" charset="0"/>
                  <a:ea typeface="Cambria" panose="02040503050406030204" pitchFamily="18" charset="0"/>
                </a:rPr>
                <a:t> nhỏ </a:t>
              </a:r>
              <a:r>
                <a:rPr lang="en-US" sz="3600" b="1" dirty="0" err="1">
                  <a:solidFill>
                    <a:srgbClr val="FF0000"/>
                  </a:solidFill>
                  <a:effectLst/>
                  <a:latin typeface="Cambria" panose="02040503050406030204" pitchFamily="18" charset="0"/>
                  <a:ea typeface="Cambria" panose="02040503050406030204" pitchFamily="18" charset="0"/>
                </a:rPr>
                <a:t>đã</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cố</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gắng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học</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chữ</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thật</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nhanh</a:t>
              </a:r>
              <a:r>
                <a:rPr lang="en-US" sz="3600" b="1" dirty="0">
                  <a:solidFill>
                    <a:srgbClr val="FF0000"/>
                  </a:solidFill>
                  <a:effectLst/>
                  <a:latin typeface="Cambria" panose="02040503050406030204" pitchFamily="18" charset="0"/>
                  <a:ea typeface="Cambria" panose="02040503050406030204" pitchFamily="18" charset="0"/>
                </a:rPr>
                <a:t>.</a:t>
              </a:r>
              <a:endParaRPr kumimoji="0" lang="en-US" sz="66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12" name="Picture 11"/>
          <p:cNvPicPr>
            <a:picLocks noChangeAspect="1"/>
          </p:cNvPicPr>
          <p:nvPr/>
        </p:nvPicPr>
        <p:blipFill>
          <a:blip r:embed="rId4"/>
          <a:stretch>
            <a:fillRect/>
          </a:stretch>
        </p:blipFill>
        <p:spPr>
          <a:xfrm>
            <a:off x="-571321" y="6098214"/>
            <a:ext cx="2188654" cy="890093"/>
          </a:xfrm>
          <a:prstGeom prst="rect">
            <a:avLst/>
          </a:prstGeom>
        </p:spPr>
      </p:pic>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0881259" y="0"/>
            <a:ext cx="1542422" cy="518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88332" y="477106"/>
            <a:ext cx="9152656" cy="1200329"/>
            <a:chOff x="1488332" y="641695"/>
            <a:chExt cx="9152656" cy="1200329"/>
          </a:xfrm>
        </p:grpSpPr>
        <p:sp>
          <p:nvSpPr>
            <p:cNvPr id="3" name="Rectangle: Rounded Corners 2"/>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p:cNvSpPr txBox="1"/>
            <p:nvPr/>
          </p:nvSpPr>
          <p:spPr>
            <a:xfrm>
              <a:off x="1551012" y="641695"/>
              <a:ext cx="9089976"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3600" b="1" dirty="0">
                  <a:effectLst/>
                  <a:latin typeface="Cambria" panose="02040503050406030204" pitchFamily="18" charset="0"/>
                  <a:ea typeface="Cambria" panose="02040503050406030204" pitchFamily="18" charset="0"/>
                </a:rPr>
                <a:t>3. </a:t>
              </a:r>
              <a:r>
                <a:rPr lang="en-US" sz="3600" b="1" dirty="0" err="1">
                  <a:effectLst/>
                  <a:latin typeface="Cambria" panose="02040503050406030204" pitchFamily="18" charset="0"/>
                  <a:ea typeface="Cambria" panose="02040503050406030204" pitchFamily="18" charset="0"/>
                </a:rPr>
                <a:t>Sắp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xếp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thông</a:t>
              </a:r>
              <a:r>
                <a:rPr lang="en-US" sz="3600" b="1" dirty="0">
                  <a:effectLst/>
                  <a:latin typeface="Cambria" panose="02040503050406030204" pitchFamily="18" charset="0"/>
                  <a:ea typeface="Cambria" panose="02040503050406030204" pitchFamily="18" charset="0"/>
                </a:rPr>
                <a:t> tin </a:t>
              </a:r>
              <a:r>
                <a:rPr lang="en-US" sz="3600" b="1" dirty="0" err="1">
                  <a:effectLst/>
                  <a:latin typeface="Cambria" panose="02040503050406030204" pitchFamily="18" charset="0"/>
                  <a:ea typeface="Cambria" panose="02040503050406030204" pitchFamily="18" charset="0"/>
                </a:rPr>
                <a:t>dưới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đây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theo</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lời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về</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hành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trình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đọc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của</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a:t>
              </a:r>
              <a:endParaRPr kumimoji="0" lang="en-US" sz="7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7" name="Picture 6"/>
          <p:cNvPicPr>
            <a:picLocks noChangeAspect="1"/>
          </p:cNvPicPr>
          <p:nvPr/>
        </p:nvPicPr>
        <p:blipFill>
          <a:blip r:embed="rId2"/>
          <a:stretch>
            <a:fillRect/>
          </a:stretch>
        </p:blipFill>
        <p:spPr>
          <a:xfrm>
            <a:off x="-571321" y="6098214"/>
            <a:ext cx="2188654" cy="890093"/>
          </a:xfrm>
          <a:prstGeom prst="rect">
            <a:avLst/>
          </a:prstGeom>
        </p:spPr>
      </p:pic>
      <p:grpSp>
        <p:nvGrpSpPr>
          <p:cNvPr id="5" name="Group 4"/>
          <p:cNvGrpSpPr/>
          <p:nvPr/>
        </p:nvGrpSpPr>
        <p:grpSpPr>
          <a:xfrm>
            <a:off x="579121" y="2695465"/>
            <a:ext cx="4460240" cy="1978135"/>
            <a:chOff x="1159957" y="1842025"/>
            <a:chExt cx="3360329" cy="2377437"/>
          </a:xfrm>
        </p:grpSpPr>
        <p:pic>
          <p:nvPicPr>
            <p:cNvPr id="10"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1" name="TextBox 10"/>
            <p:cNvSpPr txBox="1"/>
            <p:nvPr/>
          </p:nvSpPr>
          <p:spPr>
            <a:xfrm>
              <a:off x="1678201" y="2314889"/>
              <a:ext cx="2323839" cy="99874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2400" b="0" i="0" dirty="0" err="1">
                  <a:solidFill>
                    <a:srgbClr val="000000"/>
                  </a:solidFill>
                  <a:effectLst/>
                  <a:latin typeface="Cambria" panose="02040503050406030204" pitchFamily="18" charset="0"/>
                  <a:ea typeface="Cambria" panose="02040503050406030204" pitchFamily="18" charset="0"/>
                </a:rPr>
                <a:t>Đọc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tác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phẩm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văn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học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tiếng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thế</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giới</a:t>
              </a:r>
              <a:endParaRPr kumimoji="0" lang="en-US" sz="48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2" name="Group 11"/>
          <p:cNvGrpSpPr/>
          <p:nvPr/>
        </p:nvGrpSpPr>
        <p:grpSpPr>
          <a:xfrm>
            <a:off x="7255957" y="2939305"/>
            <a:ext cx="3666043" cy="1561575"/>
            <a:chOff x="1159957" y="1842025"/>
            <a:chExt cx="3360329" cy="2377437"/>
          </a:xfrm>
        </p:grpSpPr>
        <p:pic>
          <p:nvPicPr>
            <p:cNvPr id="1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4" name="TextBox 13"/>
            <p:cNvSpPr txBox="1"/>
            <p:nvPr/>
          </p:nvSpPr>
          <p:spPr>
            <a:xfrm>
              <a:off x="1678201" y="2314889"/>
              <a:ext cx="2323839" cy="126516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pl-PL" sz="2400" b="0" i="0" dirty="0">
                  <a:solidFill>
                    <a:srgbClr val="000000"/>
                  </a:solidFill>
                  <a:effectLst/>
                  <a:latin typeface="Cambria" panose="02040503050406030204" pitchFamily="18" charset="0"/>
                  <a:ea typeface="Cambria" panose="02040503050406030204" pitchFamily="18" charset="0"/>
                </a:rPr>
                <a:t>Đọc hết sách do ba mua</a:t>
              </a:r>
              <a:endParaRPr kumimoji="0" lang="en-US" sz="48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5" name="Group 14"/>
          <p:cNvGrpSpPr/>
          <p:nvPr/>
        </p:nvGrpSpPr>
        <p:grpSpPr>
          <a:xfrm>
            <a:off x="3454400" y="4236720"/>
            <a:ext cx="5974079" cy="2123440"/>
            <a:chOff x="1159957" y="1842025"/>
            <a:chExt cx="3360329" cy="2377437"/>
          </a:xfrm>
        </p:grpSpPr>
        <p:pic>
          <p:nvPicPr>
            <p:cNvPr id="16" name="图片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7" name="TextBox 16"/>
            <p:cNvSpPr txBox="1"/>
            <p:nvPr/>
          </p:nvSpPr>
          <p:spPr>
            <a:xfrm>
              <a:off x="1649627" y="2432650"/>
              <a:ext cx="2323839" cy="91239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vi-VN" sz="2800" b="0" i="0" dirty="0">
                  <a:solidFill>
                    <a:srgbClr val="000000"/>
                  </a:solidFill>
                  <a:effectLst/>
                  <a:latin typeface="Cambria" panose="02040503050406030204" pitchFamily="18" charset="0"/>
                  <a:ea typeface="Cambria" panose="02040503050406030204" pitchFamily="18" charset="0"/>
                </a:rPr>
                <a:t>Đọc hết rương truyện của ông thợ hớt tóc trong làng</a:t>
              </a:r>
              <a:endParaRPr kumimoji="0" lang="en-US" sz="54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2" name="Rectangle: Rounded Corners 21"/>
          <p:cNvSpPr/>
          <p:nvPr/>
        </p:nvSpPr>
        <p:spPr>
          <a:xfrm>
            <a:off x="1381760" y="2001520"/>
            <a:ext cx="159512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7 </a:t>
            </a:r>
            <a:r>
              <a:rPr lang="en-US" sz="2800" b="1" dirty="0" err="1">
                <a:latin typeface="Cambria" panose="02040503050406030204" pitchFamily="18" charset="0"/>
                <a:ea typeface="Cambria" panose="02040503050406030204" pitchFamily="18" charset="0"/>
              </a:rPr>
              <a:t>tuổi</a:t>
            </a:r>
            <a:endParaRPr lang="en-US" sz="2800" b="1" dirty="0">
              <a:latin typeface="Cambria" panose="02040503050406030204" pitchFamily="18" charset="0"/>
              <a:ea typeface="Cambria" panose="02040503050406030204" pitchFamily="18" charset="0"/>
            </a:endParaRPr>
          </a:p>
        </p:txBody>
      </p:sp>
      <p:sp>
        <p:nvSpPr>
          <p:cNvPr id="23" name="Rectangle: Rounded Corners 22"/>
          <p:cNvSpPr/>
          <p:nvPr/>
        </p:nvSpPr>
        <p:spPr>
          <a:xfrm>
            <a:off x="3911600" y="1991360"/>
            <a:ext cx="230632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8 - 9  </a:t>
            </a:r>
            <a:r>
              <a:rPr lang="en-US" sz="2800" b="1" dirty="0" err="1">
                <a:latin typeface="Cambria" panose="02040503050406030204" pitchFamily="18" charset="0"/>
                <a:ea typeface="Cambria" panose="02040503050406030204" pitchFamily="18" charset="0"/>
              </a:rPr>
              <a:t>tuổi</a:t>
            </a:r>
            <a:endParaRPr lang="en-US" sz="2800" b="1" dirty="0">
              <a:latin typeface="Cambria" panose="02040503050406030204" pitchFamily="18" charset="0"/>
              <a:ea typeface="Cambria" panose="02040503050406030204" pitchFamily="18" charset="0"/>
            </a:endParaRPr>
          </a:p>
        </p:txBody>
      </p:sp>
      <p:sp>
        <p:nvSpPr>
          <p:cNvPr id="24" name="Rectangle: Rounded Corners 23"/>
          <p:cNvSpPr/>
          <p:nvPr/>
        </p:nvSpPr>
        <p:spPr>
          <a:xfrm>
            <a:off x="7396480" y="1971040"/>
            <a:ext cx="333248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một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chút</a:t>
            </a:r>
            <a:endParaRPr lang="en-US" sz="28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31520" y="1432561"/>
          <a:ext cx="10789920" cy="3047999"/>
        </p:xfrm>
        <a:graphic>
          <a:graphicData uri="http://schemas.openxmlformats.org/drawingml/2006/table">
            <a:tbl>
              <a:tblPr/>
              <a:tblGrid>
                <a:gridCol w="3078480"/>
                <a:gridCol w="4114800"/>
                <a:gridCol w="3596640"/>
              </a:tblGrid>
              <a:tr h="839491">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7 </a:t>
                      </a:r>
                      <a:r>
                        <a:rPr lang="en-US" sz="3200" b="1" dirty="0" err="1">
                          <a:solidFill>
                            <a:srgbClr val="000000"/>
                          </a:solidFill>
                          <a:effectLst/>
                          <a:latin typeface="Cambria" panose="02040503050406030204" pitchFamily="18" charset="0"/>
                          <a:ea typeface="Cambria" panose="02040503050406030204" pitchFamily="18" charset="0"/>
                        </a:rPr>
                        <a:t>tuổi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8 – 9 </a:t>
                      </a:r>
                      <a:r>
                        <a:rPr lang="en-US" sz="3200" b="1" dirty="0" err="1">
                          <a:solidFill>
                            <a:srgbClr val="000000"/>
                          </a:solidFill>
                          <a:effectLst/>
                          <a:latin typeface="Cambria" panose="02040503050406030204" pitchFamily="18" charset="0"/>
                          <a:ea typeface="Cambria" panose="02040503050406030204" pitchFamily="18" charset="0"/>
                        </a:rPr>
                        <a:t>tuổi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Lớn hơn một chút</a:t>
                      </a:r>
                      <a:endParaRPr lang="vi-VN"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208508">
                <a:tc>
                  <a:txBody>
                    <a:bodyPr/>
                    <a:lstStyle/>
                    <a:p>
                      <a:pPr algn="ctr"/>
                      <a:r>
                        <a:rPr lang="pl-PL" sz="3600" dirty="0">
                          <a:solidFill>
                            <a:srgbClr val="000000"/>
                          </a:solidFill>
                          <a:effectLst/>
                          <a:latin typeface="Cambria" panose="02040503050406030204" pitchFamily="18" charset="0"/>
                          <a:ea typeface="Cambria" panose="02040503050406030204" pitchFamily="18" charset="0"/>
                        </a:rPr>
                        <a:t>Đọc hết sách do ba mua.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600" dirty="0">
                          <a:solidFill>
                            <a:srgbClr val="000000"/>
                          </a:solidFill>
                          <a:effectLst/>
                          <a:latin typeface="Cambria" panose="02040503050406030204" pitchFamily="18" charset="0"/>
                          <a:ea typeface="Cambria" panose="02040503050406030204" pitchFamily="18" charset="0"/>
                        </a:rPr>
                        <a:t>Đọc hết rương truyện của ông thợ hớt tóc trong làng.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err="1">
                          <a:solidFill>
                            <a:srgbClr val="000000"/>
                          </a:solidFill>
                          <a:effectLst/>
                          <a:latin typeface="Cambria" panose="02040503050406030204" pitchFamily="18" charset="0"/>
                          <a:ea typeface="Cambria" panose="02040503050406030204" pitchFamily="18" charset="0"/>
                        </a:rPr>
                        <a:t>Đọc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các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phẩm</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văn</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học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nổi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tiếng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thế</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giới</a:t>
                      </a:r>
                      <a:r>
                        <a:rPr lang="en-US" sz="36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85448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Widescreen</PresentationFormat>
  <Paragraphs>63</Paragraphs>
  <Slides>17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Calibri Light</vt:lpstr>
      <vt:lpstr>Cambria</vt:lpstr>
      <vt:lpstr>SVN-Newton</vt:lpstr>
      <vt:lpstr>SVN-Ready</vt:lpstr>
      <vt:lpstr>Times New Roman</vt:lpstr>
      <vt:lpstr>思源黑体 CN Normal</vt:lpstr>
      <vt:lpstr>等线</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HUONG THAO</cp:keywords>
  <cp:lastModifiedBy>Windows User</cp:lastModifiedBy>
  <cp:revision>48</cp:revision>
  <dcterms:created xsi:type="dcterms:W3CDTF">2022-09-11T08:26:00Z</dcterms:created>
  <dcterms:modified xsi:type="dcterms:W3CDTF">2025-11-07T07:46:40Z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8AC6055DC97443F58F5CEA7B2D77D2EB_12</vt:lpwstr>
  </property>
  <property fmtid="{D5CDD505-2E9C-101B-9397-08002B2CF9AE}" pid="3" name="KSOProductBuildVer">
    <vt:lpwstr>1033-12.2.0.18283</vt:lpwstr>
  </property>
</Properties>
</file>