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395" r:id="rId5"/>
    <p:sldId id="396" r:id="rId6"/>
    <p:sldId id="304" r:id="rId7"/>
    <p:sldId id="392" r:id="rId8"/>
    <p:sldId id="394" r:id="rId9"/>
    <p:sldId id="297" r:id="rId10"/>
    <p:sldId id="258" r:id="rId11"/>
    <p:sldId id="287" r:id="rId12"/>
    <p:sldId id="296" r:id="rId13"/>
    <p:sldId id="399" r:id="rId14"/>
    <p:sldId id="400" r:id="rId15"/>
    <p:sldId id="401" r:id="rId16"/>
    <p:sldId id="402" r:id="rId17"/>
    <p:sldId id="403" r:id="rId18"/>
    <p:sldId id="404" r:id="rId19"/>
    <p:sldId id="283" r:id="rId20"/>
    <p:sldId id="397" r:id="rId21"/>
    <p:sldId id="405" r:id="rId22"/>
    <p:sldId id="406" r:id="rId23"/>
    <p:sldId id="407" r:id="rId24"/>
    <p:sldId id="408" r:id="rId25"/>
    <p:sldId id="273" r:id="rId26"/>
    <p:sldId id="284" r:id="rId27"/>
    <p:sldId id="409" r:id="rId28"/>
    <p:sldId id="281" r:id="rId29"/>
    <p:sldId id="263" r:id="rId30"/>
    <p:sldId id="27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11/17/2025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830091" y="1438163"/>
            <a:ext cx="10685296" cy="3477875"/>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C2: CÂY THƯ MỤC VÀ TÌM KIẾM TỆP</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TRÊN MÁY TÍNH</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BÀI 2: </a:t>
            </a:r>
            <a:r>
              <a:rPr lang="en-US" sz="4000" b="1">
                <a:solidFill>
                  <a:srgbClr val="FF0000"/>
                </a:solidFill>
                <a:latin typeface="Times New Roman" panose="02020603050405020304" pitchFamily="18" charset="0"/>
                <a:cs typeface="Times New Roman" panose="02020603050405020304" pitchFamily="18" charset="0"/>
              </a:rPr>
              <a:t>TÌM KIẾM TỆP VÀ THƯ MỤC</a:t>
            </a:r>
          </a:p>
        </p:txBody>
      </p:sp>
    </p:spTree>
    <p:extLst>
      <p:ext uri="{BB962C8B-B14F-4D97-AF65-F5344CB8AC3E}">
        <p14:creationId xmlns:p14="http://schemas.microsoft.com/office/powerpoint/2010/main" val="11837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C150F-6988-42A8-78EB-E292753BFDD0}"/>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
        <p:nvSpPr>
          <p:cNvPr id="5" name="Rectangle 4">
            <a:extLst>
              <a:ext uri="{FF2B5EF4-FFF2-40B4-BE49-F238E27FC236}">
                <a16:creationId xmlns:a16="http://schemas.microsoft.com/office/drawing/2014/main" id="{526A2C8A-1B8E-EE1D-3157-8A9501F854D4}"/>
              </a:ext>
            </a:extLst>
          </p:cNvPr>
          <p:cNvSpPr/>
          <p:nvPr/>
        </p:nvSpPr>
        <p:spPr>
          <a:xfrm>
            <a:off x="418275" y="3064134"/>
            <a:ext cx="11573554" cy="35601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b="1">
                <a:solidFill>
                  <a:srgbClr val="0000CC"/>
                </a:solidFill>
                <a:latin typeface="Times New Roman" panose="02020603050405020304" pitchFamily="18" charset="0"/>
                <a:cs typeface="Times New Roman" panose="02020603050405020304" pitchFamily="18" charset="0"/>
              </a:rPr>
              <a:t>		Trong cửa sổ phần mềm quản lí tệp, ở trên dải lệnh </a:t>
            </a:r>
            <a:r>
              <a:rPr lang="en-US" sz="4400" b="1">
                <a:solidFill>
                  <a:srgbClr val="FF0000"/>
                </a:solidFill>
                <a:latin typeface="Times New Roman" panose="02020603050405020304" pitchFamily="18" charset="0"/>
                <a:cs typeface="Times New Roman" panose="02020603050405020304" pitchFamily="18" charset="0"/>
              </a:rPr>
              <a:t>View</a:t>
            </a:r>
            <a:r>
              <a:rPr lang="en-US" sz="4400" b="1">
                <a:solidFill>
                  <a:srgbClr val="0000CC"/>
                </a:solidFill>
                <a:latin typeface="Times New Roman" panose="02020603050405020304" pitchFamily="18" charset="0"/>
                <a:cs typeface="Times New Roman" panose="02020603050405020304" pitchFamily="18" charset="0"/>
              </a:rPr>
              <a:t>, em hãy nháy chuột vào các dạng hiển thị tệp, thư mục để quan sát sự khác nhau. Sau đó, so sánh kết quả của mình với các chú thích trong </a:t>
            </a:r>
            <a:r>
              <a:rPr lang="en-US" sz="4400" b="1" i="1">
                <a:solidFill>
                  <a:srgbClr val="FF0000"/>
                </a:solidFill>
                <a:latin typeface="Times New Roman" panose="02020603050405020304" pitchFamily="18" charset="0"/>
                <a:cs typeface="Times New Roman" panose="02020603050405020304" pitchFamily="18" charset="0"/>
              </a:rPr>
              <a:t>Hình 2</a:t>
            </a:r>
            <a:r>
              <a:rPr lang="en-US" sz="4400" b="1">
                <a:solidFill>
                  <a:srgbClr val="0000CC"/>
                </a:solidFill>
                <a:latin typeface="Times New Roman" panose="02020603050405020304" pitchFamily="18" charset="0"/>
                <a:cs typeface="Times New Roman" panose="02020603050405020304" pitchFamily="18" charset="0"/>
              </a:rPr>
              <a:t> dưới đây.</a:t>
            </a:r>
            <a:endParaRPr lang="en-US" sz="4400" b="1" i="1">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80D59C6-337D-1737-6A69-6AA12ED41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47" y="2070305"/>
            <a:ext cx="3542603" cy="931116"/>
          </a:xfrm>
          <a:prstGeom prst="rect">
            <a:avLst/>
          </a:prstGeom>
        </p:spPr>
      </p:pic>
    </p:spTree>
    <p:extLst>
      <p:ext uri="{BB962C8B-B14F-4D97-AF65-F5344CB8AC3E}">
        <p14:creationId xmlns:p14="http://schemas.microsoft.com/office/powerpoint/2010/main" val="3037410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E7CB83-4953-D83D-3EC3-A4642C7EB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 y="-1"/>
            <a:ext cx="12174394" cy="6858002"/>
          </a:xfrm>
          <a:prstGeom prst="rect">
            <a:avLst/>
          </a:prstGeom>
        </p:spPr>
      </p:pic>
      <p:sp>
        <p:nvSpPr>
          <p:cNvPr id="8" name="Rectangle 7">
            <a:extLst>
              <a:ext uri="{FF2B5EF4-FFF2-40B4-BE49-F238E27FC236}">
                <a16:creationId xmlns:a16="http://schemas.microsoft.com/office/drawing/2014/main" id="{1B00A5E9-7447-470F-9C54-1773910E3497}"/>
              </a:ext>
            </a:extLst>
          </p:cNvPr>
          <p:cNvSpPr/>
          <p:nvPr/>
        </p:nvSpPr>
        <p:spPr>
          <a:xfrm>
            <a:off x="1144814" y="622299"/>
            <a:ext cx="1729011" cy="408215"/>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 name="Straight Arrow Connector 9">
            <a:extLst>
              <a:ext uri="{FF2B5EF4-FFF2-40B4-BE49-F238E27FC236}">
                <a16:creationId xmlns:a16="http://schemas.microsoft.com/office/drawing/2014/main" id="{7A25349E-AD5C-CC46-BB11-DACEEFF3C43A}"/>
              </a:ext>
            </a:extLst>
          </p:cNvPr>
          <p:cNvCxnSpPr>
            <a:cxnSpLocks/>
          </p:cNvCxnSpPr>
          <p:nvPr/>
        </p:nvCxnSpPr>
        <p:spPr>
          <a:xfrm>
            <a:off x="2380343" y="1030514"/>
            <a:ext cx="275771" cy="13806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17773A83-2673-5755-A1B4-DE8A9A5FB01B}"/>
              </a:ext>
            </a:extLst>
          </p:cNvPr>
          <p:cNvSpPr/>
          <p:nvPr/>
        </p:nvSpPr>
        <p:spPr>
          <a:xfrm>
            <a:off x="2380343" y="2463800"/>
            <a:ext cx="2946400" cy="965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Biểu tượng có kích thước cực lớn</a:t>
            </a:r>
          </a:p>
        </p:txBody>
      </p:sp>
    </p:spTree>
    <p:extLst>
      <p:ext uri="{BB962C8B-B14F-4D97-AF65-F5344CB8AC3E}">
        <p14:creationId xmlns:p14="http://schemas.microsoft.com/office/powerpoint/2010/main" val="4004972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D62AF6-CA36-83C9-69BA-7DAFA7DD9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686"/>
            <a:ext cx="12192000" cy="6691234"/>
          </a:xfrm>
          <a:prstGeom prst="rect">
            <a:avLst/>
          </a:prstGeom>
        </p:spPr>
      </p:pic>
      <p:sp>
        <p:nvSpPr>
          <p:cNvPr id="6" name="Rectangle 5">
            <a:extLst>
              <a:ext uri="{FF2B5EF4-FFF2-40B4-BE49-F238E27FC236}">
                <a16:creationId xmlns:a16="http://schemas.microsoft.com/office/drawing/2014/main" id="{61F43EF5-DCD5-D220-5750-F72F552EC645}"/>
              </a:ext>
            </a:extLst>
          </p:cNvPr>
          <p:cNvSpPr/>
          <p:nvPr/>
        </p:nvSpPr>
        <p:spPr>
          <a:xfrm>
            <a:off x="1843314" y="1783443"/>
            <a:ext cx="1857829" cy="379185"/>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Arrow Connector 6">
            <a:extLst>
              <a:ext uri="{FF2B5EF4-FFF2-40B4-BE49-F238E27FC236}">
                <a16:creationId xmlns:a16="http://schemas.microsoft.com/office/drawing/2014/main" id="{E225C538-534E-AD38-0842-B67FA7F3F04C}"/>
              </a:ext>
            </a:extLst>
          </p:cNvPr>
          <p:cNvCxnSpPr/>
          <p:nvPr/>
        </p:nvCxnSpPr>
        <p:spPr>
          <a:xfrm flipV="1">
            <a:off x="2844800" y="1008744"/>
            <a:ext cx="0" cy="774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7C962D7-062D-DA5A-33E0-41B6722DD3DF}"/>
              </a:ext>
            </a:extLst>
          </p:cNvPr>
          <p:cNvSpPr/>
          <p:nvPr/>
        </p:nvSpPr>
        <p:spPr>
          <a:xfrm>
            <a:off x="1943100" y="43544"/>
            <a:ext cx="2946400" cy="965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Biểu tượng có kích thước lớn</a:t>
            </a:r>
          </a:p>
        </p:txBody>
      </p:sp>
    </p:spTree>
    <p:extLst>
      <p:ext uri="{BB962C8B-B14F-4D97-AF65-F5344CB8AC3E}">
        <p14:creationId xmlns:p14="http://schemas.microsoft.com/office/powerpoint/2010/main" val="88167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29052-83B6-1C5C-B5D5-7F63C115CEE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3FCE7E8-7176-583A-2C2A-E8D03441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0935"/>
            <a:ext cx="12191998" cy="6049122"/>
          </a:xfrm>
          <a:prstGeom prst="rect">
            <a:avLst/>
          </a:prstGeom>
        </p:spPr>
      </p:pic>
      <p:sp>
        <p:nvSpPr>
          <p:cNvPr id="3" name="Rectangle 2">
            <a:extLst>
              <a:ext uri="{FF2B5EF4-FFF2-40B4-BE49-F238E27FC236}">
                <a16:creationId xmlns:a16="http://schemas.microsoft.com/office/drawing/2014/main" id="{5A54A9AA-28C1-8906-5A71-9B41C8B2F784}"/>
              </a:ext>
            </a:extLst>
          </p:cNvPr>
          <p:cNvSpPr/>
          <p:nvPr/>
        </p:nvSpPr>
        <p:spPr>
          <a:xfrm>
            <a:off x="3213097" y="1712687"/>
            <a:ext cx="1736273" cy="478970"/>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id="{DB3FADE7-098A-E19F-A3BE-4390A955C574}"/>
              </a:ext>
            </a:extLst>
          </p:cNvPr>
          <p:cNvCxnSpPr>
            <a:cxnSpLocks/>
          </p:cNvCxnSpPr>
          <p:nvPr/>
        </p:nvCxnSpPr>
        <p:spPr>
          <a:xfrm flipV="1">
            <a:off x="3809998" y="1066800"/>
            <a:ext cx="0" cy="6458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21A148E2-15C7-CD85-B44B-924BB079D047}"/>
              </a:ext>
            </a:extLst>
          </p:cNvPr>
          <p:cNvSpPr/>
          <p:nvPr/>
        </p:nvSpPr>
        <p:spPr>
          <a:xfrm>
            <a:off x="2908298" y="101600"/>
            <a:ext cx="2946400" cy="965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Biểu tượng có kích thước trung bình</a:t>
            </a:r>
          </a:p>
        </p:txBody>
      </p:sp>
    </p:spTree>
    <p:extLst>
      <p:ext uri="{BB962C8B-B14F-4D97-AF65-F5344CB8AC3E}">
        <p14:creationId xmlns:p14="http://schemas.microsoft.com/office/powerpoint/2010/main" val="652139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AB96-1CF2-A251-F5FE-531D2CB51F6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6AC41CC-F197-A5DB-FC96-2F33F3BB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12192000" cy="5728537"/>
          </a:xfrm>
          <a:prstGeom prst="rect">
            <a:avLst/>
          </a:prstGeom>
        </p:spPr>
      </p:pic>
      <p:sp>
        <p:nvSpPr>
          <p:cNvPr id="3" name="Rectangle 2">
            <a:extLst>
              <a:ext uri="{FF2B5EF4-FFF2-40B4-BE49-F238E27FC236}">
                <a16:creationId xmlns:a16="http://schemas.microsoft.com/office/drawing/2014/main" id="{9B9CB3AB-C2CC-D3E5-7214-2537CEAE78F7}"/>
              </a:ext>
            </a:extLst>
          </p:cNvPr>
          <p:cNvSpPr/>
          <p:nvPr/>
        </p:nvSpPr>
        <p:spPr>
          <a:xfrm>
            <a:off x="128813" y="1977567"/>
            <a:ext cx="1482271" cy="373746"/>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id="{1188B47D-E442-D8D0-3312-87E1DE80EE44}"/>
              </a:ext>
            </a:extLst>
          </p:cNvPr>
          <p:cNvCxnSpPr>
            <a:cxnSpLocks/>
          </p:cNvCxnSpPr>
          <p:nvPr/>
        </p:nvCxnSpPr>
        <p:spPr>
          <a:xfrm flipV="1">
            <a:off x="1110343" y="1289954"/>
            <a:ext cx="950686" cy="6876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A07984EF-CBBC-BD22-07A2-7D3979280DA0}"/>
              </a:ext>
            </a:extLst>
          </p:cNvPr>
          <p:cNvSpPr/>
          <p:nvPr/>
        </p:nvSpPr>
        <p:spPr>
          <a:xfrm>
            <a:off x="1877786" y="324754"/>
            <a:ext cx="2946400" cy="965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Biểu tượng có kích thước nhỏ</a:t>
            </a:r>
          </a:p>
        </p:txBody>
      </p:sp>
    </p:spTree>
    <p:extLst>
      <p:ext uri="{BB962C8B-B14F-4D97-AF65-F5344CB8AC3E}">
        <p14:creationId xmlns:p14="http://schemas.microsoft.com/office/powerpoint/2010/main" val="1188610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E202-CBC1-7D0B-8DCB-2AA43D19C6A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646927C-3B55-BAD5-68AF-9D3E91228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9406"/>
            <a:ext cx="12191998" cy="5711300"/>
          </a:xfrm>
          <a:prstGeom prst="rect">
            <a:avLst/>
          </a:prstGeom>
        </p:spPr>
      </p:pic>
      <p:sp>
        <p:nvSpPr>
          <p:cNvPr id="3" name="Rectangle 2">
            <a:extLst>
              <a:ext uri="{FF2B5EF4-FFF2-40B4-BE49-F238E27FC236}">
                <a16:creationId xmlns:a16="http://schemas.microsoft.com/office/drawing/2014/main" id="{13975DD7-3358-BFA5-E44C-59E820CC3CEC}"/>
              </a:ext>
            </a:extLst>
          </p:cNvPr>
          <p:cNvSpPr/>
          <p:nvPr/>
        </p:nvSpPr>
        <p:spPr>
          <a:xfrm>
            <a:off x="1730827" y="2104571"/>
            <a:ext cx="1781625" cy="346529"/>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id="{9E6C4404-FB76-C79C-5C1B-3C4F3DF655C8}"/>
              </a:ext>
            </a:extLst>
          </p:cNvPr>
          <p:cNvCxnSpPr>
            <a:cxnSpLocks/>
          </p:cNvCxnSpPr>
          <p:nvPr/>
        </p:nvCxnSpPr>
        <p:spPr>
          <a:xfrm flipV="1">
            <a:off x="2728686" y="899886"/>
            <a:ext cx="1393371" cy="12046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9D7F38D-9EC6-8C80-13F7-4A56AC4FD08C}"/>
              </a:ext>
            </a:extLst>
          </p:cNvPr>
          <p:cNvSpPr/>
          <p:nvPr/>
        </p:nvSpPr>
        <p:spPr>
          <a:xfrm>
            <a:off x="3784608" y="112486"/>
            <a:ext cx="2311392" cy="7874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Danh sách</a:t>
            </a:r>
          </a:p>
        </p:txBody>
      </p:sp>
    </p:spTree>
    <p:extLst>
      <p:ext uri="{BB962C8B-B14F-4D97-AF65-F5344CB8AC3E}">
        <p14:creationId xmlns:p14="http://schemas.microsoft.com/office/powerpoint/2010/main" val="3937667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5EA1-91EB-5C6B-C906-761D21FE8DA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E3FA017-BC82-B688-772B-60CA7C855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9" y="834575"/>
            <a:ext cx="12327918" cy="6466114"/>
          </a:xfrm>
          <a:prstGeom prst="rect">
            <a:avLst/>
          </a:prstGeom>
        </p:spPr>
      </p:pic>
      <p:sp>
        <p:nvSpPr>
          <p:cNvPr id="3" name="Rectangle 2">
            <a:extLst>
              <a:ext uri="{FF2B5EF4-FFF2-40B4-BE49-F238E27FC236}">
                <a16:creationId xmlns:a16="http://schemas.microsoft.com/office/drawing/2014/main" id="{5A53F8BA-A900-BD17-B52C-D7CD7851F302}"/>
              </a:ext>
            </a:extLst>
          </p:cNvPr>
          <p:cNvSpPr/>
          <p:nvPr/>
        </p:nvSpPr>
        <p:spPr>
          <a:xfrm>
            <a:off x="3960585" y="1729017"/>
            <a:ext cx="1752593" cy="462640"/>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id="{D8961EEE-BB86-CFB9-CAB4-17124F0C3D92}"/>
              </a:ext>
            </a:extLst>
          </p:cNvPr>
          <p:cNvCxnSpPr/>
          <p:nvPr/>
        </p:nvCxnSpPr>
        <p:spPr>
          <a:xfrm flipV="1">
            <a:off x="4557486" y="968831"/>
            <a:ext cx="0" cy="774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97DC91D-7473-612E-1D02-3A7408987BB7}"/>
              </a:ext>
            </a:extLst>
          </p:cNvPr>
          <p:cNvSpPr/>
          <p:nvPr/>
        </p:nvSpPr>
        <p:spPr>
          <a:xfrm>
            <a:off x="3795486" y="103300"/>
            <a:ext cx="1752600" cy="8128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Chi tiết</a:t>
            </a:r>
          </a:p>
        </p:txBody>
      </p:sp>
    </p:spTree>
    <p:extLst>
      <p:ext uri="{BB962C8B-B14F-4D97-AF65-F5344CB8AC3E}">
        <p14:creationId xmlns:p14="http://schemas.microsoft.com/office/powerpoint/2010/main" val="676120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9649-863B-FFB9-AACA-00AB1CCDF06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FDB8798-BC55-0F28-A1DD-0871464AC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9" y="595086"/>
            <a:ext cx="12278098" cy="6277425"/>
          </a:xfrm>
          <a:prstGeom prst="rect">
            <a:avLst/>
          </a:prstGeom>
        </p:spPr>
      </p:pic>
      <p:sp>
        <p:nvSpPr>
          <p:cNvPr id="3" name="Rectangle 2">
            <a:extLst>
              <a:ext uri="{FF2B5EF4-FFF2-40B4-BE49-F238E27FC236}">
                <a16:creationId xmlns:a16="http://schemas.microsoft.com/office/drawing/2014/main" id="{BBFAC5E5-DCB5-8459-3685-E9E133EE7436}"/>
              </a:ext>
            </a:extLst>
          </p:cNvPr>
          <p:cNvSpPr/>
          <p:nvPr/>
        </p:nvSpPr>
        <p:spPr>
          <a:xfrm>
            <a:off x="44697" y="1833335"/>
            <a:ext cx="1683657" cy="422729"/>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id="{849691A7-02C4-749D-6F61-4A0F404ABA6A}"/>
              </a:ext>
            </a:extLst>
          </p:cNvPr>
          <p:cNvCxnSpPr>
            <a:cxnSpLocks/>
          </p:cNvCxnSpPr>
          <p:nvPr/>
        </p:nvCxnSpPr>
        <p:spPr>
          <a:xfrm flipV="1">
            <a:off x="1366158" y="1016000"/>
            <a:ext cx="2451099" cy="774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6B61E27-196F-1DAE-3A73-F4F6B7B5B817}"/>
              </a:ext>
            </a:extLst>
          </p:cNvPr>
          <p:cNvSpPr/>
          <p:nvPr/>
        </p:nvSpPr>
        <p:spPr>
          <a:xfrm>
            <a:off x="3817257" y="50800"/>
            <a:ext cx="2946400" cy="965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Biểu tượng và thông tin chi tiết của tệp</a:t>
            </a:r>
          </a:p>
        </p:txBody>
      </p:sp>
    </p:spTree>
    <p:extLst>
      <p:ext uri="{BB962C8B-B14F-4D97-AF65-F5344CB8AC3E}">
        <p14:creationId xmlns:p14="http://schemas.microsoft.com/office/powerpoint/2010/main" val="2266918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D5BA-2228-4DC4-AEE3-47432CB675B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F27C37D-038D-9DB7-7042-0CCEEF676C6F}"/>
              </a:ext>
            </a:extLst>
          </p:cNvPr>
          <p:cNvSpPr/>
          <p:nvPr/>
        </p:nvSpPr>
        <p:spPr>
          <a:xfrm>
            <a:off x="2425700" y="2404164"/>
            <a:ext cx="1104900" cy="330200"/>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Arrow Connector 3">
            <a:extLst>
              <a:ext uri="{FF2B5EF4-FFF2-40B4-BE49-F238E27FC236}">
                <a16:creationId xmlns:a16="http://schemas.microsoft.com/office/drawing/2014/main" id="{E53A1701-BED8-D26E-8CE1-AC7995816E51}"/>
              </a:ext>
            </a:extLst>
          </p:cNvPr>
          <p:cNvCxnSpPr>
            <a:cxnSpLocks/>
          </p:cNvCxnSpPr>
          <p:nvPr/>
        </p:nvCxnSpPr>
        <p:spPr>
          <a:xfrm flipV="1">
            <a:off x="2895600" y="1299264"/>
            <a:ext cx="0" cy="1104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0C2C9529-C3F0-A565-2FF3-146381948880}"/>
              </a:ext>
            </a:extLst>
          </p:cNvPr>
          <p:cNvSpPr/>
          <p:nvPr/>
        </p:nvSpPr>
        <p:spPr>
          <a:xfrm>
            <a:off x="2311406" y="573158"/>
            <a:ext cx="1536688" cy="718928"/>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Nội dung</a:t>
            </a:r>
          </a:p>
        </p:txBody>
      </p:sp>
      <p:pic>
        <p:nvPicPr>
          <p:cNvPr id="10" name="Picture 9">
            <a:extLst>
              <a:ext uri="{FF2B5EF4-FFF2-40B4-BE49-F238E27FC236}">
                <a16:creationId xmlns:a16="http://schemas.microsoft.com/office/drawing/2014/main" id="{B1C6C83B-8BFD-FD88-AC6A-7A19F170F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2694"/>
            <a:ext cx="12191998" cy="5848608"/>
          </a:xfrm>
          <a:prstGeom prst="rect">
            <a:avLst/>
          </a:prstGeom>
        </p:spPr>
      </p:pic>
      <p:pic>
        <p:nvPicPr>
          <p:cNvPr id="14" name="Picture 13">
            <a:extLst>
              <a:ext uri="{FF2B5EF4-FFF2-40B4-BE49-F238E27FC236}">
                <a16:creationId xmlns:a16="http://schemas.microsoft.com/office/drawing/2014/main" id="{740BE8F1-AB51-478D-D902-3801D5F02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73158"/>
            <a:ext cx="12191998" cy="6288144"/>
          </a:xfrm>
          <a:prstGeom prst="rect">
            <a:avLst/>
          </a:prstGeom>
        </p:spPr>
      </p:pic>
      <p:sp>
        <p:nvSpPr>
          <p:cNvPr id="11" name="Rectangle 10">
            <a:extLst>
              <a:ext uri="{FF2B5EF4-FFF2-40B4-BE49-F238E27FC236}">
                <a16:creationId xmlns:a16="http://schemas.microsoft.com/office/drawing/2014/main" id="{2263B80E-A409-B544-284F-CFEEB9672669}"/>
              </a:ext>
            </a:extLst>
          </p:cNvPr>
          <p:cNvSpPr/>
          <p:nvPr/>
        </p:nvSpPr>
        <p:spPr>
          <a:xfrm>
            <a:off x="1482270" y="1812944"/>
            <a:ext cx="1536685" cy="330200"/>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 name="Straight Arrow Connector 11">
            <a:extLst>
              <a:ext uri="{FF2B5EF4-FFF2-40B4-BE49-F238E27FC236}">
                <a16:creationId xmlns:a16="http://schemas.microsoft.com/office/drawing/2014/main" id="{0EE6E15F-60BB-103D-1BA1-302A2B5576FE}"/>
              </a:ext>
            </a:extLst>
          </p:cNvPr>
          <p:cNvCxnSpPr>
            <a:cxnSpLocks/>
          </p:cNvCxnSpPr>
          <p:nvPr/>
        </p:nvCxnSpPr>
        <p:spPr>
          <a:xfrm flipV="1">
            <a:off x="2461987" y="862422"/>
            <a:ext cx="1386107" cy="9505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183E93A-77DA-9492-BF7F-444EC55BAD72}"/>
              </a:ext>
            </a:extLst>
          </p:cNvPr>
          <p:cNvSpPr/>
          <p:nvPr/>
        </p:nvSpPr>
        <p:spPr>
          <a:xfrm>
            <a:off x="3779151" y="143494"/>
            <a:ext cx="1536688" cy="718928"/>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997173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98EB6B-920E-13C2-6A87-7411EB3F3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8"/>
            <a:ext cx="12192000" cy="6935536"/>
          </a:xfrm>
          <a:prstGeom prst="rect">
            <a:avLst/>
          </a:prstGeom>
        </p:spPr>
      </p:pic>
      <p:sp>
        <p:nvSpPr>
          <p:cNvPr id="9" name="Rectangle 8">
            <a:extLst>
              <a:ext uri="{FF2B5EF4-FFF2-40B4-BE49-F238E27FC236}">
                <a16:creationId xmlns:a16="http://schemas.microsoft.com/office/drawing/2014/main" id="{2DEE53DC-F94B-52C9-B440-E1F82159B2F0}"/>
              </a:ext>
            </a:extLst>
          </p:cNvPr>
          <p:cNvSpPr/>
          <p:nvPr/>
        </p:nvSpPr>
        <p:spPr>
          <a:xfrm>
            <a:off x="3061252" y="251791"/>
            <a:ext cx="2902226" cy="901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D307A4-63D9-4CF6-1554-C91AD65E3292}"/>
              </a:ext>
            </a:extLst>
          </p:cNvPr>
          <p:cNvSpPr/>
          <p:nvPr/>
        </p:nvSpPr>
        <p:spPr>
          <a:xfrm>
            <a:off x="5963477" y="251791"/>
            <a:ext cx="2213114" cy="901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847649-2871-9AF2-DDC4-12E87B9E95C2}"/>
              </a:ext>
            </a:extLst>
          </p:cNvPr>
          <p:cNvSpPr/>
          <p:nvPr/>
        </p:nvSpPr>
        <p:spPr>
          <a:xfrm>
            <a:off x="8176590" y="251791"/>
            <a:ext cx="3246783" cy="901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F1856B-237D-3750-1D39-52253DA6A0F6}"/>
              </a:ext>
            </a:extLst>
          </p:cNvPr>
          <p:cNvSpPr/>
          <p:nvPr/>
        </p:nvSpPr>
        <p:spPr>
          <a:xfrm>
            <a:off x="768628" y="251791"/>
            <a:ext cx="2292624" cy="901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82D6EE-004D-62C6-2884-CEE644AA1F96}"/>
              </a:ext>
            </a:extLst>
          </p:cNvPr>
          <p:cNvSpPr/>
          <p:nvPr/>
        </p:nvSpPr>
        <p:spPr>
          <a:xfrm>
            <a:off x="4015409" y="5446643"/>
            <a:ext cx="1510748" cy="68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5F14D8-DC5B-365A-29C4-CE628220C40A}"/>
              </a:ext>
            </a:extLst>
          </p:cNvPr>
          <p:cNvSpPr/>
          <p:nvPr/>
        </p:nvSpPr>
        <p:spPr>
          <a:xfrm>
            <a:off x="7739270" y="5446643"/>
            <a:ext cx="1683026" cy="68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564CA8-A1A8-02F9-29C2-B30C52472764}"/>
              </a:ext>
            </a:extLst>
          </p:cNvPr>
          <p:cNvSpPr/>
          <p:nvPr/>
        </p:nvSpPr>
        <p:spPr>
          <a:xfrm>
            <a:off x="1113183" y="5446643"/>
            <a:ext cx="2902226" cy="68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1F31D2-DE66-C5B1-886B-3641F6F09328}"/>
              </a:ext>
            </a:extLst>
          </p:cNvPr>
          <p:cNvSpPr/>
          <p:nvPr/>
        </p:nvSpPr>
        <p:spPr>
          <a:xfrm>
            <a:off x="5526156" y="5446643"/>
            <a:ext cx="1683027" cy="68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867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74A0EA-F7BD-EEAE-AE44-A767266CD628}"/>
              </a:ext>
            </a:extLst>
          </p:cNvPr>
          <p:cNvSpPr/>
          <p:nvPr/>
        </p:nvSpPr>
        <p:spPr>
          <a:xfrm>
            <a:off x="446996" y="3943887"/>
            <a:ext cx="11573554" cy="13578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en-US" sz="4000" b="1">
                <a:solidFill>
                  <a:srgbClr val="0000CC"/>
                </a:solidFill>
                <a:latin typeface="Times New Roman" panose="02020603050405020304" pitchFamily="18" charset="0"/>
                <a:cs typeface="Times New Roman" panose="02020603050405020304" pitchFamily="18" charset="0"/>
              </a:rPr>
              <a:t>Sử dụng được công cụ tìm kiếm trên máy tính để tìm tệp và thư mục.</a:t>
            </a:r>
          </a:p>
        </p:txBody>
      </p:sp>
      <p:sp>
        <p:nvSpPr>
          <p:cNvPr id="8" name="TextBox 7">
            <a:extLst>
              <a:ext uri="{FF2B5EF4-FFF2-40B4-BE49-F238E27FC236}">
                <a16:creationId xmlns:a16="http://schemas.microsoft.com/office/drawing/2014/main" id="{75F59073-ACD6-3237-C524-CEF720177957}"/>
              </a:ext>
            </a:extLst>
          </p:cNvPr>
          <p:cNvSpPr txBox="1"/>
          <p:nvPr/>
        </p:nvSpPr>
        <p:spPr>
          <a:xfrm>
            <a:off x="446996" y="3210064"/>
            <a:ext cx="5983301" cy="707886"/>
          </a:xfrm>
          <a:prstGeom prst="rect">
            <a:avLst/>
          </a:prstGeom>
          <a:noFill/>
        </p:spPr>
        <p:txBody>
          <a:bodyPr wrap="square" rtlCol="0">
            <a:spAutoFit/>
          </a:bodyPr>
          <a:lstStyle/>
          <a:p>
            <a:pPr algn="ctr">
              <a:spcBef>
                <a:spcPts val="300"/>
              </a:spcBef>
              <a:spcAft>
                <a:spcPts val="300"/>
              </a:spcAft>
            </a:pPr>
            <a:r>
              <a:rPr lang="en-US" sz="4000" b="1" i="1">
                <a:solidFill>
                  <a:srgbClr val="FF0000"/>
                </a:solidFill>
                <a:latin typeface="Times New Roman" panose="02020603050405020304" pitchFamily="18" charset="0"/>
                <a:cs typeface="Times New Roman" panose="02020603050405020304" pitchFamily="18" charset="0"/>
              </a:rPr>
              <a:t>Học xong bài này, em sẽ:</a:t>
            </a:r>
            <a:endParaRPr lang="en-US" sz="4000" b="1" i="1">
              <a:solidFill>
                <a:srgbClr val="0000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1FB3DBF-91E3-A4F2-3640-719E11927751}"/>
              </a:ext>
            </a:extLst>
          </p:cNvPr>
          <p:cNvSpPr/>
          <p:nvPr/>
        </p:nvSpPr>
        <p:spPr>
          <a:xfrm>
            <a:off x="446996" y="5301751"/>
            <a:ext cx="11573554" cy="13578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en-US" sz="4000" b="1">
                <a:solidFill>
                  <a:srgbClr val="0000CC"/>
                </a:solidFill>
                <a:latin typeface="Times New Roman" panose="02020603050405020304" pitchFamily="18" charset="0"/>
                <a:cs typeface="Times New Roman" panose="02020603050405020304" pitchFamily="18" charset="0"/>
              </a:rPr>
              <a:t>Lựa chọn được kiểu bố cục hiển thị để xem các tệp và thư mục.</a:t>
            </a:r>
          </a:p>
        </p:txBody>
      </p:sp>
      <p:pic>
        <p:nvPicPr>
          <p:cNvPr id="5" name="Picture 4">
            <a:extLst>
              <a:ext uri="{FF2B5EF4-FFF2-40B4-BE49-F238E27FC236}">
                <a16:creationId xmlns:a16="http://schemas.microsoft.com/office/drawing/2014/main" id="{37894585-9751-1C44-8600-5327FB609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5"/>
            <a:ext cx="12192000" cy="3146690"/>
          </a:xfrm>
          <a:prstGeom prst="rect">
            <a:avLst/>
          </a:prstGeom>
        </p:spPr>
      </p:pic>
    </p:spTree>
    <p:extLst>
      <p:ext uri="{BB962C8B-B14F-4D97-AF65-F5344CB8AC3E}">
        <p14:creationId xmlns:p14="http://schemas.microsoft.com/office/powerpoint/2010/main" val="419163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3B45-27B3-FBE2-7559-A1B59559F1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120B37-4459-D16A-AAF7-C0E5665E5611}"/>
              </a:ext>
            </a:extLst>
          </p:cNvPr>
          <p:cNvSpPr/>
          <p:nvPr/>
        </p:nvSpPr>
        <p:spPr>
          <a:xfrm>
            <a:off x="418275" y="105391"/>
            <a:ext cx="11573554" cy="32365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Trong cửa sổ phần mềm quản lí tệp có nhiều dạng hiển thị tệp và thư mục khác nhau (</a:t>
            </a:r>
            <a:r>
              <a:rPr lang="en-US" sz="4000" b="1" i="1">
                <a:solidFill>
                  <a:srgbClr val="FF0000"/>
                </a:solidFill>
                <a:latin typeface="Times New Roman" panose="02020603050405020304" pitchFamily="18" charset="0"/>
                <a:cs typeface="Times New Roman" panose="02020603050405020304" pitchFamily="18" charset="0"/>
              </a:rPr>
              <a:t>Hình 2</a:t>
            </a:r>
            <a:r>
              <a:rPr lang="en-US" sz="4000" b="1" i="1">
                <a:solidFill>
                  <a:srgbClr val="0000CC"/>
                </a:solidFill>
                <a:latin typeface="Times New Roman" panose="02020603050405020304" pitchFamily="18" charset="0"/>
                <a:cs typeface="Times New Roman" panose="02020603050405020304" pitchFamily="18" charset="0"/>
              </a:rPr>
              <a:t>).</a:t>
            </a:r>
            <a:r>
              <a:rPr lang="en-US" sz="4000" b="1">
                <a:solidFill>
                  <a:srgbClr val="0000CC"/>
                </a:solidFill>
                <a:latin typeface="Times New Roman" panose="02020603050405020304" pitchFamily="18" charset="0"/>
                <a:cs typeface="Times New Roman" panose="02020603050405020304" pitchFamily="18" charset="0"/>
              </a:rPr>
              <a:t> Với các tệp ảnh, em nên chọn dạng hiển thị </a:t>
            </a:r>
            <a:r>
              <a:rPr lang="en-US" sz="4000" b="1" i="1">
                <a:solidFill>
                  <a:srgbClr val="FF0000"/>
                </a:solidFill>
                <a:latin typeface="Times New Roman" panose="02020603050405020304" pitchFamily="18" charset="0"/>
                <a:cs typeface="Times New Roman" panose="02020603050405020304" pitchFamily="18" charset="0"/>
              </a:rPr>
              <a:t>Large icons</a:t>
            </a:r>
            <a:r>
              <a:rPr lang="en-US" sz="4000" b="1">
                <a:solidFill>
                  <a:srgbClr val="0000CC"/>
                </a:solidFill>
                <a:latin typeface="Times New Roman" panose="02020603050405020304" pitchFamily="18" charset="0"/>
                <a:cs typeface="Times New Roman" panose="02020603050405020304" pitchFamily="18" charset="0"/>
              </a:rPr>
              <a:t> (</a:t>
            </a:r>
            <a:r>
              <a:rPr lang="en-US" sz="4000" b="1" i="1">
                <a:solidFill>
                  <a:srgbClr val="FF0000"/>
                </a:solidFill>
                <a:latin typeface="Times New Roman" panose="02020603050405020304" pitchFamily="18" charset="0"/>
                <a:cs typeface="Times New Roman" panose="02020603050405020304" pitchFamily="18" charset="0"/>
              </a:rPr>
              <a:t>Hình 3a</a:t>
            </a:r>
            <a:r>
              <a:rPr lang="en-US" sz="4000" b="1">
                <a:solidFill>
                  <a:srgbClr val="0000CC"/>
                </a:solidFill>
                <a:latin typeface="Times New Roman" panose="02020603050405020304" pitchFamily="18" charset="0"/>
                <a:cs typeface="Times New Roman" panose="02020603050405020304" pitchFamily="18" charset="0"/>
              </a:rPr>
              <a:t>). Để xem thông tin chi tiết của các tệp, em chọn dạng hiển thị </a:t>
            </a:r>
            <a:r>
              <a:rPr lang="en-US" sz="4000" b="1" i="1">
                <a:solidFill>
                  <a:srgbClr val="FF0000"/>
                </a:solidFill>
                <a:latin typeface="Times New Roman" panose="02020603050405020304" pitchFamily="18" charset="0"/>
                <a:cs typeface="Times New Roman" panose="02020603050405020304" pitchFamily="18" charset="0"/>
              </a:rPr>
              <a:t>Details</a:t>
            </a:r>
            <a:r>
              <a:rPr lang="en-US" sz="4000" b="1" i="1">
                <a:solidFill>
                  <a:srgbClr val="0000CC"/>
                </a:solidFill>
                <a:latin typeface="Times New Roman" panose="02020603050405020304" pitchFamily="18" charset="0"/>
                <a:cs typeface="Times New Roman" panose="02020603050405020304" pitchFamily="18" charset="0"/>
              </a:rPr>
              <a:t> </a:t>
            </a:r>
            <a:r>
              <a:rPr lang="en-US" sz="4000" b="1">
                <a:solidFill>
                  <a:srgbClr val="0000CC"/>
                </a:solidFill>
                <a:latin typeface="Times New Roman" panose="02020603050405020304" pitchFamily="18" charset="0"/>
                <a:cs typeface="Times New Roman" panose="02020603050405020304" pitchFamily="18" charset="0"/>
              </a:rPr>
              <a:t>(</a:t>
            </a:r>
            <a:r>
              <a:rPr lang="en-US" sz="4000" b="1" i="1">
                <a:solidFill>
                  <a:srgbClr val="FF0000"/>
                </a:solidFill>
                <a:latin typeface="Times New Roman" panose="02020603050405020304" pitchFamily="18" charset="0"/>
                <a:cs typeface="Times New Roman" panose="02020603050405020304" pitchFamily="18" charset="0"/>
              </a:rPr>
              <a:t>Hình 3b</a:t>
            </a:r>
            <a:r>
              <a:rPr lang="en-US" sz="4000" b="1">
                <a:solidFill>
                  <a:srgbClr val="0000CC"/>
                </a:solidFill>
                <a:latin typeface="Times New Roman" panose="02020603050405020304" pitchFamily="18" charset="0"/>
                <a:cs typeface="Times New Roman" panose="02020603050405020304" pitchFamily="18" charset="0"/>
              </a:rPr>
              <a:t>).</a:t>
            </a:r>
            <a:endParaRPr lang="en-US" sz="4000" b="1" i="1">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02DBCCB-FC72-B9DF-6920-F001FB4E7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6141823" cy="3323609"/>
          </a:xfrm>
          <a:prstGeom prst="rect">
            <a:avLst/>
          </a:prstGeom>
        </p:spPr>
      </p:pic>
      <p:pic>
        <p:nvPicPr>
          <p:cNvPr id="11" name="Picture 10">
            <a:extLst>
              <a:ext uri="{FF2B5EF4-FFF2-40B4-BE49-F238E27FC236}">
                <a16:creationId xmlns:a16="http://schemas.microsoft.com/office/drawing/2014/main" id="{3476C666-9794-B1D2-282B-ABEC96E2D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051" y="3429000"/>
            <a:ext cx="5986949" cy="3429000"/>
          </a:xfrm>
          <a:prstGeom prst="rect">
            <a:avLst/>
          </a:prstGeom>
        </p:spPr>
      </p:pic>
    </p:spTree>
    <p:extLst>
      <p:ext uri="{BB962C8B-B14F-4D97-AF65-F5344CB8AC3E}">
        <p14:creationId xmlns:p14="http://schemas.microsoft.com/office/powerpoint/2010/main" val="2235318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7EB2D-5302-7ECE-F4A5-3FC4C94E40A9}"/>
              </a:ext>
            </a:extLst>
          </p:cNvPr>
          <p:cNvSpPr txBox="1"/>
          <p:nvPr/>
        </p:nvSpPr>
        <p:spPr>
          <a:xfrm>
            <a:off x="4629360" y="2057563"/>
            <a:ext cx="3009478"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85FA27E-C75D-4DA4-79DD-A883C4AFB76B}"/>
              </a:ext>
            </a:extLst>
          </p:cNvPr>
          <p:cNvSpPr/>
          <p:nvPr/>
        </p:nvSpPr>
        <p:spPr>
          <a:xfrm>
            <a:off x="514350" y="2750132"/>
            <a:ext cx="11487150" cy="322496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0000CC"/>
                </a:solidFill>
                <a:latin typeface="Times New Roman" panose="02020603050405020304" pitchFamily="18" charset="0"/>
                <a:cs typeface="Times New Roman" panose="02020603050405020304" pitchFamily="18" charset="0"/>
              </a:rPr>
              <a:t>		Trong cửa sổ phần mềm quản lí tệp có nhiều dạng hiển thị tệp, thư mục khác nhau. Em chọn dải lệnh </a:t>
            </a:r>
            <a:r>
              <a:rPr lang="en-US" sz="4800" b="1">
                <a:solidFill>
                  <a:srgbClr val="FF0000"/>
                </a:solidFill>
                <a:latin typeface="Times New Roman" panose="02020603050405020304" pitchFamily="18" charset="0"/>
                <a:cs typeface="Times New Roman" panose="02020603050405020304" pitchFamily="18" charset="0"/>
              </a:rPr>
              <a:t>View</a:t>
            </a:r>
            <a:r>
              <a:rPr lang="en-US" sz="4800" b="1">
                <a:solidFill>
                  <a:srgbClr val="0000CC"/>
                </a:solidFill>
                <a:latin typeface="Times New Roman" panose="02020603050405020304" pitchFamily="18" charset="0"/>
                <a:cs typeface="Times New Roman" panose="02020603050405020304" pitchFamily="18" charset="0"/>
              </a:rPr>
              <a:t>, chọn dạng hiển thị phù hợp với mục đích của mình.</a:t>
            </a:r>
          </a:p>
        </p:txBody>
      </p:sp>
      <p:sp>
        <p:nvSpPr>
          <p:cNvPr id="2" name="TextBox 1">
            <a:extLst>
              <a:ext uri="{FF2B5EF4-FFF2-40B4-BE49-F238E27FC236}">
                <a16:creationId xmlns:a16="http://schemas.microsoft.com/office/drawing/2014/main" id="{7527C03D-81FF-B701-F4E9-D41F9C404BB8}"/>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Tree>
    <p:extLst>
      <p:ext uri="{BB962C8B-B14F-4D97-AF65-F5344CB8AC3E}">
        <p14:creationId xmlns:p14="http://schemas.microsoft.com/office/powerpoint/2010/main" val="1419671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257AC-FEED-9F29-C13A-255FAD3EFD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7B41FE-1FEA-6E8D-E652-CE012880D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7B7B0C77-8CB5-59B0-7445-FF5A865F01DA}"/>
              </a:ext>
            </a:extLst>
          </p:cNvPr>
          <p:cNvSpPr txBox="1"/>
          <p:nvPr/>
        </p:nvSpPr>
        <p:spPr>
          <a:xfrm>
            <a:off x="4513270" y="3204390"/>
            <a:ext cx="3338960"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030480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0461-6162-B326-B805-F79BA99B4B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4F619F-04BF-9BAF-340B-D1AAC2FEE458}"/>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pic>
        <p:nvPicPr>
          <p:cNvPr id="5" name="Picture 4">
            <a:extLst>
              <a:ext uri="{FF2B5EF4-FFF2-40B4-BE49-F238E27FC236}">
                <a16:creationId xmlns:a16="http://schemas.microsoft.com/office/drawing/2014/main" id="{4B89783C-10BA-5395-F923-0DA2F3FB6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71" y="1941748"/>
            <a:ext cx="2600688" cy="1238423"/>
          </a:xfrm>
          <a:prstGeom prst="rect">
            <a:avLst/>
          </a:prstGeom>
        </p:spPr>
      </p:pic>
      <p:pic>
        <p:nvPicPr>
          <p:cNvPr id="9" name="Picture 8">
            <a:extLst>
              <a:ext uri="{FF2B5EF4-FFF2-40B4-BE49-F238E27FC236}">
                <a16:creationId xmlns:a16="http://schemas.microsoft.com/office/drawing/2014/main" id="{444F16C8-9D10-CF21-7286-BE4578F75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3180171"/>
            <a:ext cx="13367657" cy="2451372"/>
          </a:xfrm>
          <a:prstGeom prst="rect">
            <a:avLst/>
          </a:prstGeom>
        </p:spPr>
      </p:pic>
      <p:sp>
        <p:nvSpPr>
          <p:cNvPr id="10" name="Oval 9">
            <a:extLst>
              <a:ext uri="{FF2B5EF4-FFF2-40B4-BE49-F238E27FC236}">
                <a16:creationId xmlns:a16="http://schemas.microsoft.com/office/drawing/2014/main" id="{C36720C0-2AA6-E75A-8DD1-A7BA4109CB82}"/>
              </a:ext>
            </a:extLst>
          </p:cNvPr>
          <p:cNvSpPr/>
          <p:nvPr/>
        </p:nvSpPr>
        <p:spPr>
          <a:xfrm>
            <a:off x="1227773" y="4238171"/>
            <a:ext cx="1718628" cy="139337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34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BB2F9-C491-68B8-AF2F-C46D528D7E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81BD26-076E-6D11-D122-1EB65DD8E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43" y="0"/>
            <a:ext cx="13367657" cy="6858000"/>
          </a:xfrm>
          <a:prstGeom prst="rect">
            <a:avLst/>
          </a:prstGeom>
        </p:spPr>
      </p:pic>
      <p:sp>
        <p:nvSpPr>
          <p:cNvPr id="10" name="Oval 9">
            <a:extLst>
              <a:ext uri="{FF2B5EF4-FFF2-40B4-BE49-F238E27FC236}">
                <a16:creationId xmlns:a16="http://schemas.microsoft.com/office/drawing/2014/main" id="{9E3156F7-A809-8E75-EB66-E2AEB78B9356}"/>
              </a:ext>
            </a:extLst>
          </p:cNvPr>
          <p:cNvSpPr/>
          <p:nvPr/>
        </p:nvSpPr>
        <p:spPr>
          <a:xfrm>
            <a:off x="6747875" y="841828"/>
            <a:ext cx="2628356" cy="8132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53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204390"/>
            <a:ext cx="2996419" cy="707886"/>
          </a:xfrm>
          <a:prstGeom prst="rect">
            <a:avLst/>
          </a:prstGeom>
          <a:solidFill>
            <a:schemeClr val="bg1"/>
          </a:solid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8D7C0-897B-6109-39B9-A00DA5591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5" y="1763324"/>
            <a:ext cx="2640411" cy="965363"/>
          </a:xfrm>
          <a:prstGeom prst="rect">
            <a:avLst/>
          </a:prstGeom>
        </p:spPr>
      </p:pic>
      <p:sp>
        <p:nvSpPr>
          <p:cNvPr id="3" name="TextBox 2">
            <a:extLst>
              <a:ext uri="{FF2B5EF4-FFF2-40B4-BE49-F238E27FC236}">
                <a16:creationId xmlns:a16="http://schemas.microsoft.com/office/drawing/2014/main" id="{8744C5DA-6A60-5DEB-C733-059E31F7E981}"/>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pic>
        <p:nvPicPr>
          <p:cNvPr id="10" name="Picture 9">
            <a:extLst>
              <a:ext uri="{FF2B5EF4-FFF2-40B4-BE49-F238E27FC236}">
                <a16:creationId xmlns:a16="http://schemas.microsoft.com/office/drawing/2014/main" id="{535BBC02-907D-B14F-6732-D783094A2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230" y="2944665"/>
            <a:ext cx="4884964" cy="3398078"/>
          </a:xfrm>
          <a:prstGeom prst="rect">
            <a:avLst/>
          </a:prstGeom>
        </p:spPr>
      </p:pic>
      <p:sp>
        <p:nvSpPr>
          <p:cNvPr id="4" name="Rectangle 3">
            <a:extLst>
              <a:ext uri="{FF2B5EF4-FFF2-40B4-BE49-F238E27FC236}">
                <a16:creationId xmlns:a16="http://schemas.microsoft.com/office/drawing/2014/main" id="{FA80C36F-D7FA-26FC-5990-713D02F14722}"/>
              </a:ext>
            </a:extLst>
          </p:cNvPr>
          <p:cNvSpPr/>
          <p:nvPr/>
        </p:nvSpPr>
        <p:spPr>
          <a:xfrm>
            <a:off x="246743" y="2656118"/>
            <a:ext cx="7097486" cy="40676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a:solidFill>
                  <a:srgbClr val="0000CC"/>
                </a:solidFill>
                <a:latin typeface="Times New Roman" panose="02020603050405020304" pitchFamily="18" charset="0"/>
                <a:cs typeface="Times New Roman" panose="02020603050405020304" pitchFamily="18" charset="0"/>
              </a:rPr>
              <a:t>		Trong máy tính của bạn Trang có một tệp ảnh tên là </a:t>
            </a:r>
            <a:r>
              <a:rPr lang="en-US" sz="3400" b="1" i="1">
                <a:solidFill>
                  <a:srgbClr val="FF0000"/>
                </a:solidFill>
                <a:latin typeface="Times New Roman" panose="02020603050405020304" pitchFamily="18" charset="0"/>
                <a:cs typeface="Times New Roman" panose="02020603050405020304" pitchFamily="18" charset="0"/>
              </a:rPr>
              <a:t>Quy Nhơn</a:t>
            </a:r>
            <a:r>
              <a:rPr lang="en-US" sz="3400" i="1">
                <a:solidFill>
                  <a:srgbClr val="FF0000"/>
                </a:solidFill>
                <a:latin typeface="Times New Roman" panose="02020603050405020304" pitchFamily="18" charset="0"/>
                <a:cs typeface="Times New Roman" panose="02020603050405020304" pitchFamily="18" charset="0"/>
              </a:rPr>
              <a:t> </a:t>
            </a:r>
            <a:r>
              <a:rPr lang="en-US" sz="3400">
                <a:solidFill>
                  <a:srgbClr val="FF0000"/>
                </a:solidFill>
                <a:latin typeface="Times New Roman" panose="02020603050405020304" pitchFamily="18" charset="0"/>
                <a:cs typeface="Times New Roman" panose="02020603050405020304" pitchFamily="18" charset="0"/>
              </a:rPr>
              <a:t>(</a:t>
            </a:r>
            <a:r>
              <a:rPr lang="en-US" sz="3400" i="1">
                <a:solidFill>
                  <a:srgbClr val="FF0000"/>
                </a:solidFill>
                <a:latin typeface="Times New Roman" panose="02020603050405020304" pitchFamily="18" charset="0"/>
                <a:cs typeface="Times New Roman" panose="02020603050405020304" pitchFamily="18" charset="0"/>
              </a:rPr>
              <a:t>Hình 5</a:t>
            </a:r>
            <a:r>
              <a:rPr lang="en-US" sz="3400">
                <a:solidFill>
                  <a:srgbClr val="FF0000"/>
                </a:solidFill>
                <a:latin typeface="Times New Roman" panose="02020603050405020304" pitchFamily="18" charset="0"/>
                <a:cs typeface="Times New Roman" panose="02020603050405020304" pitchFamily="18" charset="0"/>
              </a:rPr>
              <a:t>)</a:t>
            </a:r>
            <a:r>
              <a:rPr lang="en-US" sz="3400">
                <a:solidFill>
                  <a:srgbClr val="0000CC"/>
                </a:solidFill>
                <a:latin typeface="Times New Roman" panose="02020603050405020304" pitchFamily="18" charset="0"/>
                <a:cs typeface="Times New Roman" panose="02020603050405020304" pitchFamily="18" charset="0"/>
              </a:rPr>
              <a:t>. Bạn Trang muốn chia sẻ ảnh đó với các bạn. Trang không nhớ tệp ảnh đó được lưu ở thư mục nào và tìm lại như thế nào. </a:t>
            </a:r>
            <a:r>
              <a:rPr lang="en-US" sz="3400" b="1">
                <a:solidFill>
                  <a:srgbClr val="FF0000"/>
                </a:solidFill>
                <a:latin typeface="Times New Roman" panose="02020603050405020304" pitchFamily="18" charset="0"/>
                <a:cs typeface="Times New Roman" panose="02020603050405020304" pitchFamily="18" charset="0"/>
              </a:rPr>
              <a:t>Em hãy nêu các bước để giúp bạn Trang tìm kiếm tệp này thông qua tên của tệp.</a:t>
            </a:r>
          </a:p>
        </p:txBody>
      </p:sp>
    </p:spTree>
    <p:extLst>
      <p:ext uri="{BB962C8B-B14F-4D97-AF65-F5344CB8AC3E}">
        <p14:creationId xmlns:p14="http://schemas.microsoft.com/office/powerpoint/2010/main" val="46959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B534-411C-3B33-EF7A-F2523D7DBE2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F23856-F49A-F910-293B-AB2207B08750}"/>
              </a:ext>
            </a:extLst>
          </p:cNvPr>
          <p:cNvSpPr/>
          <p:nvPr/>
        </p:nvSpPr>
        <p:spPr>
          <a:xfrm>
            <a:off x="418275" y="346501"/>
            <a:ext cx="11573554" cy="10578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Bạn Trang nên thực hiện theo 3 bước sau:</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69AC12F-60FE-8022-A4E5-BF2FF8D0EEAA}"/>
              </a:ext>
            </a:extLst>
          </p:cNvPr>
          <p:cNvSpPr/>
          <p:nvPr/>
        </p:nvSpPr>
        <p:spPr>
          <a:xfrm>
            <a:off x="418275" y="1312146"/>
            <a:ext cx="11573554" cy="1261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Bước 1:</a:t>
            </a:r>
            <a:r>
              <a:rPr lang="en-US" sz="4000" b="1">
                <a:solidFill>
                  <a:srgbClr val="0000CC"/>
                </a:solidFill>
                <a:latin typeface="Times New Roman" panose="02020603050405020304" pitchFamily="18" charset="0"/>
                <a:cs typeface="Times New Roman" panose="02020603050405020304" pitchFamily="18" charset="0"/>
              </a:rPr>
              <a:t> Lựa chọn ổ đĩa tìm kiếm.</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F7805A9-A8ED-CA4F-324A-C4E2CA69B77E}"/>
              </a:ext>
            </a:extLst>
          </p:cNvPr>
          <p:cNvSpPr/>
          <p:nvPr/>
        </p:nvSpPr>
        <p:spPr>
          <a:xfrm>
            <a:off x="418275" y="2521711"/>
            <a:ext cx="11573554" cy="16463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Bước 2:</a:t>
            </a:r>
            <a:r>
              <a:rPr lang="en-US" sz="4000" b="1">
                <a:solidFill>
                  <a:srgbClr val="0000CC"/>
                </a:solidFill>
                <a:latin typeface="Times New Roman" panose="02020603050405020304" pitchFamily="18" charset="0"/>
                <a:cs typeface="Times New Roman" panose="02020603050405020304" pitchFamily="18" charset="0"/>
              </a:rPr>
              <a:t> Nhập tên tệp </a:t>
            </a:r>
            <a:r>
              <a:rPr lang="en-US" sz="4000" b="1" i="1">
                <a:solidFill>
                  <a:srgbClr val="FF0000"/>
                </a:solidFill>
                <a:latin typeface="Times New Roman" panose="02020603050405020304" pitchFamily="18" charset="0"/>
                <a:cs typeface="Times New Roman" panose="02020603050405020304" pitchFamily="18" charset="0"/>
              </a:rPr>
              <a:t>Quy Nhơn</a:t>
            </a:r>
            <a:r>
              <a:rPr lang="en-US" sz="4000" b="1">
                <a:solidFill>
                  <a:srgbClr val="0000CC"/>
                </a:solidFill>
                <a:latin typeface="Times New Roman" panose="02020603050405020304" pitchFamily="18" charset="0"/>
                <a:cs typeface="Times New Roman" panose="02020603050405020304" pitchFamily="18" charset="0"/>
              </a:rPr>
              <a:t> vào ô tìm kiếm của công cụ </a:t>
            </a:r>
            <a:r>
              <a:rPr lang="en-US" sz="4000" b="1">
                <a:solidFill>
                  <a:srgbClr val="FF0000"/>
                </a:solidFill>
                <a:latin typeface="Times New Roman" panose="02020603050405020304" pitchFamily="18" charset="0"/>
                <a:cs typeface="Times New Roman" panose="02020603050405020304" pitchFamily="18" charset="0"/>
              </a:rPr>
              <a:t>Search</a:t>
            </a:r>
            <a:r>
              <a:rPr lang="en-US" sz="4000" b="1">
                <a:solidFill>
                  <a:srgbClr val="0000CC"/>
                </a:solidFill>
                <a:latin typeface="Times New Roman" panose="02020603050405020304" pitchFamily="18" charset="0"/>
                <a:cs typeface="Times New Roman" panose="02020603050405020304" pitchFamily="18" charset="0"/>
              </a:rPr>
              <a:t>, sau đó nhấn phím </a:t>
            </a:r>
            <a:r>
              <a:rPr lang="en-US" sz="4000" b="1" u="sng">
                <a:solidFill>
                  <a:srgbClr val="FF0000"/>
                </a:solidFill>
                <a:latin typeface="Times New Roman" panose="02020603050405020304" pitchFamily="18" charset="0"/>
                <a:cs typeface="Times New Roman" panose="02020603050405020304" pitchFamily="18" charset="0"/>
              </a:rPr>
              <a:t>Enter</a:t>
            </a:r>
            <a:r>
              <a:rPr lang="en-US" sz="4000" b="1">
                <a:solidFill>
                  <a:srgbClr val="0000CC"/>
                </a:solidFill>
                <a:latin typeface="Times New Roman" panose="02020603050405020304" pitchFamily="18" charset="0"/>
                <a:cs typeface="Times New Roman" panose="02020603050405020304" pitchFamily="18" charset="0"/>
              </a:rPr>
              <a:t>.</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1BC823C-5907-65F1-85DA-5B2DCA846EBF}"/>
              </a:ext>
            </a:extLst>
          </p:cNvPr>
          <p:cNvSpPr/>
          <p:nvPr/>
        </p:nvSpPr>
        <p:spPr>
          <a:xfrm>
            <a:off x="418275" y="4168309"/>
            <a:ext cx="11573554" cy="21912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Bước 3:</a:t>
            </a:r>
            <a:r>
              <a:rPr lang="en-US" sz="4000" b="1">
                <a:solidFill>
                  <a:srgbClr val="0000CC"/>
                </a:solidFill>
                <a:latin typeface="Times New Roman" panose="02020603050405020304" pitchFamily="18" charset="0"/>
                <a:cs typeface="Times New Roman" panose="02020603050405020304" pitchFamily="18" charset="0"/>
              </a:rPr>
              <a:t> Trên danh sách kết quả tìm kiếm, chọn tệp ảnh </a:t>
            </a:r>
            <a:r>
              <a:rPr lang="en-US" sz="4000" b="1" i="1">
                <a:solidFill>
                  <a:srgbClr val="FF0000"/>
                </a:solidFill>
                <a:latin typeface="Times New Roman" panose="02020603050405020304" pitchFamily="18" charset="0"/>
                <a:cs typeface="Times New Roman" panose="02020603050405020304" pitchFamily="18" charset="0"/>
              </a:rPr>
              <a:t>Quy </a:t>
            </a:r>
            <a:r>
              <a:rPr lang="en-US" sz="4000" b="1">
                <a:solidFill>
                  <a:srgbClr val="FF0000"/>
                </a:solidFill>
                <a:latin typeface="Times New Roman" panose="02020603050405020304" pitchFamily="18" charset="0"/>
                <a:cs typeface="Times New Roman" panose="02020603050405020304" pitchFamily="18" charset="0"/>
              </a:rPr>
              <a:t>Nhơn</a:t>
            </a:r>
            <a:r>
              <a:rPr lang="en-US" sz="4000" b="1">
                <a:solidFill>
                  <a:srgbClr val="0000CC"/>
                </a:solidFill>
                <a:latin typeface="Times New Roman" panose="02020603050405020304" pitchFamily="18" charset="0"/>
                <a:cs typeface="Times New Roman" panose="02020603050405020304" pitchFamily="18" charset="0"/>
              </a:rPr>
              <a:t> và </a:t>
            </a:r>
            <a:r>
              <a:rPr lang="en-US" sz="4000" b="1" u="sng">
                <a:solidFill>
                  <a:srgbClr val="FF0000"/>
                </a:solidFill>
                <a:latin typeface="Times New Roman" panose="02020603050405020304" pitchFamily="18" charset="0"/>
                <a:cs typeface="Times New Roman" panose="02020603050405020304" pitchFamily="18" charset="0"/>
              </a:rPr>
              <a:t>nháy đúp chuột</a:t>
            </a:r>
            <a:r>
              <a:rPr lang="en-US" sz="4000" b="1">
                <a:solidFill>
                  <a:srgbClr val="0000CC"/>
                </a:solidFill>
                <a:latin typeface="Times New Roman" panose="02020603050405020304" pitchFamily="18" charset="0"/>
                <a:cs typeface="Times New Roman" panose="02020603050405020304" pitchFamily="18" charset="0"/>
              </a:rPr>
              <a:t> (hoặc nhấn phím </a:t>
            </a:r>
            <a:r>
              <a:rPr lang="en-US" sz="4000" b="1" u="sng">
                <a:solidFill>
                  <a:srgbClr val="FF0000"/>
                </a:solidFill>
                <a:latin typeface="Times New Roman" panose="02020603050405020304" pitchFamily="18" charset="0"/>
                <a:cs typeface="Times New Roman" panose="02020603050405020304" pitchFamily="18" charset="0"/>
              </a:rPr>
              <a:t>Enter</a:t>
            </a:r>
            <a:r>
              <a:rPr lang="en-US" sz="4000" b="1">
                <a:solidFill>
                  <a:srgbClr val="0000CC"/>
                </a:solidFill>
                <a:latin typeface="Times New Roman" panose="02020603050405020304" pitchFamily="18" charset="0"/>
                <a:cs typeface="Times New Roman" panose="02020603050405020304" pitchFamily="18" charset="0"/>
              </a:rPr>
              <a:t>) để mở tệp.</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5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EA70A5-A4C6-AE7F-4390-10DC9E50983D}"/>
              </a:ext>
            </a:extLst>
          </p:cNvPr>
          <p:cNvSpPr/>
          <p:nvPr/>
        </p:nvSpPr>
        <p:spPr>
          <a:xfrm>
            <a:off x="446996" y="3058190"/>
            <a:ext cx="11573554" cy="340066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1200"/>
              </a:spcAft>
            </a:pPr>
            <a:r>
              <a:rPr lang="en-US" sz="4000" b="1">
                <a:solidFill>
                  <a:srgbClr val="0000CC"/>
                </a:solidFill>
                <a:latin typeface="Times New Roman" panose="02020603050405020304" pitchFamily="18" charset="0"/>
                <a:cs typeface="Times New Roman" panose="02020603050405020304" pitchFamily="18" charset="0"/>
              </a:rPr>
              <a:t>	* Sử dụng công cụ Search để tìm kiếm tệp, thư mục khi biết tên tệp, thư mục.</a:t>
            </a:r>
          </a:p>
          <a:p>
            <a:pPr algn="just">
              <a:spcBef>
                <a:spcPts val="1200"/>
              </a:spcBef>
              <a:spcAft>
                <a:spcPts val="1200"/>
              </a:spcAft>
            </a:pPr>
            <a:r>
              <a:rPr lang="en-US" sz="4000" b="1">
                <a:solidFill>
                  <a:srgbClr val="0000CC"/>
                </a:solidFill>
                <a:latin typeface="Times New Roman" panose="02020603050405020304" pitchFamily="18" charset="0"/>
                <a:cs typeface="Times New Roman" panose="02020603050405020304" pitchFamily="18" charset="0"/>
              </a:rPr>
              <a:t>	* Từ dải lệnh View, em chọn được các dạng hiển thị tệp và thư mục.</a:t>
            </a:r>
          </a:p>
        </p:txBody>
      </p:sp>
      <p:pic>
        <p:nvPicPr>
          <p:cNvPr id="6" name="Picture 5">
            <a:extLst>
              <a:ext uri="{FF2B5EF4-FFF2-40B4-BE49-F238E27FC236}">
                <a16:creationId xmlns:a16="http://schemas.microsoft.com/office/drawing/2014/main" id="{34797324-88C9-0941-B979-6967D8D68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42" y="2179372"/>
            <a:ext cx="2830829" cy="886984"/>
          </a:xfrm>
          <a:prstGeom prst="rect">
            <a:avLst/>
          </a:prstGeom>
        </p:spPr>
      </p:pic>
      <p:sp>
        <p:nvSpPr>
          <p:cNvPr id="2" name="TextBox 1">
            <a:extLst>
              <a:ext uri="{FF2B5EF4-FFF2-40B4-BE49-F238E27FC236}">
                <a16:creationId xmlns:a16="http://schemas.microsoft.com/office/drawing/2014/main" id="{1294AEEC-2CAF-71C6-AF78-DF422DE70574}"/>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Tree>
    <p:extLst>
      <p:ext uri="{BB962C8B-B14F-4D97-AF65-F5344CB8AC3E}">
        <p14:creationId xmlns:p14="http://schemas.microsoft.com/office/powerpoint/2010/main" val="4223842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12192000" cy="3505200"/>
          </a:xfrm>
          <a:prstGeom prst="rect">
            <a:avLst/>
          </a:prstGeom>
          <a:solidFill>
            <a:srgbClr val="FFFF66"/>
          </a:solidFill>
          <a:ln w="9525">
            <a:solidFill>
              <a:schemeClr val="tx1"/>
            </a:solidFill>
            <a:miter lim="800000"/>
            <a:headEnd/>
            <a:tailEnd/>
          </a:ln>
        </p:spPr>
        <p:txBody>
          <a:bodyPr wrap="none" anchor="ctr"/>
          <a:lstStyle/>
          <a:p>
            <a:endParaRPr lang="vi-VN"/>
          </a:p>
        </p:txBody>
      </p:sp>
      <p:pic>
        <p:nvPicPr>
          <p:cNvPr id="10243" name="Picture 3"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52400"/>
            <a:ext cx="1428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RE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381000"/>
            <a:ext cx="2270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p:cNvGrpSpPr>
            <a:grpSpLocks/>
          </p:cNvGrpSpPr>
          <p:nvPr/>
        </p:nvGrpSpPr>
        <p:grpSpPr bwMode="auto">
          <a:xfrm>
            <a:off x="1524000" y="2057400"/>
            <a:ext cx="9144000" cy="1447800"/>
            <a:chOff x="0" y="1248"/>
            <a:chExt cx="4651" cy="763"/>
          </a:xfrm>
        </p:grpSpPr>
        <p:pic>
          <p:nvPicPr>
            <p:cNvPr id="17417" name="Picture 6" descr="BHOME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48"/>
              <a:ext cx="117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BHOME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4" y="1368"/>
              <a:ext cx="1183"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8" descr="BHOME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8" y="1260"/>
              <a:ext cx="1171"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9" descr="BHOMES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0" y="1248"/>
              <a:ext cx="1171"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Rectangle 10"/>
          <p:cNvSpPr>
            <a:spLocks noChangeArrowheads="1"/>
          </p:cNvSpPr>
          <p:nvPr/>
        </p:nvSpPr>
        <p:spPr bwMode="auto">
          <a:xfrm>
            <a:off x="0" y="3505200"/>
            <a:ext cx="12192000" cy="3429000"/>
          </a:xfrm>
          <a:prstGeom prst="rect">
            <a:avLst/>
          </a:prstGeom>
          <a:solidFill>
            <a:srgbClr val="66CCFF"/>
          </a:solidFill>
          <a:ln w="9525">
            <a:solidFill>
              <a:schemeClr val="tx1"/>
            </a:solidFill>
            <a:miter lim="800000"/>
            <a:headEnd/>
            <a:tailEnd/>
          </a:ln>
        </p:spPr>
        <p:txBody>
          <a:bodyPr wrap="none" anchor="ctr"/>
          <a:lstStyle/>
          <a:p>
            <a:endParaRPr lang="vi-VN"/>
          </a:p>
        </p:txBody>
      </p:sp>
      <p:sp>
        <p:nvSpPr>
          <p:cNvPr id="10251" name="WordArt 11"/>
          <p:cNvSpPr>
            <a:spLocks noChangeArrowheads="1" noChangeShapeType="1" noTextEdit="1"/>
          </p:cNvSpPr>
          <p:nvPr/>
        </p:nvSpPr>
        <p:spPr bwMode="auto">
          <a:xfrm>
            <a:off x="3219450" y="4033685"/>
            <a:ext cx="5695950" cy="18288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0252" name="Text Box 12"/>
          <p:cNvSpPr txBox="1">
            <a:spLocks noChangeArrowheads="1"/>
          </p:cNvSpPr>
          <p:nvPr/>
        </p:nvSpPr>
        <p:spPr bwMode="auto">
          <a:xfrm>
            <a:off x="91941" y="5089526"/>
            <a:ext cx="12031209" cy="132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buFont typeface="Wingdings" pitchFamily="2" charset="2"/>
              <a:buNone/>
            </a:pPr>
            <a:r>
              <a:rPr lang="en-US" sz="3200" b="1">
                <a:solidFill>
                  <a:srgbClr val="0000CC"/>
                </a:solidFill>
                <a:latin typeface="Times New Roman" pitchFamily="18" charset="0"/>
              </a:rPr>
              <a:t>Chuẩn bị bài sau: </a:t>
            </a:r>
            <a:r>
              <a:rPr lang="en-US" sz="3200" b="1">
                <a:solidFill>
                  <a:srgbClr val="FF0000"/>
                </a:solidFill>
                <a:latin typeface="Times New Roman" pitchFamily="18" charset="0"/>
              </a:rPr>
              <a:t>TÔN TRỌNG QUYỀN TÁC GIẢ</a:t>
            </a:r>
          </a:p>
          <a:p>
            <a:pPr algn="ctr">
              <a:spcBef>
                <a:spcPct val="50000"/>
              </a:spcBef>
              <a:buFont typeface="Wingdings" pitchFamily="2" charset="2"/>
              <a:buNone/>
            </a:pPr>
            <a:r>
              <a:rPr lang="en-US" sz="3200" b="1">
                <a:solidFill>
                  <a:srgbClr val="FF0000"/>
                </a:solidFill>
                <a:latin typeface="Times New Roman" pitchFamily="18" charset="0"/>
              </a:rPr>
              <a:t>KHI SỬ DỤNG NỘI DUNG THÔNG 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10242"/>
                                        </p:tgtEl>
                                        <p:attrNameLst>
                                          <p:attrName>fillcolor</p:attrName>
                                        </p:attrNameLst>
                                      </p:cBhvr>
                                      <p:to>
                                        <a:srgbClr val="000066"/>
                                      </p:to>
                                    </p:animClr>
                                    <p:set>
                                      <p:cBhvr>
                                        <p:cTn id="7" dur="2000" fill="hold"/>
                                        <p:tgtEl>
                                          <p:spTgt spid="10242"/>
                                        </p:tgtEl>
                                        <p:attrNameLst>
                                          <p:attrName>fill.type</p:attrName>
                                        </p:attrNameLst>
                                      </p:cBhvr>
                                      <p:to>
                                        <p:strVal val="solid"/>
                                      </p:to>
                                    </p:set>
                                    <p:set>
                                      <p:cBhvr>
                                        <p:cTn id="8" dur="2000" fill="hold"/>
                                        <p:tgtEl>
                                          <p:spTgt spid="10242"/>
                                        </p:tgtEl>
                                        <p:attrNameLst>
                                          <p:attrName>fill.on</p:attrName>
                                        </p:attrNameLst>
                                      </p:cBhvr>
                                      <p:to>
                                        <p:strVal val="true"/>
                                      </p:to>
                                    </p:set>
                                  </p:childTnLst>
                                </p:cTn>
                              </p:par>
                              <p:par>
                                <p:cTn id="9" presetID="2" presetClass="exit" presetSubtype="4" fill="hold" nodeType="withEffect">
                                  <p:stCondLst>
                                    <p:cond delay="0"/>
                                  </p:stCondLst>
                                  <p:childTnLst>
                                    <p:anim calcmode="lin" valueType="num">
                                      <p:cBhvr additive="base">
                                        <p:cTn id="10" dur="2000"/>
                                        <p:tgtEl>
                                          <p:spTgt spid="10243"/>
                                        </p:tgtEl>
                                        <p:attrNameLst>
                                          <p:attrName>ppt_x</p:attrName>
                                        </p:attrNameLst>
                                      </p:cBhvr>
                                      <p:tavLst>
                                        <p:tav tm="0">
                                          <p:val>
                                            <p:strVal val="ppt_x"/>
                                          </p:val>
                                        </p:tav>
                                        <p:tav tm="100000">
                                          <p:val>
                                            <p:strVal val="ppt_x"/>
                                          </p:val>
                                        </p:tav>
                                      </p:tavLst>
                                    </p:anim>
                                    <p:anim calcmode="lin" valueType="num">
                                      <p:cBhvr additive="base">
                                        <p:cTn id="11" dur="2000"/>
                                        <p:tgtEl>
                                          <p:spTgt spid="10243"/>
                                        </p:tgtEl>
                                        <p:attrNameLst>
                                          <p:attrName>ppt_y</p:attrName>
                                        </p:attrNameLst>
                                      </p:cBhvr>
                                      <p:tavLst>
                                        <p:tav tm="0">
                                          <p:val>
                                            <p:strVal val="ppt_y"/>
                                          </p:val>
                                        </p:tav>
                                        <p:tav tm="100000">
                                          <p:val>
                                            <p:strVal val="1+ppt_h/2"/>
                                          </p:val>
                                        </p:tav>
                                      </p:tavLst>
                                    </p:anim>
                                    <p:set>
                                      <p:cBhvr>
                                        <p:cTn id="12" dur="1" fill="hold">
                                          <p:stCondLst>
                                            <p:cond delay="1999"/>
                                          </p:stCondLst>
                                        </p:cTn>
                                        <p:tgtEl>
                                          <p:spTgt spid="10243"/>
                                        </p:tgtEl>
                                        <p:attrNameLst>
                                          <p:attrName>style.visibility</p:attrName>
                                        </p:attrNameLst>
                                      </p:cBhvr>
                                      <p:to>
                                        <p:strVal val="hidden"/>
                                      </p:to>
                                    </p:set>
                                  </p:childTnLst>
                                </p:cTn>
                              </p:par>
                            </p:childTnLst>
                          </p:cTn>
                        </p:par>
                        <p:par>
                          <p:cTn id="13" fill="hold" nodeType="afterGroup">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10251"/>
                                        </p:tgtEl>
                                        <p:attrNameLst>
                                          <p:attrName>style.visibility</p:attrName>
                                        </p:attrNameLst>
                                      </p:cBhvr>
                                      <p:to>
                                        <p:strVal val="visible"/>
                                      </p:to>
                                    </p:set>
                                    <p:anim calcmode="lin" valueType="num">
                                      <p:cBhvr>
                                        <p:cTn id="16" dur="500" fill="hold"/>
                                        <p:tgtEl>
                                          <p:spTgt spid="10251"/>
                                        </p:tgtEl>
                                        <p:attrNameLst>
                                          <p:attrName>ppt_w</p:attrName>
                                        </p:attrNameLst>
                                      </p:cBhvr>
                                      <p:tavLst>
                                        <p:tav tm="0">
                                          <p:val>
                                            <p:fltVal val="0"/>
                                          </p:val>
                                        </p:tav>
                                        <p:tav tm="100000">
                                          <p:val>
                                            <p:strVal val="#ppt_w"/>
                                          </p:val>
                                        </p:tav>
                                      </p:tavLst>
                                    </p:anim>
                                    <p:anim calcmode="lin" valueType="num">
                                      <p:cBhvr>
                                        <p:cTn id="17" dur="500" fill="hold"/>
                                        <p:tgtEl>
                                          <p:spTgt spid="1025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10252"/>
                                        </p:tgtEl>
                                        <p:attrNameLst>
                                          <p:attrName>style.visibility</p:attrName>
                                        </p:attrNameLst>
                                      </p:cBhvr>
                                      <p:to>
                                        <p:strVal val="visible"/>
                                      </p:to>
                                    </p:set>
                                    <p:anim calcmode="lin" valueType="num">
                                      <p:cBhvr>
                                        <p:cTn id="21" dur="500" fill="hold"/>
                                        <p:tgtEl>
                                          <p:spTgt spid="10252"/>
                                        </p:tgtEl>
                                        <p:attrNameLst>
                                          <p:attrName>ppt_w</p:attrName>
                                        </p:attrNameLst>
                                      </p:cBhvr>
                                      <p:tavLst>
                                        <p:tav tm="0">
                                          <p:val>
                                            <p:fltVal val="0"/>
                                          </p:val>
                                        </p:tav>
                                        <p:tav tm="100000">
                                          <p:val>
                                            <p:strVal val="#ppt_w"/>
                                          </p:val>
                                        </p:tav>
                                      </p:tavLst>
                                    </p:anim>
                                    <p:anim calcmode="lin" valueType="num">
                                      <p:cBhvr>
                                        <p:cTn id="22" dur="500" fill="hold"/>
                                        <p:tgtEl>
                                          <p:spTgt spid="10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61AF3-073B-D759-7910-C81476E3587E}"/>
              </a:ext>
            </a:extLst>
          </p:cNvPr>
          <p:cNvSpPr/>
          <p:nvPr/>
        </p:nvSpPr>
        <p:spPr>
          <a:xfrm>
            <a:off x="446996" y="3214571"/>
            <a:ext cx="11573554" cy="31199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0000CC"/>
                </a:solidFill>
                <a:latin typeface="Times New Roman" panose="02020603050405020304" pitchFamily="18" charset="0"/>
                <a:cs typeface="Times New Roman" panose="02020603050405020304" pitchFamily="18" charset="0"/>
              </a:rPr>
              <a:t>		Trong máy tính lưu trữ rất nhiều tệp và thư mục khác nhau. Trong trường hợp em chỉ biết tên tệp mà không biết vị trí lưu tệp, em phải mở từng thư mục để tìm kiếm tệp đó. </a:t>
            </a:r>
            <a:r>
              <a:rPr lang="en-US" sz="4000" b="1">
                <a:solidFill>
                  <a:srgbClr val="FF0000"/>
                </a:solidFill>
                <a:latin typeface="Times New Roman" panose="02020603050405020304" pitchFamily="18" charset="0"/>
                <a:cs typeface="Times New Roman" panose="02020603050405020304" pitchFamily="18" charset="0"/>
              </a:rPr>
              <a:t>Việc tìm kiếm như vậy gây khó khăn gì cho em?</a:t>
            </a:r>
          </a:p>
        </p:txBody>
      </p:sp>
      <p:sp>
        <p:nvSpPr>
          <p:cNvPr id="7" name="TextBox 6">
            <a:extLst>
              <a:ext uri="{FF2B5EF4-FFF2-40B4-BE49-F238E27FC236}">
                <a16:creationId xmlns:a16="http://schemas.microsoft.com/office/drawing/2014/main" id="{AF1B0AE9-63A0-FF20-36FE-293A867C0048}"/>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TỆP VÀ THƯ MỤC</a:t>
            </a:r>
          </a:p>
        </p:txBody>
      </p:sp>
      <p:pic>
        <p:nvPicPr>
          <p:cNvPr id="8" name="Picture 7">
            <a:extLst>
              <a:ext uri="{FF2B5EF4-FFF2-40B4-BE49-F238E27FC236}">
                <a16:creationId xmlns:a16="http://schemas.microsoft.com/office/drawing/2014/main" id="{74706A5A-A095-C7C9-6D0C-86803B0D0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4" y="2061344"/>
            <a:ext cx="3715656" cy="1244922"/>
          </a:xfrm>
          <a:prstGeom prst="rect">
            <a:avLst/>
          </a:prstGeom>
        </p:spPr>
      </p:pic>
    </p:spTree>
    <p:extLst>
      <p:ext uri="{BB962C8B-B14F-4D97-AF65-F5344CB8AC3E}">
        <p14:creationId xmlns:p14="http://schemas.microsoft.com/office/powerpoint/2010/main" val="281827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8F34-FF89-4D40-29B6-F9B57DDC7EF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F11628-1628-BDE5-EC15-53AC467AE718}"/>
              </a:ext>
            </a:extLst>
          </p:cNvPr>
          <p:cNvSpPr txBox="1"/>
          <p:nvPr/>
        </p:nvSpPr>
        <p:spPr>
          <a:xfrm>
            <a:off x="616214" y="2232722"/>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6E0D57E-7C0E-190E-4662-020BEA83C627}"/>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Tìm kiếm tệp, thư mục.</a:t>
            </a:r>
          </a:p>
        </p:txBody>
      </p:sp>
      <p:sp>
        <p:nvSpPr>
          <p:cNvPr id="8" name="TextBox 7">
            <a:extLst>
              <a:ext uri="{FF2B5EF4-FFF2-40B4-BE49-F238E27FC236}">
                <a16:creationId xmlns:a16="http://schemas.microsoft.com/office/drawing/2014/main" id="{7D8D5893-08F0-1171-C189-9FE7EC00AF0F}"/>
              </a:ext>
            </a:extLst>
          </p:cNvPr>
          <p:cNvSpPr txBox="1"/>
          <p:nvPr/>
        </p:nvSpPr>
        <p:spPr>
          <a:xfrm>
            <a:off x="423615" y="4556608"/>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Các dạng hiển thị tệp, thư mục.</a:t>
            </a:r>
          </a:p>
        </p:txBody>
      </p:sp>
      <p:sp>
        <p:nvSpPr>
          <p:cNvPr id="2" name="TextBox 1">
            <a:extLst>
              <a:ext uri="{FF2B5EF4-FFF2-40B4-BE49-F238E27FC236}">
                <a16:creationId xmlns:a16="http://schemas.microsoft.com/office/drawing/2014/main" id="{40146346-4085-A6FA-DAAF-F71F04627190}"/>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Tree>
    <p:extLst>
      <p:ext uri="{BB962C8B-B14F-4D97-AF65-F5344CB8AC3E}">
        <p14:creationId xmlns:p14="http://schemas.microsoft.com/office/powerpoint/2010/main" val="2966105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8BA0-296E-DFE2-4FA8-2C608CB7FC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92E9BA-F430-9E78-467B-EE71E112FC4B}"/>
              </a:ext>
            </a:extLst>
          </p:cNvPr>
          <p:cNvSpPr txBox="1"/>
          <p:nvPr/>
        </p:nvSpPr>
        <p:spPr>
          <a:xfrm>
            <a:off x="616214" y="2218655"/>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AF1584-619C-026D-F7DA-719736682764}"/>
              </a:ext>
            </a:extLst>
          </p:cNvPr>
          <p:cNvSpPr txBox="1"/>
          <p:nvPr/>
        </p:nvSpPr>
        <p:spPr>
          <a:xfrm>
            <a:off x="423616" y="3324898"/>
            <a:ext cx="10450710"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Tìm kiếm tệp, thư mục.</a:t>
            </a:r>
          </a:p>
        </p:txBody>
      </p:sp>
      <p:sp>
        <p:nvSpPr>
          <p:cNvPr id="6" name="TextBox 5">
            <a:extLst>
              <a:ext uri="{FF2B5EF4-FFF2-40B4-BE49-F238E27FC236}">
                <a16:creationId xmlns:a16="http://schemas.microsoft.com/office/drawing/2014/main" id="{E5A2F322-E2F5-87F0-1198-9CE5646F2E33}"/>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Tree>
    <p:extLst>
      <p:ext uri="{BB962C8B-B14F-4D97-AF65-F5344CB8AC3E}">
        <p14:creationId xmlns:p14="http://schemas.microsoft.com/office/powerpoint/2010/main" val="2769031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B585F2-78F2-2E65-0BAE-543CA41788C0}"/>
              </a:ext>
            </a:extLst>
          </p:cNvPr>
          <p:cNvSpPr/>
          <p:nvPr/>
        </p:nvSpPr>
        <p:spPr>
          <a:xfrm>
            <a:off x="418275" y="3034646"/>
            <a:ext cx="11573554" cy="30409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b="1">
                <a:solidFill>
                  <a:srgbClr val="0000CC"/>
                </a:solidFill>
                <a:latin typeface="Times New Roman" panose="02020603050405020304" pitchFamily="18" charset="0"/>
                <a:cs typeface="Times New Roman" panose="02020603050405020304" pitchFamily="18" charset="0"/>
              </a:rPr>
              <a:t>		Em hãy thực hiện các bước tìm kiếm tệp </a:t>
            </a:r>
            <a:r>
              <a:rPr lang="en-US" sz="4400" b="1" i="1">
                <a:solidFill>
                  <a:srgbClr val="FF0000"/>
                </a:solidFill>
                <a:latin typeface="Times New Roman" panose="02020603050405020304" pitchFamily="18" charset="0"/>
                <a:cs typeface="Times New Roman" panose="02020603050405020304" pitchFamily="18" charset="0"/>
              </a:rPr>
              <a:t>Bảo vệ môi trường</a:t>
            </a:r>
            <a:r>
              <a:rPr lang="en-US" sz="4400" b="1">
                <a:solidFill>
                  <a:srgbClr val="FF0000"/>
                </a:solidFill>
                <a:latin typeface="Times New Roman" panose="02020603050405020304" pitchFamily="18" charset="0"/>
                <a:cs typeface="Times New Roman" panose="02020603050405020304" pitchFamily="18" charset="0"/>
              </a:rPr>
              <a:t> </a:t>
            </a:r>
            <a:r>
              <a:rPr lang="en-US" sz="4400" b="1">
                <a:solidFill>
                  <a:srgbClr val="0000CC"/>
                </a:solidFill>
                <a:latin typeface="Times New Roman" panose="02020603050405020304" pitchFamily="18" charset="0"/>
                <a:cs typeface="Times New Roman" panose="02020603050405020304" pitchFamily="18" charset="0"/>
              </a:rPr>
              <a:t>trong ổ đĩa </a:t>
            </a:r>
            <a:r>
              <a:rPr lang="en-US" sz="4400" b="1" i="1">
                <a:solidFill>
                  <a:srgbClr val="FF0000"/>
                </a:solidFill>
                <a:latin typeface="Times New Roman" panose="02020603050405020304" pitchFamily="18" charset="0"/>
                <a:cs typeface="Times New Roman" panose="02020603050405020304" pitchFamily="18" charset="0"/>
              </a:rPr>
              <a:t>D</a:t>
            </a:r>
            <a:r>
              <a:rPr lang="en-US" sz="4400" b="1">
                <a:solidFill>
                  <a:srgbClr val="0000CC"/>
                </a:solidFill>
                <a:latin typeface="Times New Roman" panose="02020603050405020304" pitchFamily="18" charset="0"/>
                <a:cs typeface="Times New Roman" panose="02020603050405020304" pitchFamily="18" charset="0"/>
              </a:rPr>
              <a:t> theo hướng dẫn như Hình 1. </a:t>
            </a:r>
            <a:r>
              <a:rPr lang="en-US" sz="4400" b="1">
                <a:solidFill>
                  <a:srgbClr val="FF0000"/>
                </a:solidFill>
                <a:latin typeface="Times New Roman" panose="02020603050405020304" pitchFamily="18" charset="0"/>
                <a:cs typeface="Times New Roman" panose="02020603050405020304" pitchFamily="18" charset="0"/>
              </a:rPr>
              <a:t>Từ đó em hãy nêu cách tìm kiếm tệp khi biết tên tệp.</a:t>
            </a:r>
          </a:p>
        </p:txBody>
      </p:sp>
      <p:pic>
        <p:nvPicPr>
          <p:cNvPr id="3" name="Picture 2">
            <a:extLst>
              <a:ext uri="{FF2B5EF4-FFF2-40B4-BE49-F238E27FC236}">
                <a16:creationId xmlns:a16="http://schemas.microsoft.com/office/drawing/2014/main" id="{1EED0E0A-240D-80B6-F124-25C8055B1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13" y="2235921"/>
            <a:ext cx="3018987" cy="856739"/>
          </a:xfrm>
          <a:prstGeom prst="rect">
            <a:avLst/>
          </a:prstGeom>
        </p:spPr>
      </p:pic>
      <p:sp>
        <p:nvSpPr>
          <p:cNvPr id="4" name="TextBox 3">
            <a:extLst>
              <a:ext uri="{FF2B5EF4-FFF2-40B4-BE49-F238E27FC236}">
                <a16:creationId xmlns:a16="http://schemas.microsoft.com/office/drawing/2014/main" id="{0D5AD2E5-40E2-A845-7EA8-AB4C837398E6}"/>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Tree>
    <p:extLst>
      <p:ext uri="{BB962C8B-B14F-4D97-AF65-F5344CB8AC3E}">
        <p14:creationId xmlns:p14="http://schemas.microsoft.com/office/powerpoint/2010/main" val="26926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1A63D6-329E-4AE3-29CF-44B2B34E6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07621"/>
            <a:ext cx="13449300" cy="7273242"/>
          </a:xfrm>
          <a:prstGeom prst="rect">
            <a:avLst/>
          </a:prstGeom>
        </p:spPr>
      </p:pic>
      <p:sp>
        <p:nvSpPr>
          <p:cNvPr id="6" name="Rectangle 5">
            <a:extLst>
              <a:ext uri="{FF2B5EF4-FFF2-40B4-BE49-F238E27FC236}">
                <a16:creationId xmlns:a16="http://schemas.microsoft.com/office/drawing/2014/main" id="{C85DD447-2674-52EF-4485-1A4DD8963673}"/>
              </a:ext>
            </a:extLst>
          </p:cNvPr>
          <p:cNvSpPr/>
          <p:nvPr/>
        </p:nvSpPr>
        <p:spPr>
          <a:xfrm>
            <a:off x="2971800" y="5314950"/>
            <a:ext cx="2705100" cy="819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79D0B-A8BC-5476-5C1C-76CE12570E95}"/>
              </a:ext>
            </a:extLst>
          </p:cNvPr>
          <p:cNvSpPr/>
          <p:nvPr/>
        </p:nvSpPr>
        <p:spPr>
          <a:xfrm>
            <a:off x="6838950" y="0"/>
            <a:ext cx="483870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9E241E-06BC-CAB1-EAEA-E01B2C823E85}"/>
              </a:ext>
            </a:extLst>
          </p:cNvPr>
          <p:cNvSpPr/>
          <p:nvPr/>
        </p:nvSpPr>
        <p:spPr>
          <a:xfrm>
            <a:off x="800100" y="-93321"/>
            <a:ext cx="567690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9776D-7C5F-CAD9-8A62-2C23663BFA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1C1F84-9646-6BD8-7AF4-055AB8A0EC4B}"/>
              </a:ext>
            </a:extLst>
          </p:cNvPr>
          <p:cNvSpPr/>
          <p:nvPr/>
        </p:nvSpPr>
        <p:spPr>
          <a:xfrm>
            <a:off x="418275" y="743425"/>
            <a:ext cx="11573554" cy="12799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0000CC"/>
                </a:solidFill>
                <a:latin typeface="Times New Roman" panose="02020603050405020304" pitchFamily="18" charset="0"/>
                <a:cs typeface="Times New Roman" panose="02020603050405020304" pitchFamily="18" charset="0"/>
              </a:rPr>
              <a:t>		Để tìm kiếm một tệp theo tên, em thực hiện theo các bước sau trên phần mềm quản lí tệp.</a:t>
            </a:r>
            <a:endParaRPr lang="en-US" sz="400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0D8F914-E968-F3B7-5817-4C604D218AE3}"/>
              </a:ext>
            </a:extLst>
          </p:cNvPr>
          <p:cNvSpPr txBox="1"/>
          <p:nvPr/>
        </p:nvSpPr>
        <p:spPr>
          <a:xfrm>
            <a:off x="1266146" y="151494"/>
            <a:ext cx="9706654" cy="523220"/>
          </a:xfrm>
          <a:prstGeom prst="rect">
            <a:avLst/>
          </a:prstGeom>
          <a:noFill/>
        </p:spPr>
        <p:txBody>
          <a:bodyPr wrap="squar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BÀI 2: TÌM KIẾM TỆP VÀ THƯ MỤC</a:t>
            </a:r>
          </a:p>
        </p:txBody>
      </p:sp>
      <p:sp>
        <p:nvSpPr>
          <p:cNvPr id="6" name="Rectangle 5">
            <a:extLst>
              <a:ext uri="{FF2B5EF4-FFF2-40B4-BE49-F238E27FC236}">
                <a16:creationId xmlns:a16="http://schemas.microsoft.com/office/drawing/2014/main" id="{6F367833-BB2C-CB2F-59C3-CE94E0B5B072}"/>
              </a:ext>
            </a:extLst>
          </p:cNvPr>
          <p:cNvSpPr/>
          <p:nvPr/>
        </p:nvSpPr>
        <p:spPr>
          <a:xfrm>
            <a:off x="418275" y="2005566"/>
            <a:ext cx="11573554" cy="8616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0000CC"/>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Bước 1:</a:t>
            </a:r>
            <a:r>
              <a:rPr lang="en-US" sz="4000">
                <a:solidFill>
                  <a:srgbClr val="0000CC"/>
                </a:solidFill>
                <a:latin typeface="Times New Roman" panose="02020603050405020304" pitchFamily="18" charset="0"/>
                <a:cs typeface="Times New Roman" panose="02020603050405020304" pitchFamily="18" charset="0"/>
              </a:rPr>
              <a:t> Lựa chọn ổ đĩa hoặc thư mục tìm kiếm.</a:t>
            </a:r>
            <a:endParaRPr lang="en-US" sz="400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CD06EE4-BF18-FB26-38B8-138BDF25C89A}"/>
              </a:ext>
            </a:extLst>
          </p:cNvPr>
          <p:cNvSpPr/>
          <p:nvPr/>
        </p:nvSpPr>
        <p:spPr>
          <a:xfrm>
            <a:off x="418275" y="2853253"/>
            <a:ext cx="11573554" cy="13605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0000CC"/>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Bước 2:</a:t>
            </a:r>
            <a:r>
              <a:rPr lang="en-US" sz="4000">
                <a:solidFill>
                  <a:srgbClr val="0000CC"/>
                </a:solidFill>
                <a:latin typeface="Times New Roman" panose="02020603050405020304" pitchFamily="18" charset="0"/>
                <a:cs typeface="Times New Roman" panose="02020603050405020304" pitchFamily="18" charset="0"/>
              </a:rPr>
              <a:t> Nhập tên tệp cần tìm kiếm trong ô tìm kiếm của công cụ </a:t>
            </a:r>
            <a:r>
              <a:rPr lang="en-US" sz="4000">
                <a:solidFill>
                  <a:srgbClr val="FF0000"/>
                </a:solidFill>
                <a:latin typeface="Times New Roman" panose="02020603050405020304" pitchFamily="18" charset="0"/>
                <a:cs typeface="Times New Roman" panose="02020603050405020304" pitchFamily="18" charset="0"/>
              </a:rPr>
              <a:t>Search</a:t>
            </a:r>
            <a:r>
              <a:rPr lang="en-US" sz="4000">
                <a:solidFill>
                  <a:srgbClr val="0000CC"/>
                </a:solidFill>
                <a:latin typeface="Times New Roman" panose="02020603050405020304" pitchFamily="18" charset="0"/>
                <a:cs typeface="Times New Roman" panose="02020603050405020304" pitchFamily="18" charset="0"/>
              </a:rPr>
              <a:t>, sau đó nhấn phím </a:t>
            </a:r>
            <a:r>
              <a:rPr lang="en-US" sz="4000" u="sng">
                <a:solidFill>
                  <a:srgbClr val="FF0000"/>
                </a:solidFill>
                <a:latin typeface="Times New Roman" panose="02020603050405020304" pitchFamily="18" charset="0"/>
                <a:cs typeface="Times New Roman" panose="02020603050405020304" pitchFamily="18" charset="0"/>
              </a:rPr>
              <a:t>Enter</a:t>
            </a:r>
            <a:r>
              <a:rPr lang="en-US" sz="4000">
                <a:solidFill>
                  <a:srgbClr val="0000CC"/>
                </a:solidFill>
                <a:latin typeface="Times New Roman" panose="02020603050405020304" pitchFamily="18" charset="0"/>
                <a:cs typeface="Times New Roman" panose="02020603050405020304" pitchFamily="18" charset="0"/>
              </a:rPr>
              <a:t>.</a:t>
            </a:r>
            <a:endParaRPr lang="en-US" sz="400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55EA233-A39A-351B-27E2-E08890DD0D40}"/>
              </a:ext>
            </a:extLst>
          </p:cNvPr>
          <p:cNvSpPr/>
          <p:nvPr/>
        </p:nvSpPr>
        <p:spPr>
          <a:xfrm>
            <a:off x="418275" y="4206261"/>
            <a:ext cx="11573554" cy="13605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0000CC"/>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Bước 3:</a:t>
            </a:r>
            <a:r>
              <a:rPr lang="en-US" sz="4000">
                <a:solidFill>
                  <a:srgbClr val="0000CC"/>
                </a:solidFill>
                <a:latin typeface="Times New Roman" panose="02020603050405020304" pitchFamily="18" charset="0"/>
                <a:cs typeface="Times New Roman" panose="02020603050405020304" pitchFamily="18" charset="0"/>
              </a:rPr>
              <a:t> Trên danh sách kết quả tìm kiếm, chọn tệp và </a:t>
            </a:r>
            <a:r>
              <a:rPr lang="en-US" sz="4000" u="sng">
                <a:solidFill>
                  <a:srgbClr val="FF0000"/>
                </a:solidFill>
                <a:latin typeface="Times New Roman" panose="02020603050405020304" pitchFamily="18" charset="0"/>
                <a:cs typeface="Times New Roman" panose="02020603050405020304" pitchFamily="18" charset="0"/>
              </a:rPr>
              <a:t>nháy đúp chuột</a:t>
            </a:r>
            <a:r>
              <a:rPr lang="en-US" sz="4000">
                <a:solidFill>
                  <a:srgbClr val="0000CC"/>
                </a:solidFill>
                <a:latin typeface="Times New Roman" panose="02020603050405020304" pitchFamily="18" charset="0"/>
                <a:cs typeface="Times New Roman" panose="02020603050405020304" pitchFamily="18" charset="0"/>
              </a:rPr>
              <a:t> (hoặc nhấn phím </a:t>
            </a:r>
            <a:r>
              <a:rPr lang="en-US" sz="4000" u="sng">
                <a:solidFill>
                  <a:srgbClr val="FF0000"/>
                </a:solidFill>
                <a:latin typeface="Times New Roman" panose="02020603050405020304" pitchFamily="18" charset="0"/>
                <a:cs typeface="Times New Roman" panose="02020603050405020304" pitchFamily="18" charset="0"/>
              </a:rPr>
              <a:t>Enter</a:t>
            </a:r>
            <a:r>
              <a:rPr lang="en-US" sz="4000">
                <a:solidFill>
                  <a:srgbClr val="0000CC"/>
                </a:solidFill>
                <a:latin typeface="Times New Roman" panose="02020603050405020304" pitchFamily="18" charset="0"/>
                <a:cs typeface="Times New Roman" panose="02020603050405020304" pitchFamily="18" charset="0"/>
              </a:rPr>
              <a:t>) để mở tệp.</a:t>
            </a:r>
            <a:endParaRPr lang="en-US" sz="400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4D36A99-BE48-B314-2C83-5DFDB2164E9D}"/>
              </a:ext>
            </a:extLst>
          </p:cNvPr>
          <p:cNvSpPr/>
          <p:nvPr/>
        </p:nvSpPr>
        <p:spPr>
          <a:xfrm>
            <a:off x="418275" y="5537261"/>
            <a:ext cx="11573554" cy="13605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solidFill>
                  <a:srgbClr val="FF0000"/>
                </a:solidFill>
                <a:latin typeface="Times New Roman" panose="02020603050405020304" pitchFamily="18" charset="0"/>
                <a:cs typeface="Times New Roman" panose="02020603050405020304" pitchFamily="18" charset="0"/>
              </a:rPr>
              <a:t>		Đối với thao tác tìm kiếm thư mục theo tên, em làm tương tự như các bước trên.</a:t>
            </a:r>
          </a:p>
        </p:txBody>
      </p:sp>
    </p:spTree>
    <p:extLst>
      <p:ext uri="{BB962C8B-B14F-4D97-AF65-F5344CB8AC3E}">
        <p14:creationId xmlns:p14="http://schemas.microsoft.com/office/powerpoint/2010/main" val="15285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TextBox 2">
            <a:extLst>
              <a:ext uri="{FF2B5EF4-FFF2-40B4-BE49-F238E27FC236}">
                <a16:creationId xmlns:a16="http://schemas.microsoft.com/office/drawing/2014/main" id="{3F3BF652-BCE8-C2B4-50D0-D4B36ECF4857}"/>
              </a:ext>
            </a:extLst>
          </p:cNvPr>
          <p:cNvSpPr txBox="1"/>
          <p:nvPr/>
        </p:nvSpPr>
        <p:spPr>
          <a:xfrm>
            <a:off x="1266146" y="18144"/>
            <a:ext cx="9706654" cy="1923604"/>
          </a:xfrm>
          <a:prstGeom prst="rect">
            <a:avLst/>
          </a:prstGeom>
          <a:noFill/>
        </p:spPr>
        <p:txBody>
          <a:bodyPr wrap="square" rtlCol="0">
            <a:spAutoFit/>
          </a:bodyPr>
          <a:lstStyle/>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CHỦ ĐỀ C: TỔ CHỨC LƯU TRỮ, TÌM KIẾM</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VÀ TRAO ĐỔI THÔNG TIN</a:t>
            </a:r>
          </a:p>
          <a:p>
            <a:pPr algn="ctr">
              <a:spcBef>
                <a:spcPts val="300"/>
              </a:spcBef>
              <a:spcAft>
                <a:spcPts val="300"/>
              </a:spcAft>
            </a:pPr>
            <a:r>
              <a:rPr lang="en-US" sz="2600" b="1">
                <a:solidFill>
                  <a:srgbClr val="0000CC"/>
                </a:solidFill>
                <a:latin typeface="Times New Roman" panose="02020603050405020304" pitchFamily="18" charset="0"/>
                <a:cs typeface="Times New Roman" panose="02020603050405020304" pitchFamily="18" charset="0"/>
              </a:rPr>
              <a:t>C2: CÂY THƯ MỤC VÀ TÌM KIẾM TỆP TRÊN MÁY TÍNH</a:t>
            </a:r>
          </a:p>
          <a:p>
            <a:pPr algn="ctr">
              <a:spcBef>
                <a:spcPts val="300"/>
              </a:spcBef>
              <a:spcAft>
                <a:spcPts val="300"/>
              </a:spcAft>
            </a:pPr>
            <a:r>
              <a:rPr lang="en-US" sz="2600" b="1">
                <a:solidFill>
                  <a:srgbClr val="FF0000"/>
                </a:solidFill>
                <a:latin typeface="Times New Roman" panose="02020603050405020304" pitchFamily="18" charset="0"/>
                <a:cs typeface="Times New Roman" panose="02020603050405020304" pitchFamily="18" charset="0"/>
              </a:rPr>
              <a:t>BÀI 2: TÌM KIẾM TỆP VÀ THƯ MỤC</a:t>
            </a:r>
          </a:p>
        </p:txBody>
      </p:sp>
      <p:sp>
        <p:nvSpPr>
          <p:cNvPr id="4" name="TextBox 3">
            <a:extLst>
              <a:ext uri="{FF2B5EF4-FFF2-40B4-BE49-F238E27FC236}">
                <a16:creationId xmlns:a16="http://schemas.microsoft.com/office/drawing/2014/main" id="{5A99A0A5-D7F3-3003-A4E8-E221EB57DBB6}"/>
              </a:ext>
            </a:extLst>
          </p:cNvPr>
          <p:cNvSpPr txBox="1"/>
          <p:nvPr/>
        </p:nvSpPr>
        <p:spPr>
          <a:xfrm>
            <a:off x="423615" y="3242158"/>
            <a:ext cx="10450709"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Các dạng hiển thị tệp, thư mục.</a:t>
            </a:r>
          </a:p>
        </p:txBody>
      </p:sp>
      <p:sp>
        <p:nvSpPr>
          <p:cNvPr id="5" name="TextBox 4">
            <a:extLst>
              <a:ext uri="{FF2B5EF4-FFF2-40B4-BE49-F238E27FC236}">
                <a16:creationId xmlns:a16="http://schemas.microsoft.com/office/drawing/2014/main" id="{7B334FE5-7E14-CC68-1C3E-355E97C8243C}"/>
              </a:ext>
            </a:extLst>
          </p:cNvPr>
          <p:cNvSpPr txBox="1"/>
          <p:nvPr/>
        </p:nvSpPr>
        <p:spPr>
          <a:xfrm>
            <a:off x="616214" y="2232722"/>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6135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1269</TotalTime>
  <Words>1149</Words>
  <Application>Microsoft Office PowerPoint</Application>
  <PresentationFormat>Widescreen</PresentationFormat>
  <Paragraphs>89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23</cp:revision>
  <dcterms:created xsi:type="dcterms:W3CDTF">2023-09-10T13:25:02Z</dcterms:created>
  <dcterms:modified xsi:type="dcterms:W3CDTF">2025-11-17T09:59:48Z</dcterms:modified>
</cp:coreProperties>
</file>