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258" r:id="rId3"/>
    <p:sldId id="256" r:id="rId4"/>
    <p:sldId id="332" r:id="rId5"/>
    <p:sldId id="333" r:id="rId6"/>
    <p:sldId id="334" r:id="rId7"/>
    <p:sldId id="321" r:id="rId8"/>
    <p:sldId id="322"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33CC"/>
    <a:srgbClr val="D60093"/>
    <a:srgbClr val="CC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2" autoAdjust="0"/>
    <p:restoredTop sz="94660"/>
  </p:normalViewPr>
  <p:slideViewPr>
    <p:cSldViewPr snapToGrid="0">
      <p:cViewPr varScale="1">
        <p:scale>
          <a:sx n="62" d="100"/>
          <a:sy n="62" d="100"/>
        </p:scale>
        <p:origin x="96"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96BA2-CF0D-40C5-8E21-4738F2852AE3}"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F46D5-B2F6-4B0C-8AB3-2843F6693E4E}" type="slidenum">
              <a:rPr lang="en-US" smtClean="0"/>
              <a:t>‹#›</a:t>
            </a:fld>
            <a:endParaRPr lang="en-US"/>
          </a:p>
        </p:txBody>
      </p:sp>
    </p:spTree>
    <p:extLst>
      <p:ext uri="{BB962C8B-B14F-4D97-AF65-F5344CB8AC3E}">
        <p14:creationId xmlns:p14="http://schemas.microsoft.com/office/powerpoint/2010/main" val="331583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1</a:t>
            </a:fld>
            <a:endParaRPr lang="en-US"/>
          </a:p>
        </p:txBody>
      </p:sp>
    </p:spTree>
    <p:extLst>
      <p:ext uri="{BB962C8B-B14F-4D97-AF65-F5344CB8AC3E}">
        <p14:creationId xmlns:p14="http://schemas.microsoft.com/office/powerpoint/2010/main" val="396650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2</a:t>
            </a:fld>
            <a:endParaRPr lang="en-US"/>
          </a:p>
        </p:txBody>
      </p:sp>
    </p:spTree>
    <p:extLst>
      <p:ext uri="{BB962C8B-B14F-4D97-AF65-F5344CB8AC3E}">
        <p14:creationId xmlns:p14="http://schemas.microsoft.com/office/powerpoint/2010/main" val="268560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1" kern="1200">
                <a:solidFill>
                  <a:schemeClr val="tx1"/>
                </a:solidFill>
                <a:effectLst/>
                <a:latin typeface="+mn-lt"/>
                <a:ea typeface="+mn-ea"/>
                <a:cs typeface="+mn-cs"/>
              </a:rPr>
              <a:t>Việc tìm kiếm tệp và thư mục trong máy tính sẽ dễ dàng hơn nếu chúng được sắp xếp khoa học.Vậy để giúp các em biết cách tổ chức, sắp xếp các tệp và thư mục bằng cấu trúc cây hợp lí, cô/thầy và lớp mình cùng đến với bài học hôm nay  –</a:t>
            </a:r>
            <a:r>
              <a:rPr lang="vi-VN" sz="1200" b="0" i="0" kern="1200">
                <a:solidFill>
                  <a:schemeClr val="tx1"/>
                </a:solidFill>
                <a:effectLst/>
                <a:latin typeface="+mn-lt"/>
                <a:ea typeface="+mn-ea"/>
                <a:cs typeface="+mn-cs"/>
              </a:rPr>
              <a:t> </a:t>
            </a:r>
            <a:r>
              <a:rPr lang="vi-VN" sz="1200" b="1" i="1" kern="1200">
                <a:solidFill>
                  <a:schemeClr val="tx1"/>
                </a:solidFill>
                <a:effectLst/>
                <a:latin typeface="+mn-lt"/>
                <a:ea typeface="+mn-ea"/>
                <a:cs typeface="+mn-cs"/>
              </a:rPr>
              <a:t>Bài 1: Thực hành tạo cây thư mục</a:t>
            </a:r>
            <a:r>
              <a:rPr lang="vi-VN" sz="1200" b="0" i="1"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3</a:t>
            </a:fld>
            <a:endParaRPr lang="en-US"/>
          </a:p>
        </p:txBody>
      </p:sp>
    </p:spTree>
    <p:extLst>
      <p:ext uri="{BB962C8B-B14F-4D97-AF65-F5344CB8AC3E}">
        <p14:creationId xmlns:p14="http://schemas.microsoft.com/office/powerpoint/2010/main" val="48851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mời đại diện 2 – 3 HS xung phong trả</a:t>
            </a:r>
          </a:p>
          <a:p>
            <a:r>
              <a:rPr lang="en-US"/>
              <a:t>lời. Các HS khác lắng nghe, nhận xét, nêu</a:t>
            </a:r>
          </a:p>
          <a:p>
            <a:r>
              <a:rPr lang="en-US"/>
              <a:t>ý kiến bổ sung (nếu có).</a:t>
            </a:r>
          </a:p>
        </p:txBody>
      </p:sp>
      <p:sp>
        <p:nvSpPr>
          <p:cNvPr id="4" name="Slide Number Placeholder 3"/>
          <p:cNvSpPr>
            <a:spLocks noGrp="1"/>
          </p:cNvSpPr>
          <p:nvPr>
            <p:ph type="sldNum" sz="quarter" idx="5"/>
          </p:nvPr>
        </p:nvSpPr>
        <p:spPr/>
        <p:txBody>
          <a:bodyPr/>
          <a:lstStyle/>
          <a:p>
            <a:fld id="{3F6F46D5-B2F6-4B0C-8AB3-2843F6693E4E}" type="slidenum">
              <a:rPr lang="en-US" smtClean="0"/>
              <a:t>4</a:t>
            </a:fld>
            <a:endParaRPr lang="en-US"/>
          </a:p>
        </p:txBody>
      </p:sp>
    </p:spTree>
    <p:extLst>
      <p:ext uri="{BB962C8B-B14F-4D97-AF65-F5344CB8AC3E}">
        <p14:creationId xmlns:p14="http://schemas.microsoft.com/office/powerpoint/2010/main" val="170575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5</a:t>
            </a:fld>
            <a:endParaRPr lang="en-US"/>
          </a:p>
        </p:txBody>
      </p:sp>
    </p:spTree>
    <p:extLst>
      <p:ext uri="{BB962C8B-B14F-4D97-AF65-F5344CB8AC3E}">
        <p14:creationId xmlns:p14="http://schemas.microsoft.com/office/powerpoint/2010/main" val="267098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6</a:t>
            </a:fld>
            <a:endParaRPr lang="en-US"/>
          </a:p>
        </p:txBody>
      </p:sp>
    </p:spTree>
    <p:extLst>
      <p:ext uri="{BB962C8B-B14F-4D97-AF65-F5344CB8AC3E}">
        <p14:creationId xmlns:p14="http://schemas.microsoft.com/office/powerpoint/2010/main" val="280851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F46D5-B2F6-4B0C-8AB3-2843F6693E4E}" type="slidenum">
              <a:rPr lang="en-US" smtClean="0"/>
              <a:t>8</a:t>
            </a:fld>
            <a:endParaRPr lang="en-US"/>
          </a:p>
        </p:txBody>
      </p:sp>
    </p:spTree>
    <p:extLst>
      <p:ext uri="{BB962C8B-B14F-4D97-AF65-F5344CB8AC3E}">
        <p14:creationId xmlns:p14="http://schemas.microsoft.com/office/powerpoint/2010/main" val="129460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30D2-3DFF-4624-8278-C02E1BEAE0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D6A796C-C37C-4838-AEA2-D8CD5712E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0B7F1D5-EAB6-4F79-A433-C312A020CF46}"/>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5" name="Footer Placeholder 4">
            <a:extLst>
              <a:ext uri="{FF2B5EF4-FFF2-40B4-BE49-F238E27FC236}">
                <a16:creationId xmlns:a16="http://schemas.microsoft.com/office/drawing/2014/main" id="{663BF385-7D90-4E0A-932C-5810FBD5E94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E0CCBFB-C866-49C0-9299-4E9713D434F2}"/>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130241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2089-9339-4A45-9D48-0307B20C53C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BB7EB38-E4C4-4417-BE9C-818A395520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7308535-D016-43C3-B8A9-10C27A7051CF}"/>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5" name="Footer Placeholder 4">
            <a:extLst>
              <a:ext uri="{FF2B5EF4-FFF2-40B4-BE49-F238E27FC236}">
                <a16:creationId xmlns:a16="http://schemas.microsoft.com/office/drawing/2014/main" id="{2ABF621F-0DAF-495B-B4D6-FAC00F2FB7E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93E78F-8A5C-4B88-B243-CC6471CD38EE}"/>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80797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FEA0C8-AF32-485E-BB12-1C89BEAEA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8B7BF3-3698-4433-B86C-50E512592F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1623EA-89EC-421E-92FC-243112B38A8A}"/>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5" name="Footer Placeholder 4">
            <a:extLst>
              <a:ext uri="{FF2B5EF4-FFF2-40B4-BE49-F238E27FC236}">
                <a16:creationId xmlns:a16="http://schemas.microsoft.com/office/drawing/2014/main" id="{2B5D490E-55DF-44EE-BEB0-8A6C8745BE4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A0331D-8F50-4FCE-8AE5-845D1502A3D5}"/>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11195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37B9-7CA4-4321-BA7F-664EC7F566E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381104D-E9D5-4A22-A2C3-BB76497596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A2C057-B297-449E-A2FC-671FB679F634}"/>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5" name="Footer Placeholder 4">
            <a:extLst>
              <a:ext uri="{FF2B5EF4-FFF2-40B4-BE49-F238E27FC236}">
                <a16:creationId xmlns:a16="http://schemas.microsoft.com/office/drawing/2014/main" id="{7E33B9A0-E84C-4CB4-AD73-F5CE118515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F0C634-0B50-45F7-8D4C-35281B54992C}"/>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4790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EEFE-9084-4D3E-9A8D-BBC53FD38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0B81E51-C342-4C0E-B930-BB0FD12B6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B7D0D7-ECEC-4614-B97A-26AC9A67FB86}"/>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5" name="Footer Placeholder 4">
            <a:extLst>
              <a:ext uri="{FF2B5EF4-FFF2-40B4-BE49-F238E27FC236}">
                <a16:creationId xmlns:a16="http://schemas.microsoft.com/office/drawing/2014/main" id="{B8A1730D-0387-417E-903E-D848B98178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9D2E61-FCD0-464A-8E29-88B082B80088}"/>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94963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851-6F8C-4CFA-92B8-C4ED563E8B1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175E12E-678F-4BF1-99D9-1DA1420A9C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1E0C083-A9D5-4857-9960-0B75A621A7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FE24E1D-5F19-4BCA-9C5C-3E0CE87ECDCE}"/>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6" name="Footer Placeholder 5">
            <a:extLst>
              <a:ext uri="{FF2B5EF4-FFF2-40B4-BE49-F238E27FC236}">
                <a16:creationId xmlns:a16="http://schemas.microsoft.com/office/drawing/2014/main" id="{1B55A9ED-7FEE-4515-95F2-FB70E916BDF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E576752-DF3F-406C-BE47-627CFBE1E850}"/>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99364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9043-CA4A-4EB9-8461-2FB29433C33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161CA80-D5F2-415C-A87F-26BD0F218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B0F2D0-D970-4DEA-B78D-0CF71CCEE9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A910C5F-0F6E-485D-A014-A717E214E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92490-1385-4BF5-BA3B-B5814EA567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C2D4EE8-EBA1-4EEA-822C-37686E5BAF02}"/>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8" name="Footer Placeholder 7">
            <a:extLst>
              <a:ext uri="{FF2B5EF4-FFF2-40B4-BE49-F238E27FC236}">
                <a16:creationId xmlns:a16="http://schemas.microsoft.com/office/drawing/2014/main" id="{C41CA65E-9ADF-430B-94EF-38297DCF00A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53BAA12-B181-4DED-8AFD-5704645CC5C2}"/>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89362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C0A7-671D-4587-84CB-18A1FA92DE6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04DBC0C-3165-4FF0-BBDF-40E31651294C}"/>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4" name="Footer Placeholder 3">
            <a:extLst>
              <a:ext uri="{FF2B5EF4-FFF2-40B4-BE49-F238E27FC236}">
                <a16:creationId xmlns:a16="http://schemas.microsoft.com/office/drawing/2014/main" id="{E6F517AD-11D6-413C-B7A0-EEA80E77202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C960FCA-5076-494B-B01F-FC66715B3A82}"/>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3755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38405-3329-4345-8C61-19CFDA016993}"/>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3" name="Footer Placeholder 2">
            <a:extLst>
              <a:ext uri="{FF2B5EF4-FFF2-40B4-BE49-F238E27FC236}">
                <a16:creationId xmlns:a16="http://schemas.microsoft.com/office/drawing/2014/main" id="{D6D880D9-BE12-49D1-9914-CDB98BC5C38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ECFB77C-4B91-4AEB-B849-1C9E3CD058FC}"/>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46352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6D05-925F-4D1A-8FCF-0C845BFF8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76E10E2-CCD0-4AAA-9ECA-060D66E18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0F6BB7C-B105-403C-A32F-A69FDBB5B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61145A-4FAE-4F23-AE88-4184B1F6A96A}"/>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6" name="Footer Placeholder 5">
            <a:extLst>
              <a:ext uri="{FF2B5EF4-FFF2-40B4-BE49-F238E27FC236}">
                <a16:creationId xmlns:a16="http://schemas.microsoft.com/office/drawing/2014/main" id="{0D283BDD-5BC1-4EEF-A00F-F7115168CA5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41D302-97E5-4F47-9927-C2B8644A9D3D}"/>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280947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8017-985E-4815-B570-59771A05B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5C0FD30-BB86-4224-865A-20D2A470E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577E70C-D9D3-464D-A151-F60D0D5D8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92063A-2E18-4559-98F4-D4769DC0343E}"/>
              </a:ext>
            </a:extLst>
          </p:cNvPr>
          <p:cNvSpPr>
            <a:spLocks noGrp="1"/>
          </p:cNvSpPr>
          <p:nvPr>
            <p:ph type="dt" sz="half" idx="10"/>
          </p:nvPr>
        </p:nvSpPr>
        <p:spPr/>
        <p:txBody>
          <a:bodyPr/>
          <a:lstStyle/>
          <a:p>
            <a:fld id="{3A7CE3E5-D2CA-4570-9073-6EAA00F8265E}" type="datetimeFigureOut">
              <a:rPr lang="vi-VN" smtClean="0"/>
              <a:t>18/11/2025</a:t>
            </a:fld>
            <a:endParaRPr lang="vi-VN"/>
          </a:p>
        </p:txBody>
      </p:sp>
      <p:sp>
        <p:nvSpPr>
          <p:cNvPr id="6" name="Footer Placeholder 5">
            <a:extLst>
              <a:ext uri="{FF2B5EF4-FFF2-40B4-BE49-F238E27FC236}">
                <a16:creationId xmlns:a16="http://schemas.microsoft.com/office/drawing/2014/main" id="{34961965-F8FA-493D-8626-07FB03AA0CF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20EC7B-C0C0-442D-936A-BC672A3ECEBB}"/>
              </a:ext>
            </a:extLst>
          </p:cNvPr>
          <p:cNvSpPr>
            <a:spLocks noGrp="1"/>
          </p:cNvSpPr>
          <p:nvPr>
            <p:ph type="sldNum" sz="quarter" idx="12"/>
          </p:nvPr>
        </p:nvSpPr>
        <p:spPr/>
        <p:txBody>
          <a:bodyPr/>
          <a:lstStyle/>
          <a:p>
            <a:fld id="{B638DFCC-D626-4196-8300-B259F7DB55F4}" type="slidenum">
              <a:rPr lang="vi-VN" smtClean="0"/>
              <a:t>‹#›</a:t>
            </a:fld>
            <a:endParaRPr lang="vi-VN"/>
          </a:p>
        </p:txBody>
      </p:sp>
    </p:spTree>
    <p:extLst>
      <p:ext uri="{BB962C8B-B14F-4D97-AF65-F5344CB8AC3E}">
        <p14:creationId xmlns:p14="http://schemas.microsoft.com/office/powerpoint/2010/main" val="237478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9EF71-45A8-4A7C-83F4-7B78E035F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BE92BC-DF8B-4641-88DD-2DFA3BD4F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C5BC7A-67FB-45AD-B587-29112640B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CE3E5-D2CA-4570-9073-6EAA00F8265E}" type="datetimeFigureOut">
              <a:rPr lang="vi-VN" smtClean="0"/>
              <a:t>18/11/2025</a:t>
            </a:fld>
            <a:endParaRPr lang="vi-VN"/>
          </a:p>
        </p:txBody>
      </p:sp>
      <p:sp>
        <p:nvSpPr>
          <p:cNvPr id="5" name="Footer Placeholder 4">
            <a:extLst>
              <a:ext uri="{FF2B5EF4-FFF2-40B4-BE49-F238E27FC236}">
                <a16:creationId xmlns:a16="http://schemas.microsoft.com/office/drawing/2014/main" id="{F7E73611-088B-404A-9680-88D6655B9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40B07F63-8003-44C7-9247-F59104530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8DFCC-D626-4196-8300-B259F7DB55F4}" type="slidenum">
              <a:rPr lang="vi-VN" smtClean="0"/>
              <a:t>‹#›</a:t>
            </a:fld>
            <a:endParaRPr lang="vi-VN"/>
          </a:p>
        </p:txBody>
      </p:sp>
    </p:spTree>
    <p:extLst>
      <p:ext uri="{BB962C8B-B14F-4D97-AF65-F5344CB8AC3E}">
        <p14:creationId xmlns:p14="http://schemas.microsoft.com/office/powerpoint/2010/main" val="2898642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068A1D-E48E-4750-A89E-FFD3130DA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2836" cy="6858000"/>
          </a:xfrm>
          <a:prstGeom prst="rect">
            <a:avLst/>
          </a:prstGeom>
        </p:spPr>
      </p:pic>
      <p:sp>
        <p:nvSpPr>
          <p:cNvPr id="2" name="Rectangle 1">
            <a:extLst>
              <a:ext uri="{FF2B5EF4-FFF2-40B4-BE49-F238E27FC236}">
                <a16:creationId xmlns:a16="http://schemas.microsoft.com/office/drawing/2014/main" id="{29E410C8-A98A-487D-8B17-900991C9F4DC}"/>
              </a:ext>
            </a:extLst>
          </p:cNvPr>
          <p:cNvSpPr/>
          <p:nvPr/>
        </p:nvSpPr>
        <p:spPr>
          <a:xfrm>
            <a:off x="0" y="2653749"/>
            <a:ext cx="12302835" cy="1481175"/>
          </a:xfrm>
          <a:prstGeom prst="rect">
            <a:avLst/>
          </a:prstGeom>
        </p:spPr>
        <p:txBody>
          <a:bodyPr wrap="square">
            <a:spAutoFit/>
          </a:bodyPr>
          <a:lstStyle/>
          <a:p>
            <a:pPr algn="ctr" defTabSz="342900">
              <a:lnSpc>
                <a:spcPct val="150000"/>
              </a:lnSpc>
            </a:pPr>
            <a:r>
              <a:rPr lang="en-US" sz="3200" b="1" err="1">
                <a:solidFill>
                  <a:srgbClr val="FF3300"/>
                </a:solidFill>
                <a:latin typeface="Times New Roman" pitchFamily="18" charset="0"/>
                <a:cs typeface="Times New Roman" pitchFamily="18" charset="0"/>
              </a:rPr>
              <a:t>Chủ</a:t>
            </a:r>
            <a:r>
              <a:rPr lang="en-US" sz="3200" b="1">
                <a:solidFill>
                  <a:srgbClr val="FF3300"/>
                </a:solidFill>
                <a:latin typeface="Times New Roman" pitchFamily="18" charset="0"/>
                <a:cs typeface="Times New Roman" pitchFamily="18" charset="0"/>
              </a:rPr>
              <a:t> </a:t>
            </a:r>
            <a:r>
              <a:rPr lang="en-US" sz="3200" b="1" err="1">
                <a:solidFill>
                  <a:srgbClr val="FF3300"/>
                </a:solidFill>
                <a:latin typeface="Times New Roman" pitchFamily="18" charset="0"/>
                <a:cs typeface="Times New Roman" pitchFamily="18" charset="0"/>
              </a:rPr>
              <a:t>đề</a:t>
            </a:r>
            <a:r>
              <a:rPr lang="en-US" sz="3200" b="1">
                <a:solidFill>
                  <a:srgbClr val="FF3300"/>
                </a:solidFill>
                <a:latin typeface="Times New Roman" pitchFamily="18" charset="0"/>
                <a:cs typeface="Times New Roman" pitchFamily="18" charset="0"/>
              </a:rPr>
              <a:t> C – C2</a:t>
            </a:r>
          </a:p>
          <a:p>
            <a:pPr algn="ctr" defTabSz="342900">
              <a:lnSpc>
                <a:spcPct val="150000"/>
              </a:lnSpc>
            </a:pPr>
            <a:r>
              <a:rPr lang="en-US" sz="3200" b="1">
                <a:solidFill>
                  <a:schemeClr val="accent6">
                    <a:lumMod val="75000"/>
                  </a:schemeClr>
                </a:solidFill>
                <a:latin typeface="Times New Roman" pitchFamily="18" charset="0"/>
                <a:cs typeface="Times New Roman" pitchFamily="18" charset="0"/>
              </a:rPr>
              <a:t>BÀI 1. THỰC HÀNH TẠO CÂY THƯ MỤC</a:t>
            </a:r>
          </a:p>
        </p:txBody>
      </p:sp>
      <p:sp>
        <p:nvSpPr>
          <p:cNvPr id="3" name="Rectangle 2">
            <a:extLst>
              <a:ext uri="{FF2B5EF4-FFF2-40B4-BE49-F238E27FC236}">
                <a16:creationId xmlns:a16="http://schemas.microsoft.com/office/drawing/2014/main" id="{1F575536-386C-4EA4-AAF9-4532F55D59E0}"/>
              </a:ext>
            </a:extLst>
          </p:cNvPr>
          <p:cNvSpPr/>
          <p:nvPr/>
        </p:nvSpPr>
        <p:spPr>
          <a:xfrm>
            <a:off x="4889547" y="5018587"/>
            <a:ext cx="2694969" cy="400110"/>
          </a:xfrm>
          <a:prstGeom prst="rect">
            <a:avLst/>
          </a:prstGeom>
        </p:spPr>
        <p:txBody>
          <a:bodyPr wrap="none">
            <a:spAutoFit/>
          </a:bodyPr>
          <a:lstStyle/>
          <a:p>
            <a:r>
              <a:rPr lang="pt-BR" sz="2000" i="1">
                <a:solidFill>
                  <a:srgbClr val="0070C0"/>
                </a:solidFill>
              </a:rPr>
              <a:t>Sách giáo khoa trang 19</a:t>
            </a:r>
          </a:p>
        </p:txBody>
      </p:sp>
      <p:grpSp>
        <p:nvGrpSpPr>
          <p:cNvPr id="10" name="Group 7">
            <a:extLst>
              <a:ext uri="{FF2B5EF4-FFF2-40B4-BE49-F238E27FC236}">
                <a16:creationId xmlns:a16="http://schemas.microsoft.com/office/drawing/2014/main" id="{76BAAD5B-A172-40D6-98F5-5748F535B8F4}"/>
              </a:ext>
            </a:extLst>
          </p:cNvPr>
          <p:cNvGrpSpPr/>
          <p:nvPr/>
        </p:nvGrpSpPr>
        <p:grpSpPr>
          <a:xfrm>
            <a:off x="1049867" y="4780491"/>
            <a:ext cx="1574800" cy="1182753"/>
            <a:chOff x="0" y="0"/>
            <a:chExt cx="4623524" cy="3224907"/>
          </a:xfrm>
        </p:grpSpPr>
        <p:sp>
          <p:nvSpPr>
            <p:cNvPr id="11" name="Freeform 8">
              <a:extLst>
                <a:ext uri="{FF2B5EF4-FFF2-40B4-BE49-F238E27FC236}">
                  <a16:creationId xmlns:a16="http://schemas.microsoft.com/office/drawing/2014/main" id="{FF8B3A87-BD9B-4234-92E3-8E38B3B1F4E4}"/>
                </a:ext>
              </a:extLst>
            </p:cNvPr>
            <p:cNvSpPr/>
            <p:nvPr/>
          </p:nvSpPr>
          <p:spPr>
            <a:xfrm rot="5489537">
              <a:off x="2381883" y="-132664"/>
              <a:ext cx="1786247" cy="2651416"/>
            </a:xfrm>
            <a:custGeom>
              <a:avLst/>
              <a:gdLst/>
              <a:ahLst/>
              <a:cxnLst/>
              <a:rect l="l" t="t" r="r" b="b"/>
              <a:pathLst>
                <a:path w="1786247" h="2651416">
                  <a:moveTo>
                    <a:pt x="0" y="0"/>
                  </a:moveTo>
                  <a:lnTo>
                    <a:pt x="1786247" y="0"/>
                  </a:lnTo>
                  <a:lnTo>
                    <a:pt x="1786247" y="2651415"/>
                  </a:lnTo>
                  <a:lnTo>
                    <a:pt x="0" y="2651415"/>
                  </a:lnTo>
                  <a:lnTo>
                    <a:pt x="0" y="0"/>
                  </a:lnTo>
                  <a:close/>
                </a:path>
              </a:pathLst>
            </a:custGeom>
            <a:blipFill>
              <a:blip r:embed="rId4">
                <a:extLst>
                  <a:ext uri="{96DAC541-7B7A-43D3-8B79-37D633B846F1}">
                    <asvg:svgBlip xmlns:asvg="http://schemas.microsoft.com/office/drawing/2016/SVG/main" r:embed="rId5"/>
                  </a:ext>
                </a:extLst>
              </a:blip>
              <a:stretch>
                <a:fillRect t="-203606" r="-550428" b="-153238"/>
              </a:stretch>
            </a:blipFill>
          </p:spPr>
        </p:sp>
        <p:sp>
          <p:nvSpPr>
            <p:cNvPr id="12" name="Freeform 9">
              <a:extLst>
                <a:ext uri="{FF2B5EF4-FFF2-40B4-BE49-F238E27FC236}">
                  <a16:creationId xmlns:a16="http://schemas.microsoft.com/office/drawing/2014/main" id="{D909BB1E-4179-4724-B396-3007B4D53AD9}"/>
                </a:ext>
              </a:extLst>
            </p:cNvPr>
            <p:cNvSpPr/>
            <p:nvPr/>
          </p:nvSpPr>
          <p:spPr>
            <a:xfrm rot="5145403" flipH="1">
              <a:off x="400432" y="1352736"/>
              <a:ext cx="1444889" cy="2144722"/>
            </a:xfrm>
            <a:custGeom>
              <a:avLst/>
              <a:gdLst/>
              <a:ahLst/>
              <a:cxnLst/>
              <a:rect l="l" t="t" r="r" b="b"/>
              <a:pathLst>
                <a:path w="1444889" h="2144722">
                  <a:moveTo>
                    <a:pt x="1444889" y="0"/>
                  </a:moveTo>
                  <a:lnTo>
                    <a:pt x="0" y="0"/>
                  </a:lnTo>
                  <a:lnTo>
                    <a:pt x="0" y="2144722"/>
                  </a:lnTo>
                  <a:lnTo>
                    <a:pt x="1444889" y="2144722"/>
                  </a:lnTo>
                  <a:lnTo>
                    <a:pt x="1444889" y="0"/>
                  </a:lnTo>
                  <a:close/>
                </a:path>
              </a:pathLst>
            </a:custGeom>
            <a:blipFill>
              <a:blip r:embed="rId6">
                <a:extLst>
                  <a:ext uri="{96DAC541-7B7A-43D3-8B79-37D633B846F1}">
                    <asvg:svgBlip xmlns:asvg="http://schemas.microsoft.com/office/drawing/2016/SVG/main" r:embed="rId7"/>
                  </a:ext>
                </a:extLst>
              </a:blip>
              <a:stretch>
                <a:fillRect t="-203606" r="-550428" b="-153238"/>
              </a:stretch>
            </a:blipFill>
          </p:spPr>
        </p:sp>
        <p:sp>
          <p:nvSpPr>
            <p:cNvPr id="13" name="Freeform 10">
              <a:extLst>
                <a:ext uri="{FF2B5EF4-FFF2-40B4-BE49-F238E27FC236}">
                  <a16:creationId xmlns:a16="http://schemas.microsoft.com/office/drawing/2014/main" id="{13792D7E-A57E-4532-BDDE-411359D773E1}"/>
                </a:ext>
              </a:extLst>
            </p:cNvPr>
            <p:cNvSpPr/>
            <p:nvPr/>
          </p:nvSpPr>
          <p:spPr>
            <a:xfrm>
              <a:off x="732449" y="0"/>
              <a:ext cx="960966" cy="1625287"/>
            </a:xfrm>
            <a:custGeom>
              <a:avLst/>
              <a:gdLst/>
              <a:ahLst/>
              <a:cxnLst/>
              <a:rect l="l" t="t" r="r" b="b"/>
              <a:pathLst>
                <a:path w="960966" h="1625287">
                  <a:moveTo>
                    <a:pt x="0" y="0"/>
                  </a:moveTo>
                  <a:lnTo>
                    <a:pt x="960966" y="0"/>
                  </a:lnTo>
                  <a:lnTo>
                    <a:pt x="960966" y="1625287"/>
                  </a:lnTo>
                  <a:lnTo>
                    <a:pt x="0" y="1625287"/>
                  </a:lnTo>
                  <a:lnTo>
                    <a:pt x="0" y="0"/>
                  </a:lnTo>
                  <a:close/>
                </a:path>
              </a:pathLst>
            </a:custGeom>
            <a:blipFill>
              <a:blip r:embed="rId8">
                <a:extLst>
                  <a:ext uri="{96DAC541-7B7A-43D3-8B79-37D633B846F1}">
                    <asvg:svgBlip xmlns:asvg="http://schemas.microsoft.com/office/drawing/2016/SVG/main" r:embed="rId9"/>
                  </a:ext>
                </a:extLst>
              </a:blip>
              <a:stretch>
                <a:fillRect l="-753958" b="-421015"/>
              </a:stretch>
            </a:blipFill>
          </p:spPr>
        </p:sp>
      </p:grpSp>
      <p:grpSp>
        <p:nvGrpSpPr>
          <p:cNvPr id="14" name="Group 12">
            <a:extLst>
              <a:ext uri="{FF2B5EF4-FFF2-40B4-BE49-F238E27FC236}">
                <a16:creationId xmlns:a16="http://schemas.microsoft.com/office/drawing/2014/main" id="{3F2084D2-FBBF-47BC-8684-952BE5AE5E76}"/>
              </a:ext>
            </a:extLst>
          </p:cNvPr>
          <p:cNvGrpSpPr/>
          <p:nvPr/>
        </p:nvGrpSpPr>
        <p:grpSpPr>
          <a:xfrm>
            <a:off x="10041467" y="1010347"/>
            <a:ext cx="964850" cy="1241294"/>
            <a:chOff x="0" y="0"/>
            <a:chExt cx="3494998" cy="3960140"/>
          </a:xfrm>
        </p:grpSpPr>
        <p:sp>
          <p:nvSpPr>
            <p:cNvPr id="15" name="Freeform 13">
              <a:extLst>
                <a:ext uri="{FF2B5EF4-FFF2-40B4-BE49-F238E27FC236}">
                  <a16:creationId xmlns:a16="http://schemas.microsoft.com/office/drawing/2014/main" id="{A6C37B70-EA02-4F01-9B2F-503F3A52757E}"/>
                </a:ext>
              </a:extLst>
            </p:cNvPr>
            <p:cNvSpPr/>
            <p:nvPr/>
          </p:nvSpPr>
          <p:spPr>
            <a:xfrm rot="2122094">
              <a:off x="307271" y="1743721"/>
              <a:ext cx="1406257" cy="1510061"/>
            </a:xfrm>
            <a:custGeom>
              <a:avLst/>
              <a:gdLst/>
              <a:ahLst/>
              <a:cxnLst/>
              <a:rect l="l" t="t" r="r" b="b"/>
              <a:pathLst>
                <a:path w="1406257" h="1510061">
                  <a:moveTo>
                    <a:pt x="0" y="0"/>
                  </a:moveTo>
                  <a:lnTo>
                    <a:pt x="1406256" y="0"/>
                  </a:lnTo>
                  <a:lnTo>
                    <a:pt x="1406256" y="1510062"/>
                  </a:lnTo>
                  <a:lnTo>
                    <a:pt x="0" y="1510062"/>
                  </a:lnTo>
                  <a:lnTo>
                    <a:pt x="0" y="0"/>
                  </a:lnTo>
                  <a:close/>
                </a:path>
              </a:pathLst>
            </a:custGeom>
            <a:blipFill>
              <a:blip r:embed="rId10">
                <a:extLst>
                  <a:ext uri="{96DAC541-7B7A-43D3-8B79-37D633B846F1}">
                    <asvg:svgBlip xmlns:asvg="http://schemas.microsoft.com/office/drawing/2016/SVG/main" r:embed="rId11"/>
                  </a:ext>
                </a:extLst>
              </a:blip>
              <a:stretch>
                <a:fillRect l="-246415" t="-129667"/>
              </a:stretch>
            </a:blipFill>
          </p:spPr>
        </p:sp>
        <p:sp>
          <p:nvSpPr>
            <p:cNvPr id="16" name="Freeform 14">
              <a:extLst>
                <a:ext uri="{FF2B5EF4-FFF2-40B4-BE49-F238E27FC236}">
                  <a16:creationId xmlns:a16="http://schemas.microsoft.com/office/drawing/2014/main" id="{C38D0586-52A0-443A-AD39-0CA8C2ADC24D}"/>
                </a:ext>
              </a:extLst>
            </p:cNvPr>
            <p:cNvSpPr/>
            <p:nvPr/>
          </p:nvSpPr>
          <p:spPr>
            <a:xfrm>
              <a:off x="2558657" y="2516457"/>
              <a:ext cx="936341" cy="1443683"/>
            </a:xfrm>
            <a:custGeom>
              <a:avLst/>
              <a:gdLst/>
              <a:ahLst/>
              <a:cxnLst/>
              <a:rect l="l" t="t" r="r" b="b"/>
              <a:pathLst>
                <a:path w="936341" h="1443683">
                  <a:moveTo>
                    <a:pt x="0" y="0"/>
                  </a:moveTo>
                  <a:lnTo>
                    <a:pt x="936341" y="0"/>
                  </a:lnTo>
                  <a:lnTo>
                    <a:pt x="936341" y="1443683"/>
                  </a:lnTo>
                  <a:lnTo>
                    <a:pt x="0" y="1443683"/>
                  </a:lnTo>
                  <a:lnTo>
                    <a:pt x="0" y="0"/>
                  </a:lnTo>
                  <a:close/>
                </a:path>
              </a:pathLst>
            </a:custGeom>
            <a:blipFill>
              <a:blip r:embed="rId8">
                <a:extLst>
                  <a:ext uri="{96DAC541-7B7A-43D3-8B79-37D633B846F1}">
                    <asvg:svgBlip xmlns:asvg="http://schemas.microsoft.com/office/drawing/2016/SVG/main" r:embed="rId9"/>
                  </a:ext>
                </a:extLst>
              </a:blip>
              <a:stretch>
                <a:fillRect l="-921663" b="-583763"/>
              </a:stretch>
            </a:blipFill>
          </p:spPr>
        </p:sp>
        <p:sp>
          <p:nvSpPr>
            <p:cNvPr id="17" name="Freeform 15">
              <a:extLst>
                <a:ext uri="{FF2B5EF4-FFF2-40B4-BE49-F238E27FC236}">
                  <a16:creationId xmlns:a16="http://schemas.microsoft.com/office/drawing/2014/main" id="{1052A314-C8FB-4FDF-8407-C6B0727FFCB8}"/>
                </a:ext>
              </a:extLst>
            </p:cNvPr>
            <p:cNvSpPr/>
            <p:nvPr/>
          </p:nvSpPr>
          <p:spPr>
            <a:xfrm>
              <a:off x="1548323" y="0"/>
              <a:ext cx="1478504" cy="1883069"/>
            </a:xfrm>
            <a:custGeom>
              <a:avLst/>
              <a:gdLst/>
              <a:ahLst/>
              <a:cxnLst/>
              <a:rect l="l" t="t" r="r" b="b"/>
              <a:pathLst>
                <a:path w="1478504" h="1883069">
                  <a:moveTo>
                    <a:pt x="0" y="0"/>
                  </a:moveTo>
                  <a:lnTo>
                    <a:pt x="1478504" y="0"/>
                  </a:lnTo>
                  <a:lnTo>
                    <a:pt x="1478504" y="1883069"/>
                  </a:lnTo>
                  <a:lnTo>
                    <a:pt x="0" y="1883069"/>
                  </a:lnTo>
                  <a:lnTo>
                    <a:pt x="0" y="0"/>
                  </a:lnTo>
                  <a:close/>
                </a:path>
              </a:pathLst>
            </a:custGeom>
            <a:blipFill>
              <a:blip r:embed="rId12">
                <a:extLst>
                  <a:ext uri="{96DAC541-7B7A-43D3-8B79-37D633B846F1}">
                    <asvg:svgBlip xmlns:asvg="http://schemas.microsoft.com/office/drawing/2016/SVG/main" r:embed="rId13"/>
                  </a:ext>
                </a:extLst>
              </a:blip>
              <a:stretch>
                <a:fillRect t="-248358" r="-580760" b="-208899"/>
              </a:stretch>
            </a:blipFill>
          </p:spPr>
        </p:sp>
      </p:grpSp>
    </p:spTree>
    <p:extLst>
      <p:ext uri="{BB962C8B-B14F-4D97-AF65-F5344CB8AC3E}">
        <p14:creationId xmlns:p14="http://schemas.microsoft.com/office/powerpoint/2010/main" val="23626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6D1A7AA-C951-4946-92CE-F2DE8C58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0"/>
            <a:ext cx="12302836" cy="6858000"/>
          </a:xfrm>
          <a:prstGeom prst="rect">
            <a:avLst/>
          </a:prstGeom>
        </p:spPr>
      </p:pic>
      <p:pic>
        <p:nvPicPr>
          <p:cNvPr id="26" name="Picture 25">
            <a:extLst>
              <a:ext uri="{FF2B5EF4-FFF2-40B4-BE49-F238E27FC236}">
                <a16:creationId xmlns:a16="http://schemas.microsoft.com/office/drawing/2014/main" id="{402B27CF-2088-4471-9F88-384D5375D8E3}"/>
              </a:ext>
            </a:extLst>
          </p:cNvPr>
          <p:cNvPicPr>
            <a:picLocks noChangeAspect="1"/>
          </p:cNvPicPr>
          <p:nvPr/>
        </p:nvPicPr>
        <p:blipFill>
          <a:blip r:embed="rId4"/>
          <a:stretch>
            <a:fillRect/>
          </a:stretch>
        </p:blipFill>
        <p:spPr>
          <a:xfrm>
            <a:off x="1548899" y="1337723"/>
            <a:ext cx="9094202" cy="4456254"/>
          </a:xfrm>
          <a:prstGeom prst="rect">
            <a:avLst/>
          </a:prstGeom>
        </p:spPr>
      </p:pic>
    </p:spTree>
    <p:extLst>
      <p:ext uri="{BB962C8B-B14F-4D97-AF65-F5344CB8AC3E}">
        <p14:creationId xmlns:p14="http://schemas.microsoft.com/office/powerpoint/2010/main" val="3334211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792278" y="460279"/>
            <a:ext cx="4612128"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Khởi động</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1169058" y="983302"/>
            <a:ext cx="9964717" cy="1384995"/>
          </a:xfrm>
          <a:prstGeom prst="rect">
            <a:avLst/>
          </a:prstGeom>
          <a:noFill/>
        </p:spPr>
        <p:txBody>
          <a:bodyPr wrap="square" rtlCol="0">
            <a:spAutoFit/>
          </a:bodyPr>
          <a:lstStyle/>
          <a:p>
            <a:pPr algn="just"/>
            <a:r>
              <a:rPr lang="en-US" sz="2800">
                <a:solidFill>
                  <a:srgbClr val="0033CC"/>
                </a:solidFill>
                <a:latin typeface="Times New Roman" panose="02020603050405020304" pitchFamily="18" charset="0"/>
                <a:cs typeface="Times New Roman" panose="02020603050405020304" pitchFamily="18" charset="0"/>
              </a:rPr>
              <a:t>Bạn Đức Minh có nhiều tệp ảnh, nhạc, video,… phục vụ cho việc học tập và giải trí. Em hãy gợi ý cho bạn Đức Minh tạo cây thư mục để tổ chức lưu trữ các tệp này.</a:t>
            </a:r>
            <a:endParaRPr lang="vi-VN" sz="28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7821A45-43D7-44B1-A87D-56DF615A2874}"/>
              </a:ext>
            </a:extLst>
          </p:cNvPr>
          <p:cNvPicPr>
            <a:picLocks noChangeAspect="1"/>
          </p:cNvPicPr>
          <p:nvPr/>
        </p:nvPicPr>
        <p:blipFill rotWithShape="1">
          <a:blip r:embed="rId4"/>
          <a:srcRect l="13096" t="4697" r="23692" b="23640"/>
          <a:stretch/>
        </p:blipFill>
        <p:spPr>
          <a:xfrm>
            <a:off x="1169058" y="2372851"/>
            <a:ext cx="9964717" cy="4337696"/>
          </a:xfrm>
          <a:prstGeom prst="rect">
            <a:avLst/>
          </a:prstGeom>
        </p:spPr>
      </p:pic>
      <p:sp>
        <p:nvSpPr>
          <p:cNvPr id="4" name="Rectangle 3">
            <a:extLst>
              <a:ext uri="{FF2B5EF4-FFF2-40B4-BE49-F238E27FC236}">
                <a16:creationId xmlns:a16="http://schemas.microsoft.com/office/drawing/2014/main" id="{D95935B7-9B56-47E6-9CFE-298F6D9AEC44}"/>
              </a:ext>
            </a:extLst>
          </p:cNvPr>
          <p:cNvSpPr/>
          <p:nvPr/>
        </p:nvSpPr>
        <p:spPr>
          <a:xfrm>
            <a:off x="1524001" y="2368297"/>
            <a:ext cx="9144000" cy="3693319"/>
          </a:xfrm>
          <a:prstGeom prst="rect">
            <a:avLst/>
          </a:prstGeom>
        </p:spPr>
        <p:txBody>
          <a:bodyPr wrap="square">
            <a:spAutoFit/>
          </a:bodyPr>
          <a:lstStyle/>
          <a:p>
            <a:pPr algn="just"/>
            <a:r>
              <a:rPr lang="vi-VN" sz="2600">
                <a:solidFill>
                  <a:srgbClr val="FF0000"/>
                </a:solidFill>
                <a:latin typeface="Times New Roman" panose="02020603050405020304" pitchFamily="18" charset="0"/>
                <a:cs typeface="Times New Roman" panose="02020603050405020304" pitchFamily="18" charset="0"/>
              </a:rPr>
              <a:t>Bạn Minh nên tạo hai thư mục lớn là Giải trí và Học tập. Trong mỗi thư mục đó lại có các thư mục riêng:</a:t>
            </a:r>
          </a:p>
          <a:p>
            <a:pPr algn="just"/>
            <a:r>
              <a:rPr lang="vi-VN" sz="2600">
                <a:solidFill>
                  <a:srgbClr val="FF0000"/>
                </a:solidFill>
                <a:latin typeface="Times New Roman" panose="02020603050405020304" pitchFamily="18" charset="0"/>
                <a:cs typeface="Times New Roman" panose="02020603050405020304" pitchFamily="18" charset="0"/>
              </a:rPr>
              <a:t>+ Giải trí</a:t>
            </a:r>
          </a:p>
          <a:p>
            <a:pPr algn="just"/>
            <a:r>
              <a:rPr lang="vi-VN" sz="2600">
                <a:latin typeface="Times New Roman" panose="02020603050405020304" pitchFamily="18" charset="0"/>
                <a:cs typeface="Times New Roman" panose="02020603050405020304" pitchFamily="18" charset="0"/>
              </a:rPr>
              <a:t>Thư mục Ảnh chứa các tệp ảnh.</a:t>
            </a:r>
          </a:p>
          <a:p>
            <a:pPr algn="just"/>
            <a:r>
              <a:rPr lang="vi-VN" sz="2600">
                <a:latin typeface="Times New Roman" panose="02020603050405020304" pitchFamily="18" charset="0"/>
                <a:cs typeface="Times New Roman" panose="02020603050405020304" pitchFamily="18" charset="0"/>
              </a:rPr>
              <a:t>Thư mục Nhạc chứa các tệp nhạc.</a:t>
            </a:r>
          </a:p>
          <a:p>
            <a:pPr algn="just"/>
            <a:r>
              <a:rPr lang="vi-VN" sz="2600">
                <a:latin typeface="Times New Roman" panose="02020603050405020304" pitchFamily="18" charset="0"/>
                <a:cs typeface="Times New Roman" panose="02020603050405020304" pitchFamily="18" charset="0"/>
              </a:rPr>
              <a:t>Thư mục Video chứa các tệp video.</a:t>
            </a:r>
          </a:p>
          <a:p>
            <a:pPr algn="just"/>
            <a:r>
              <a:rPr lang="vi-VN" sz="2600">
                <a:solidFill>
                  <a:srgbClr val="FF0000"/>
                </a:solidFill>
                <a:latin typeface="Times New Roman" panose="02020603050405020304" pitchFamily="18" charset="0"/>
                <a:cs typeface="Times New Roman" panose="02020603050405020304" pitchFamily="18" charset="0"/>
              </a:rPr>
              <a:t>+ Học tập</a:t>
            </a:r>
          </a:p>
          <a:p>
            <a:pPr algn="just"/>
            <a:r>
              <a:rPr lang="vi-VN" sz="2600">
                <a:latin typeface="Times New Roman" panose="02020603050405020304" pitchFamily="18" charset="0"/>
                <a:cs typeface="Times New Roman" panose="02020603050405020304" pitchFamily="18" charset="0"/>
              </a:rPr>
              <a:t>Thư mục Word chứa các tệp văn bản.</a:t>
            </a:r>
          </a:p>
          <a:p>
            <a:pPr algn="just"/>
            <a:r>
              <a:rPr lang="vi-VN" sz="2600">
                <a:latin typeface="Times New Roman" panose="02020603050405020304" pitchFamily="18" charset="0"/>
                <a:cs typeface="Times New Roman" panose="02020603050405020304" pitchFamily="18" charset="0"/>
              </a:rPr>
              <a:t>Thư mục PowerPoint chứa các tệp trình chiếu.</a:t>
            </a:r>
          </a:p>
        </p:txBody>
      </p:sp>
    </p:spTree>
    <p:extLst>
      <p:ext uri="{BB962C8B-B14F-4D97-AF65-F5344CB8AC3E}">
        <p14:creationId xmlns:p14="http://schemas.microsoft.com/office/powerpoint/2010/main" val="3065848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402811" y="624973"/>
            <a:ext cx="5472122"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 S</a:t>
            </a:r>
            <a:r>
              <a:rPr lang="vi-VN" sz="3200" b="1">
                <a:solidFill>
                  <a:srgbClr val="C00000"/>
                </a:solidFill>
                <a:latin typeface="Times New Roman" panose="02020603050405020304" pitchFamily="18" charset="0"/>
                <a:cs typeface="Times New Roman" panose="02020603050405020304" pitchFamily="18" charset="0"/>
              </a:rPr>
              <a:t>ơ</a:t>
            </a:r>
            <a:r>
              <a:rPr lang="en-US" sz="3200" b="1">
                <a:solidFill>
                  <a:srgbClr val="C00000"/>
                </a:solidFill>
                <a:latin typeface="Times New Roman" panose="02020603050405020304" pitchFamily="18" charset="0"/>
                <a:cs typeface="Times New Roman" panose="02020603050405020304" pitchFamily="18" charset="0"/>
              </a:rPr>
              <a:t> đồ tổ chức cây thư mục</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1169058" y="1274407"/>
            <a:ext cx="9964717" cy="1384995"/>
          </a:xfrm>
          <a:prstGeom prst="rect">
            <a:avLst/>
          </a:prstGeom>
          <a:noFill/>
        </p:spPr>
        <p:txBody>
          <a:bodyPr wrap="square" rtlCol="0">
            <a:spAutoFit/>
          </a:bodyPr>
          <a:lstStyle/>
          <a:p>
            <a:pPr algn="just"/>
            <a:r>
              <a:rPr lang="vi-VN" sz="2800">
                <a:solidFill>
                  <a:srgbClr val="0033CC"/>
                </a:solidFill>
                <a:latin typeface="Times New Roman" panose="02020603050405020304" pitchFamily="18" charset="0"/>
                <a:cs typeface="Times New Roman" panose="02020603050405020304" pitchFamily="18" charset="0"/>
              </a:rPr>
              <a:t>Bạn Đức Minh và bạn Thế Vinh đã lưu trữ các tệp của mình theo hai sơ đồ cây thư mục như ở Hình 1. Theo em, cách tổ chức lưu trữ của bạn nào giúp phân loại và tìm được tệp dễ dàng hơn?</a:t>
            </a:r>
            <a:endParaRPr lang="vi-VN"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648366E-DDCA-4725-B4BB-1BF6667B7AA1}"/>
              </a:ext>
            </a:extLst>
          </p:cNvPr>
          <p:cNvPicPr>
            <a:picLocks noChangeAspect="1"/>
          </p:cNvPicPr>
          <p:nvPr/>
        </p:nvPicPr>
        <p:blipFill>
          <a:blip r:embed="rId4"/>
          <a:stretch>
            <a:fillRect/>
          </a:stretch>
        </p:blipFill>
        <p:spPr>
          <a:xfrm>
            <a:off x="1579416" y="2818296"/>
            <a:ext cx="9144000" cy="3710185"/>
          </a:xfrm>
          <a:prstGeom prst="rect">
            <a:avLst/>
          </a:prstGeom>
        </p:spPr>
      </p:pic>
      <p:sp>
        <p:nvSpPr>
          <p:cNvPr id="4" name="Rectangle 3">
            <a:extLst>
              <a:ext uri="{FF2B5EF4-FFF2-40B4-BE49-F238E27FC236}">
                <a16:creationId xmlns:a16="http://schemas.microsoft.com/office/drawing/2014/main" id="{A77257FC-8AC1-4937-98E4-49DBE91F383D}"/>
              </a:ext>
            </a:extLst>
          </p:cNvPr>
          <p:cNvSpPr/>
          <p:nvPr/>
        </p:nvSpPr>
        <p:spPr>
          <a:xfrm>
            <a:off x="1169058" y="2811446"/>
            <a:ext cx="9964717" cy="2677656"/>
          </a:xfrm>
          <a:prstGeom prst="rect">
            <a:avLst/>
          </a:prstGeom>
        </p:spPr>
        <p:txBody>
          <a:bodyPr wrap="square">
            <a:spAutoFit/>
          </a:bodyPr>
          <a:lstStyle/>
          <a:p>
            <a:pPr algn="just"/>
            <a:r>
              <a:rPr lang="vi-VN" sz="2800">
                <a:solidFill>
                  <a:srgbClr val="FF0000"/>
                </a:solidFill>
                <a:latin typeface="Times New Roman" panose="02020603050405020304" pitchFamily="18" charset="0"/>
                <a:cs typeface="Times New Roman" panose="02020603050405020304" pitchFamily="18" charset="0"/>
              </a:rPr>
              <a:t>Sơ đồ cây thư mục của bạn Thế Vinh cho thấy có những tệp trong thư mục Bai soan thao cũng có thể nằm trong thư mục Hoc tap nên gây khó khăn khi tìm kiếm tệp. Ngoài ra, việc đặt thư mục Hoc tap vừa là thư mục con của thư mục The Vinh vừa là thư mục con của thư mục Ca nhan là chưa phù hợp. Vì vậy, sơ đồ cây thư mục của bạn Đức Minh hợp lí hơn.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967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nodeType="clickEffect">
                                  <p:stCondLst>
                                    <p:cond delay="0"/>
                                  </p:stCondLst>
                                  <p:childTnLst>
                                    <p:animEffect transition="out" filter="wheel(1)">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402811" y="624973"/>
            <a:ext cx="5472122"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 S</a:t>
            </a:r>
            <a:r>
              <a:rPr lang="vi-VN" sz="3200" b="1">
                <a:solidFill>
                  <a:srgbClr val="C00000"/>
                </a:solidFill>
                <a:latin typeface="Times New Roman" panose="02020603050405020304" pitchFamily="18" charset="0"/>
                <a:cs typeface="Times New Roman" panose="02020603050405020304" pitchFamily="18" charset="0"/>
              </a:rPr>
              <a:t>ơ</a:t>
            </a:r>
            <a:r>
              <a:rPr lang="en-US" sz="3200" b="1">
                <a:solidFill>
                  <a:srgbClr val="C00000"/>
                </a:solidFill>
                <a:latin typeface="Times New Roman" panose="02020603050405020304" pitchFamily="18" charset="0"/>
                <a:cs typeface="Times New Roman" panose="02020603050405020304" pitchFamily="18" charset="0"/>
              </a:rPr>
              <a:t> đồ tổ chức cây thư mục</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6151417" y="2316163"/>
            <a:ext cx="4800050" cy="1815882"/>
          </a:xfrm>
          <a:prstGeom prst="rect">
            <a:avLst/>
          </a:prstGeom>
          <a:solidFill>
            <a:schemeClr val="accent2">
              <a:lumMod val="60000"/>
              <a:lumOff val="40000"/>
            </a:schemeClr>
          </a:solidFill>
        </p:spPr>
        <p:txBody>
          <a:bodyPr wrap="square" rtlCol="0">
            <a:spAutoFit/>
          </a:bodyPr>
          <a:lstStyle/>
          <a:p>
            <a:pPr algn="just"/>
            <a:r>
              <a:rPr lang="vi-VN" sz="2800">
                <a:latin typeface="Times New Roman" panose="02020603050405020304" pitchFamily="18" charset="0"/>
                <a:cs typeface="Times New Roman" panose="02020603050405020304" pitchFamily="18" charset="0"/>
              </a:rPr>
              <a:t>Việc tổ chức, sắp xếp các tệp và thư mục trên máy tính một cách hợp lí trên máy tính sẽ thuận tiện trong việc tìm kiếm.</a:t>
            </a:r>
          </a:p>
        </p:txBody>
      </p:sp>
      <p:pic>
        <p:nvPicPr>
          <p:cNvPr id="6" name="Picture 5">
            <a:extLst>
              <a:ext uri="{FF2B5EF4-FFF2-40B4-BE49-F238E27FC236}">
                <a16:creationId xmlns:a16="http://schemas.microsoft.com/office/drawing/2014/main" id="{F648366E-DDCA-4725-B4BB-1BF6667B7AA1}"/>
              </a:ext>
            </a:extLst>
          </p:cNvPr>
          <p:cNvPicPr>
            <a:picLocks noChangeAspect="1"/>
          </p:cNvPicPr>
          <p:nvPr/>
        </p:nvPicPr>
        <p:blipFill rotWithShape="1">
          <a:blip r:embed="rId4"/>
          <a:srcRect r="50606" b="7963"/>
          <a:stretch/>
        </p:blipFill>
        <p:spPr>
          <a:xfrm>
            <a:off x="1351366" y="1854436"/>
            <a:ext cx="4516584" cy="3414731"/>
          </a:xfrm>
          <a:prstGeom prst="rect">
            <a:avLst/>
          </a:prstGeom>
        </p:spPr>
      </p:pic>
      <p:pic>
        <p:nvPicPr>
          <p:cNvPr id="9" name="Picture 8">
            <a:extLst>
              <a:ext uri="{FF2B5EF4-FFF2-40B4-BE49-F238E27FC236}">
                <a16:creationId xmlns:a16="http://schemas.microsoft.com/office/drawing/2014/main" id="{B0DDBC23-EAA6-4E7A-AD2A-07AF0E26C5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H="1">
            <a:off x="0" y="4488806"/>
            <a:ext cx="1537633" cy="23691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37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0880"/>
            <a:ext cx="12302836" cy="7058880"/>
          </a:xfrm>
          <a:prstGeom prst="rect">
            <a:avLst/>
          </a:prstGeom>
        </p:spPr>
      </p:pic>
      <p:sp>
        <p:nvSpPr>
          <p:cNvPr id="8" name="TextBox 7">
            <a:extLst>
              <a:ext uri="{FF2B5EF4-FFF2-40B4-BE49-F238E27FC236}">
                <a16:creationId xmlns:a16="http://schemas.microsoft.com/office/drawing/2014/main" id="{94B820D8-7F1B-4E9D-85DB-1310412311A7}"/>
              </a:ext>
            </a:extLst>
          </p:cNvPr>
          <p:cNvSpPr txBox="1"/>
          <p:nvPr/>
        </p:nvSpPr>
        <p:spPr>
          <a:xfrm>
            <a:off x="1402811" y="624973"/>
            <a:ext cx="5472122"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 Thực hành tạo th</a:t>
            </a:r>
            <a:r>
              <a:rPr lang="vi-VN" sz="3200" b="1">
                <a:solidFill>
                  <a:srgbClr val="C00000"/>
                </a:solidFill>
                <a:latin typeface="Times New Roman" panose="02020603050405020304" pitchFamily="18" charset="0"/>
                <a:cs typeface="Times New Roman" panose="02020603050405020304" pitchFamily="18" charset="0"/>
              </a:rPr>
              <a:t>ư</a:t>
            </a:r>
            <a:r>
              <a:rPr lang="en-US" sz="3200" b="1">
                <a:solidFill>
                  <a:srgbClr val="C00000"/>
                </a:solidFill>
                <a:latin typeface="Times New Roman" panose="02020603050405020304" pitchFamily="18" charset="0"/>
                <a:cs typeface="Times New Roman" panose="02020603050405020304" pitchFamily="18" charset="0"/>
              </a:rPr>
              <a:t> mục</a:t>
            </a:r>
            <a:endParaRPr lang="vi-VN" sz="3200" b="1">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13218A-612D-4649-A7A2-2DFFDAFE2469}"/>
              </a:ext>
            </a:extLst>
          </p:cNvPr>
          <p:cNvSpPr txBox="1"/>
          <p:nvPr/>
        </p:nvSpPr>
        <p:spPr>
          <a:xfrm>
            <a:off x="1169058" y="1274407"/>
            <a:ext cx="9964717" cy="954107"/>
          </a:xfrm>
          <a:prstGeom prst="rect">
            <a:avLst/>
          </a:prstGeom>
          <a:noFill/>
        </p:spPr>
        <p:txBody>
          <a:bodyPr wrap="square" rtlCol="0">
            <a:spAutoFit/>
          </a:bodyPr>
          <a:lstStyle/>
          <a:p>
            <a:pPr algn="just"/>
            <a:r>
              <a:rPr lang="en-US" sz="2800" b="1">
                <a:solidFill>
                  <a:srgbClr val="FF0000"/>
                </a:solidFill>
                <a:latin typeface="Times New Roman" panose="02020603050405020304" pitchFamily="18" charset="0"/>
                <a:cs typeface="Times New Roman" panose="02020603050405020304" pitchFamily="18" charset="0"/>
              </a:rPr>
              <a:t>Yêu cầu: </a:t>
            </a:r>
            <a:r>
              <a:rPr lang="en-US" sz="2800">
                <a:solidFill>
                  <a:srgbClr val="0033CC"/>
                </a:solidFill>
                <a:latin typeface="Times New Roman" panose="02020603050405020304" pitchFamily="18" charset="0"/>
                <a:cs typeface="Times New Roman" panose="02020603050405020304" pitchFamily="18" charset="0"/>
              </a:rPr>
              <a:t>Em hãy tạo các thư mục tương ứng với sơ đồ cây thư mục của bạn Đức Minh trong hoạt động ở mục 1.</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9E84BB4-86E3-4A09-B5D0-2CF16605EF2D}"/>
              </a:ext>
            </a:extLst>
          </p:cNvPr>
          <p:cNvSpPr txBox="1"/>
          <p:nvPr/>
        </p:nvSpPr>
        <p:spPr>
          <a:xfrm>
            <a:off x="1169057" y="2124840"/>
            <a:ext cx="9964717"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Hướng dẫn thực hành</a:t>
            </a:r>
            <a:endParaRPr lang="vi-VN" sz="28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E83EB6-EE77-47C1-B6DE-453309917B1C}"/>
              </a:ext>
            </a:extLst>
          </p:cNvPr>
          <p:cNvSpPr/>
          <p:nvPr/>
        </p:nvSpPr>
        <p:spPr>
          <a:xfrm>
            <a:off x="1169056" y="2614194"/>
            <a:ext cx="9964716" cy="3539430"/>
          </a:xfrm>
          <a:prstGeom prst="rect">
            <a:avLst/>
          </a:prstGeom>
        </p:spPr>
        <p:txBody>
          <a:bodyPr wrap="square">
            <a:spAutoFit/>
          </a:bodyPr>
          <a:lstStyle/>
          <a:p>
            <a:r>
              <a:rPr lang="en-US" sz="2800" u="sng">
                <a:solidFill>
                  <a:srgbClr val="0000FF"/>
                </a:solidFill>
                <a:latin typeface="Times New Roman" panose="02020603050405020304" pitchFamily="18" charset="0"/>
                <a:cs typeface="Times New Roman" panose="02020603050405020304" pitchFamily="18" charset="0"/>
              </a:rPr>
              <a:t>Bước 1</a:t>
            </a:r>
            <a:r>
              <a:rPr lang="en-US" sz="2800">
                <a:latin typeface="Times New Roman" panose="02020603050405020304" pitchFamily="18" charset="0"/>
                <a:cs typeface="Times New Roman" panose="02020603050405020304" pitchFamily="18" charset="0"/>
              </a:rPr>
              <a:t>: Mở ổ đĩa D:, tạo thư mục </a:t>
            </a:r>
            <a:r>
              <a:rPr lang="en-US" sz="2800" i="1">
                <a:latin typeface="Times New Roman" panose="02020603050405020304" pitchFamily="18" charset="0"/>
                <a:cs typeface="Times New Roman" panose="02020603050405020304" pitchFamily="18" charset="0"/>
              </a:rPr>
              <a:t>Duc Minh</a:t>
            </a:r>
            <a:r>
              <a:rPr lang="en-US" sz="2800">
                <a:latin typeface="Times New Roman" panose="02020603050405020304" pitchFamily="18" charset="0"/>
                <a:cs typeface="Times New Roman" panose="02020603050405020304" pitchFamily="18" charset="0"/>
              </a:rPr>
              <a:t> bằng lệnh </a:t>
            </a:r>
            <a:r>
              <a:rPr lang="en-US" sz="2800" b="1">
                <a:latin typeface="Times New Roman" panose="02020603050405020304" pitchFamily="18" charset="0"/>
                <a:cs typeface="Times New Roman" panose="02020603050405020304" pitchFamily="18" charset="0"/>
              </a:rPr>
              <a:t>New Folder </a:t>
            </a:r>
            <a:r>
              <a:rPr lang="en-US" sz="2800">
                <a:latin typeface="Times New Roman" panose="02020603050405020304" pitchFamily="18" charset="0"/>
                <a:cs typeface="Times New Roman" panose="02020603050405020304" pitchFamily="18" charset="0"/>
              </a:rPr>
              <a:t>trên dải lệnh Home (hình 2 sgk)</a:t>
            </a:r>
          </a:p>
          <a:p>
            <a:r>
              <a:rPr lang="en-US" sz="2800" u="sng">
                <a:solidFill>
                  <a:srgbClr val="0000FF"/>
                </a:solidFill>
                <a:latin typeface="Times New Roman" panose="02020603050405020304" pitchFamily="18" charset="0"/>
                <a:cs typeface="Times New Roman" panose="02020603050405020304" pitchFamily="18" charset="0"/>
              </a:rPr>
              <a:t>Bước 2</a:t>
            </a:r>
            <a:r>
              <a:rPr lang="en-US" sz="2800">
                <a:latin typeface="Times New Roman" panose="02020603050405020304" pitchFamily="18" charset="0"/>
                <a:cs typeface="Times New Roman" panose="02020603050405020304" pitchFamily="18" charset="0"/>
              </a:rPr>
              <a:t>: Tạo hai thư muc </a:t>
            </a:r>
            <a:r>
              <a:rPr lang="en-US" sz="2800" i="1">
                <a:latin typeface="Times New Roman" panose="02020603050405020304" pitchFamily="18" charset="0"/>
                <a:cs typeface="Times New Roman" panose="02020603050405020304" pitchFamily="18" charset="0"/>
              </a:rPr>
              <a:t>Giai tri</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Hoc tap</a:t>
            </a:r>
            <a:r>
              <a:rPr lang="en-US" sz="2800">
                <a:latin typeface="Times New Roman" panose="02020603050405020304" pitchFamily="18" charset="0"/>
                <a:cs typeface="Times New Roman" panose="02020603050405020304" pitchFamily="18" charset="0"/>
              </a:rPr>
              <a:t> là thư mục con của thư mục </a:t>
            </a:r>
            <a:r>
              <a:rPr lang="en-US" sz="2800" i="1">
                <a:latin typeface="Times New Roman" panose="02020603050405020304" pitchFamily="18" charset="0"/>
                <a:cs typeface="Times New Roman" panose="02020603050405020304" pitchFamily="18" charset="0"/>
              </a:rPr>
              <a:t>Duc Minh</a:t>
            </a:r>
            <a:endParaRPr lang="en-US" sz="2800">
              <a:latin typeface="Times New Roman" panose="02020603050405020304" pitchFamily="18" charset="0"/>
              <a:cs typeface="Times New Roman" panose="02020603050405020304" pitchFamily="18" charset="0"/>
            </a:endParaRPr>
          </a:p>
          <a:p>
            <a:r>
              <a:rPr lang="en-US" sz="2800" u="sng">
                <a:solidFill>
                  <a:srgbClr val="0000FF"/>
                </a:solidFill>
                <a:latin typeface="Times New Roman" panose="02020603050405020304" pitchFamily="18" charset="0"/>
                <a:cs typeface="Times New Roman" panose="02020603050405020304" pitchFamily="18" charset="0"/>
              </a:rPr>
              <a:t>Bước 3</a:t>
            </a:r>
            <a:r>
              <a:rPr lang="en-US" sz="2800">
                <a:solidFill>
                  <a:srgbClr val="0000FF"/>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ba thư mục </a:t>
            </a:r>
            <a:r>
              <a:rPr lang="en-US" sz="2800" i="1">
                <a:latin typeface="Times New Roman" panose="02020603050405020304" pitchFamily="18" charset="0"/>
                <a:cs typeface="Times New Roman" panose="02020603050405020304" pitchFamily="18" charset="0"/>
              </a:rPr>
              <a:t>Anh, Nhac, Video </a:t>
            </a:r>
            <a:r>
              <a:rPr lang="en-US" sz="2800">
                <a:latin typeface="Times New Roman" panose="02020603050405020304" pitchFamily="18" charset="0"/>
                <a:cs typeface="Times New Roman" panose="02020603050405020304" pitchFamily="18" charset="0"/>
              </a:rPr>
              <a:t>là thư mục con của thư mục </a:t>
            </a:r>
            <a:r>
              <a:rPr lang="en-US" sz="2800" i="1">
                <a:latin typeface="Times New Roman" panose="02020603050405020304" pitchFamily="18" charset="0"/>
                <a:cs typeface="Times New Roman" panose="02020603050405020304" pitchFamily="18" charset="0"/>
              </a:rPr>
              <a:t>Giai tri</a:t>
            </a:r>
            <a:endParaRPr lang="en-US" sz="2800">
              <a:latin typeface="Times New Roman" panose="02020603050405020304" pitchFamily="18" charset="0"/>
              <a:cs typeface="Times New Roman" panose="02020603050405020304" pitchFamily="18" charset="0"/>
            </a:endParaRPr>
          </a:p>
          <a:p>
            <a:r>
              <a:rPr lang="en-US" sz="2800">
                <a:solidFill>
                  <a:srgbClr val="0000FF"/>
                </a:solidFill>
                <a:latin typeface="Times New Roman" panose="02020603050405020304" pitchFamily="18" charset="0"/>
                <a:cs typeface="Times New Roman" panose="02020603050405020304" pitchFamily="18" charset="0"/>
              </a:rPr>
              <a:t>Bước 4</a:t>
            </a:r>
            <a:r>
              <a:rPr lang="en-US" sz="2800">
                <a:latin typeface="Times New Roman" panose="02020603050405020304" pitchFamily="18" charset="0"/>
                <a:cs typeface="Times New Roman" panose="02020603050405020304" pitchFamily="18" charset="0"/>
              </a:rPr>
              <a:t>:Tạo hai thư </a:t>
            </a:r>
            <a:r>
              <a:rPr lang="en-US" sz="2800" i="1">
                <a:latin typeface="Times New Roman" panose="02020603050405020304" pitchFamily="18" charset="0"/>
                <a:cs typeface="Times New Roman" panose="02020603050405020304" pitchFamily="18" charset="0"/>
              </a:rPr>
              <a:t>mục Bai soan thao</a:t>
            </a:r>
            <a:r>
              <a:rPr lang="en-US" sz="2800">
                <a:latin typeface="Times New Roman" panose="02020603050405020304" pitchFamily="18" charset="0"/>
                <a:cs typeface="Times New Roman" panose="02020603050405020304" pitchFamily="18" charset="0"/>
              </a:rPr>
              <a:t> và </a:t>
            </a:r>
            <a:r>
              <a:rPr lang="en-US" sz="2800" i="1">
                <a:latin typeface="Times New Roman" panose="02020603050405020304" pitchFamily="18" charset="0"/>
                <a:cs typeface="Times New Roman" panose="02020603050405020304" pitchFamily="18" charset="0"/>
              </a:rPr>
              <a:t>Bai trinh chieu</a:t>
            </a:r>
            <a:r>
              <a:rPr lang="en-US" sz="2800">
                <a:latin typeface="Times New Roman" panose="02020603050405020304" pitchFamily="18" charset="0"/>
                <a:cs typeface="Times New Roman" panose="02020603050405020304" pitchFamily="18" charset="0"/>
              </a:rPr>
              <a:t> là thư mục con của thư mục </a:t>
            </a:r>
            <a:r>
              <a:rPr lang="en-US" sz="2800" i="1">
                <a:latin typeface="Times New Roman" panose="02020603050405020304" pitchFamily="18" charset="0"/>
                <a:cs typeface="Times New Roman" panose="02020603050405020304" pitchFamily="18" charset="0"/>
              </a:rPr>
              <a:t>Hoc tap</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400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2836" cy="6858000"/>
          </a:xfrm>
          <a:prstGeom prst="rect">
            <a:avLst/>
          </a:prstGeom>
        </p:spPr>
      </p:pic>
      <p:pic>
        <p:nvPicPr>
          <p:cNvPr id="13" name="Picture 12">
            <a:extLst>
              <a:ext uri="{FF2B5EF4-FFF2-40B4-BE49-F238E27FC236}">
                <a16:creationId xmlns:a16="http://schemas.microsoft.com/office/drawing/2014/main" id="{A200F460-386B-464D-9285-88EFE2633B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186267" y="5468279"/>
            <a:ext cx="894608" cy="137841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07C742-9978-40A9-8BC7-8A98C2081B3C}"/>
              </a:ext>
            </a:extLst>
          </p:cNvPr>
          <p:cNvPicPr>
            <a:picLocks noChangeAspect="1"/>
          </p:cNvPicPr>
          <p:nvPr/>
        </p:nvPicPr>
        <p:blipFill>
          <a:blip r:embed="rId4"/>
          <a:stretch>
            <a:fillRect/>
          </a:stretch>
        </p:blipFill>
        <p:spPr>
          <a:xfrm>
            <a:off x="5639459" y="707319"/>
            <a:ext cx="4431241" cy="5097286"/>
          </a:xfrm>
          <a:prstGeom prst="rect">
            <a:avLst/>
          </a:prstGeom>
        </p:spPr>
      </p:pic>
      <p:sp>
        <p:nvSpPr>
          <p:cNvPr id="14" name="TextBox 13">
            <a:extLst>
              <a:ext uri="{FF2B5EF4-FFF2-40B4-BE49-F238E27FC236}">
                <a16:creationId xmlns:a16="http://schemas.microsoft.com/office/drawing/2014/main" id="{575EF1CB-2D6B-43ED-B0E0-F9BF0ADD8FC0}"/>
              </a:ext>
            </a:extLst>
          </p:cNvPr>
          <p:cNvSpPr txBox="1"/>
          <p:nvPr/>
        </p:nvSpPr>
        <p:spPr>
          <a:xfrm>
            <a:off x="1610311" y="2736502"/>
            <a:ext cx="2624010" cy="1384995"/>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Kết quả thu được là cây thư mục như hình 3 </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8211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B2D9-225F-4222-A23F-C3E88428804F}"/>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F694E49-A101-4B33-BECB-6B5F9C39AC47}"/>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4F2D0F11-56B6-4101-9E30-4E73F7C4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0"/>
            <a:ext cx="12302836" cy="6858000"/>
          </a:xfrm>
          <a:prstGeom prst="rect">
            <a:avLst/>
          </a:prstGeom>
        </p:spPr>
      </p:pic>
      <p:sp>
        <p:nvSpPr>
          <p:cNvPr id="11" name="TextBox 10">
            <a:extLst>
              <a:ext uri="{FF2B5EF4-FFF2-40B4-BE49-F238E27FC236}">
                <a16:creationId xmlns:a16="http://schemas.microsoft.com/office/drawing/2014/main" id="{3713218A-612D-4649-A7A2-2DFFDAFE2469}"/>
              </a:ext>
            </a:extLst>
          </p:cNvPr>
          <p:cNvSpPr txBox="1"/>
          <p:nvPr/>
        </p:nvSpPr>
        <p:spPr>
          <a:xfrm>
            <a:off x="1141561" y="1600200"/>
            <a:ext cx="6426177" cy="2246769"/>
          </a:xfrm>
          <a:prstGeom prst="rect">
            <a:avLst/>
          </a:prstGeom>
          <a:noFill/>
        </p:spPr>
        <p:txBody>
          <a:bodyPr wrap="square" rtlCol="0">
            <a:spAutoFit/>
          </a:bodyPr>
          <a:lstStyle/>
          <a:p>
            <a:pPr algn="just"/>
            <a:r>
              <a:rPr lang="vi-VN" sz="2800">
                <a:solidFill>
                  <a:srgbClr val="0033CC"/>
                </a:solidFill>
                <a:latin typeface="Times New Roman" panose="02020603050405020304" pitchFamily="18" charset="0"/>
                <a:cs typeface="Times New Roman" panose="02020603050405020304" pitchFamily="18" charset="0"/>
              </a:rPr>
              <a:t>Trên ổ đĩa D: của máy tính hiện có các tệp, thư mục mà bạn Giang đã lưu trữ (Hình 4). Em hãy xác định những thư mục được lưu trữ chưa hợp lí và giúp bạn Giang sắp xếp lại những thư mục này.</a:t>
            </a:r>
          </a:p>
        </p:txBody>
      </p:sp>
      <p:pic>
        <p:nvPicPr>
          <p:cNvPr id="4" name="Picture 3">
            <a:extLst>
              <a:ext uri="{FF2B5EF4-FFF2-40B4-BE49-F238E27FC236}">
                <a16:creationId xmlns:a16="http://schemas.microsoft.com/office/drawing/2014/main" id="{0B1D1DD2-AD3B-4644-8939-A95020AF4D17}"/>
              </a:ext>
            </a:extLst>
          </p:cNvPr>
          <p:cNvPicPr>
            <a:picLocks noChangeAspect="1"/>
          </p:cNvPicPr>
          <p:nvPr/>
        </p:nvPicPr>
        <p:blipFill>
          <a:blip r:embed="rId4"/>
          <a:stretch>
            <a:fillRect/>
          </a:stretch>
        </p:blipFill>
        <p:spPr>
          <a:xfrm>
            <a:off x="1697578" y="799290"/>
            <a:ext cx="2312061" cy="800910"/>
          </a:xfrm>
          <a:prstGeom prst="rect">
            <a:avLst/>
          </a:prstGeom>
        </p:spPr>
      </p:pic>
      <p:pic>
        <p:nvPicPr>
          <p:cNvPr id="7" name="Picture 6">
            <a:extLst>
              <a:ext uri="{FF2B5EF4-FFF2-40B4-BE49-F238E27FC236}">
                <a16:creationId xmlns:a16="http://schemas.microsoft.com/office/drawing/2014/main" id="{24DE64F0-1070-4C6E-A9C1-4F940C09B104}"/>
              </a:ext>
            </a:extLst>
          </p:cNvPr>
          <p:cNvPicPr>
            <a:picLocks noChangeAspect="1"/>
          </p:cNvPicPr>
          <p:nvPr/>
        </p:nvPicPr>
        <p:blipFill>
          <a:blip r:embed="rId5"/>
          <a:stretch>
            <a:fillRect/>
          </a:stretch>
        </p:blipFill>
        <p:spPr>
          <a:xfrm>
            <a:off x="7686272" y="894604"/>
            <a:ext cx="3654971" cy="4722715"/>
          </a:xfrm>
          <a:prstGeom prst="rect">
            <a:avLst/>
          </a:prstGeom>
        </p:spPr>
      </p:pic>
      <p:sp>
        <p:nvSpPr>
          <p:cNvPr id="9" name="Rectangle 8">
            <a:extLst>
              <a:ext uri="{FF2B5EF4-FFF2-40B4-BE49-F238E27FC236}">
                <a16:creationId xmlns:a16="http://schemas.microsoft.com/office/drawing/2014/main" id="{97CA8945-DFF1-45AE-9233-8673CA5C8297}"/>
              </a:ext>
            </a:extLst>
          </p:cNvPr>
          <p:cNvSpPr/>
          <p:nvPr/>
        </p:nvSpPr>
        <p:spPr>
          <a:xfrm>
            <a:off x="1141561" y="3740824"/>
            <a:ext cx="6426176" cy="2246769"/>
          </a:xfrm>
          <a:prstGeom prst="rect">
            <a:avLst/>
          </a:prstGeom>
        </p:spPr>
        <p:txBody>
          <a:bodyPr wrap="square">
            <a:spAutoFit/>
          </a:bodyPr>
          <a:lstStyle/>
          <a:p>
            <a:pPr algn="just"/>
            <a:r>
              <a:rPr lang="vi-VN" sz="2800">
                <a:solidFill>
                  <a:srgbClr val="FF0000"/>
                </a:solidFill>
                <a:latin typeface="Times New Roman" panose="02020603050405020304" pitchFamily="18" charset="0"/>
                <a:cs typeface="Times New Roman" panose="02020603050405020304" pitchFamily="18" charset="0"/>
              </a:rPr>
              <a:t>+ Di chuyển thư mục </a:t>
            </a:r>
            <a:r>
              <a:rPr lang="en-US" sz="2800">
                <a:solidFill>
                  <a:srgbClr val="FF0000"/>
                </a:solidFill>
                <a:latin typeface="Times New Roman" panose="02020603050405020304" pitchFamily="18" charset="0"/>
                <a:cs typeface="Times New Roman" panose="02020603050405020304" pitchFamily="18" charset="0"/>
              </a:rPr>
              <a:t>“Phim hoat hinh”</a:t>
            </a:r>
            <a:r>
              <a:rPr lang="vi-VN" sz="2800">
                <a:solidFill>
                  <a:srgbClr val="FF0000"/>
                </a:solidFill>
                <a:latin typeface="Times New Roman" panose="02020603050405020304" pitchFamily="18" charset="0"/>
                <a:cs typeface="Times New Roman" panose="02020603050405020304" pitchFamily="18" charset="0"/>
              </a:rPr>
              <a:t> vào trong thư mục Giai tri thuận tiện cho quá trình sử dụng và tìm kiếm.</a:t>
            </a:r>
          </a:p>
          <a:p>
            <a:pPr algn="just"/>
            <a:r>
              <a:rPr lang="vi-VN" sz="2800">
                <a:solidFill>
                  <a:srgbClr val="FF0000"/>
                </a:solidFill>
                <a:latin typeface="Times New Roman" panose="02020603050405020304" pitchFamily="18" charset="0"/>
                <a:cs typeface="Times New Roman" panose="02020603050405020304" pitchFamily="18" charset="0"/>
              </a:rPr>
              <a:t>+ Chuyển thư mục </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CLB Tieng Anh 5</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 vào trong thư mục CLB lop 5</a:t>
            </a:r>
          </a:p>
        </p:txBody>
      </p:sp>
    </p:spTree>
    <p:extLst>
      <p:ext uri="{BB962C8B-B14F-4D97-AF65-F5344CB8AC3E}">
        <p14:creationId xmlns:p14="http://schemas.microsoft.com/office/powerpoint/2010/main" val="2759182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668</Words>
  <Application>Microsoft Office PowerPoint</Application>
  <PresentationFormat>Widescreen</PresentationFormat>
  <Paragraphs>40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301</cp:revision>
  <dcterms:created xsi:type="dcterms:W3CDTF">2023-07-06T08:05:45Z</dcterms:created>
  <dcterms:modified xsi:type="dcterms:W3CDTF">2025-11-18T03:56:04Z</dcterms:modified>
</cp:coreProperties>
</file>