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0" r:id="rId2"/>
    <p:sldId id="332" r:id="rId3"/>
    <p:sldId id="333" r:id="rId4"/>
    <p:sldId id="335" r:id="rId5"/>
    <p:sldId id="336" r:id="rId6"/>
    <p:sldId id="337" r:id="rId7"/>
    <p:sldId id="329" r:id="rId8"/>
    <p:sldId id="33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GUYEN HUU HAI 20184434" initials="NHH2" lastIdx="1" clrIdx="0">
    <p:extLst>
      <p:ext uri="{19B8F6BF-5375-455C-9EA6-DF929625EA0E}">
        <p15:presenceInfo xmlns:p15="http://schemas.microsoft.com/office/powerpoint/2012/main" userId="S::HAI.NH184434@sis.hust.edu.vn::659c6a9c-b7a6-49ea-8960-b0ec7b01c2b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00FF00"/>
    <a:srgbClr val="6F2EF0"/>
    <a:srgbClr val="F826DF"/>
    <a:srgbClr val="FF6600"/>
    <a:srgbClr val="FF0066"/>
    <a:srgbClr val="AEF3A9"/>
    <a:srgbClr val="E622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60" autoAdjust="0"/>
    <p:restoredTop sz="80088" autoAdjust="0"/>
  </p:normalViewPr>
  <p:slideViewPr>
    <p:cSldViewPr snapToGrid="0">
      <p:cViewPr varScale="1">
        <p:scale>
          <a:sx n="65" d="100"/>
          <a:sy n="65" d="100"/>
        </p:scale>
        <p:origin x="9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D2F37F-DFA7-43F3-B15B-2D823A5AA617}" type="datetimeFigureOut">
              <a:rPr lang="en-US" smtClean="0"/>
              <a:t>12/15/2025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C0F4D6-3F66-4017-96C4-6C4681C1472F}" type="slidenum">
              <a:rPr lang="en-US" smtClean="0"/>
              <a:t>‹#›</a:t>
            </a:fld>
            <a:endParaRPr lang="en-US"/>
          </a:p>
        </p:txBody>
      </p:sp>
    </p:spTree>
    <p:extLst>
      <p:ext uri="{BB962C8B-B14F-4D97-AF65-F5344CB8AC3E}">
        <p14:creationId xmlns:p14="http://schemas.microsoft.com/office/powerpoint/2010/main" val="278653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Times New Roman" panose="02020603050405020304" pitchFamily="18" charset="0"/>
                <a:cs typeface="Times New Roman" panose="02020603050405020304" pitchFamily="18" charset="0"/>
              </a:rPr>
              <a:t>( </a:t>
            </a:r>
            <a:r>
              <a:rPr lang="en-US" i="1">
                <a:latin typeface="Times New Roman" panose="02020603050405020304" pitchFamily="18" charset="0"/>
                <a:cs typeface="Times New Roman" panose="02020603050405020304" pitchFamily="18" charset="0"/>
              </a:rPr>
              <a:t>Ý tưởng phần luyện tập của em là: phát phiếu bài tập có sẵn câu hỏi cho các nhóm máy, học sinh làm việc trong 3 phút. Sau đó GV thu phiếu bài tập, gọi đại diện mỗi câu hỏi 1 nhóm trình bày. GV nhận xét chung về phiếu HS đã làm. Cuối cùng mời 1 HS lên minh họa lại cách định dạng Bài 1. Các nhóm máy thực hiện bài 2</a:t>
            </a:r>
            <a:r>
              <a:rPr lang="en-US">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5"/>
          </p:nvPr>
        </p:nvSpPr>
        <p:spPr/>
        <p:txBody>
          <a:bodyPr/>
          <a:lstStyle/>
          <a:p>
            <a:fld id="{FAC0F4D6-3F66-4017-96C4-6C4681C1472F}" type="slidenum">
              <a:rPr lang="en-US" smtClean="0"/>
              <a:t>6</a:t>
            </a:fld>
            <a:endParaRPr lang="en-US"/>
          </a:p>
        </p:txBody>
      </p:sp>
    </p:spTree>
    <p:extLst>
      <p:ext uri="{BB962C8B-B14F-4D97-AF65-F5344CB8AC3E}">
        <p14:creationId xmlns:p14="http://schemas.microsoft.com/office/powerpoint/2010/main" val="2851996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B2052-D095-48AA-845F-FC6F4AADB8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B20F75C-C023-4B85-A96F-A36A30ACE0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34CE14-A383-4EFB-97E0-38AAD1098422}"/>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5" name="Footer Placeholder 4">
            <a:extLst>
              <a:ext uri="{FF2B5EF4-FFF2-40B4-BE49-F238E27FC236}">
                <a16:creationId xmlns:a16="http://schemas.microsoft.com/office/drawing/2014/main" id="{31844F3F-21B9-4A43-A6BC-C044E96890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6116AC-5203-469B-9D9A-C88033AA6EEA}"/>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3081357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E60D6-F509-4A52-B5E8-5AA4E47272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5E3C15-D848-4144-9EE2-7E3B82DD5C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75D2C6-E314-49A5-8BE4-DCA2A4BA3060}"/>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5" name="Footer Placeholder 4">
            <a:extLst>
              <a:ext uri="{FF2B5EF4-FFF2-40B4-BE49-F238E27FC236}">
                <a16:creationId xmlns:a16="http://schemas.microsoft.com/office/drawing/2014/main" id="{81405F1C-6056-4EC6-AE96-1FEBE9747A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13C05C-C515-453E-8B2F-6CE81ACF1798}"/>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84260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4F7490-7035-4E21-AD1B-6776C5E8E7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7D2746A-6E5F-48A1-8D2D-9E3043EA56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CF08A2-07A2-4DCA-88F8-591769879919}"/>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5" name="Footer Placeholder 4">
            <a:extLst>
              <a:ext uri="{FF2B5EF4-FFF2-40B4-BE49-F238E27FC236}">
                <a16:creationId xmlns:a16="http://schemas.microsoft.com/office/drawing/2014/main" id="{14724161-E4EE-4BFB-AE26-0E5A077B3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87E9DD-B1EA-4475-B458-3EEF549C1338}"/>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794716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A28A1-DE82-4F87-81FB-48A43531D0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BBA7FF-D6F3-4D82-9C3C-282A1BDC8C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AA4391-AA19-40A8-8712-CBAB2B2C9576}"/>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5" name="Footer Placeholder 4">
            <a:extLst>
              <a:ext uri="{FF2B5EF4-FFF2-40B4-BE49-F238E27FC236}">
                <a16:creationId xmlns:a16="http://schemas.microsoft.com/office/drawing/2014/main" id="{14CB9BCC-CA63-4A7B-A1C6-775458C9F1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654D42-1AA9-4520-8416-36E17B2DB692}"/>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2154850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C4DF6-14CE-4E8C-B4FB-AB3E188F34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984F66-E3EC-4641-9A39-898F413231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B8AB9F-3E1E-4834-B5BD-9C479EAB22D5}"/>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5" name="Footer Placeholder 4">
            <a:extLst>
              <a:ext uri="{FF2B5EF4-FFF2-40B4-BE49-F238E27FC236}">
                <a16:creationId xmlns:a16="http://schemas.microsoft.com/office/drawing/2014/main" id="{76B138B7-8F4D-4BCF-9D7B-394C52C500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20F536-FB50-43CF-84F9-106B3472B2C5}"/>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2351102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A1311-14B8-4F30-AEB4-8A7715B34F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956D49-8667-400D-B406-A61BE19E02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E88DB6-5F55-44FA-8142-3C2E20426B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0523ED-F1F5-41AD-B418-D523275BBFB5}"/>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6" name="Footer Placeholder 5">
            <a:extLst>
              <a:ext uri="{FF2B5EF4-FFF2-40B4-BE49-F238E27FC236}">
                <a16:creationId xmlns:a16="http://schemas.microsoft.com/office/drawing/2014/main" id="{1AB44BE2-3458-42EC-9CB9-8581E597DB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3C928D-5AF3-47C7-82C1-B1D12FAB1FDB}"/>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4136180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7F26A-8B24-4412-B63B-92CA8FC060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2FC8C9-1F64-4BD8-A9EE-67C80C8E70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83D260-BA85-40D3-9797-AA60FFBAC3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9B7C4F-7C2D-4146-A87B-E4B57646F2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19D79-1568-4C35-85C3-7F92EBF70B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96B1E7-5D5B-4234-99B9-2A067B19CA1B}"/>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8" name="Footer Placeholder 7">
            <a:extLst>
              <a:ext uri="{FF2B5EF4-FFF2-40B4-BE49-F238E27FC236}">
                <a16:creationId xmlns:a16="http://schemas.microsoft.com/office/drawing/2014/main" id="{935B4100-475F-4838-AF2F-8755FB6854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ADDB4F-B038-4D8A-A2C3-194A4538EBF8}"/>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1788137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A45E3-8E1F-430B-A878-6ADCF3CC02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3A3D07-0980-44B6-8D86-782EA1BAE4EE}"/>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4" name="Footer Placeholder 3">
            <a:extLst>
              <a:ext uri="{FF2B5EF4-FFF2-40B4-BE49-F238E27FC236}">
                <a16:creationId xmlns:a16="http://schemas.microsoft.com/office/drawing/2014/main" id="{05BABD3F-1B1B-4810-A431-E39CCE5C5E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750A87-1EA7-4D1D-A2F2-CF93E39FEF80}"/>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2512988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554E5B-3D7B-4612-A58D-E8B205721DB6}"/>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3" name="Footer Placeholder 2">
            <a:extLst>
              <a:ext uri="{FF2B5EF4-FFF2-40B4-BE49-F238E27FC236}">
                <a16:creationId xmlns:a16="http://schemas.microsoft.com/office/drawing/2014/main" id="{911ACB95-953A-4D98-AD0C-69E20F05F3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7C5E97D-793E-4660-8240-56ABA28D88CA}"/>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419213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F3C07-BAEC-4532-B744-809DA945FD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9FD8FB-2FD7-4619-8BFE-2E5A32510C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D4C333-98CD-457F-86AB-87AE9FE645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819802-46F5-47BA-8843-1B0E2EACDAB3}"/>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6" name="Footer Placeholder 5">
            <a:extLst>
              <a:ext uri="{FF2B5EF4-FFF2-40B4-BE49-F238E27FC236}">
                <a16:creationId xmlns:a16="http://schemas.microsoft.com/office/drawing/2014/main" id="{029801AF-06DF-4B20-B0AF-1E762B81BF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97B960-3E47-4FB3-B6A1-8F21BFD89B32}"/>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290552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EB985-C796-4753-882B-58CBCD7E53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7841BB-9A40-4E1A-A933-9C0CEA858A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72A8DC-4204-40DA-B6EB-B74A8BD3B1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5AB231-4792-4091-B1E2-C92D51F93876}"/>
              </a:ext>
            </a:extLst>
          </p:cNvPr>
          <p:cNvSpPr>
            <a:spLocks noGrp="1"/>
          </p:cNvSpPr>
          <p:nvPr>
            <p:ph type="dt" sz="half" idx="10"/>
          </p:nvPr>
        </p:nvSpPr>
        <p:spPr/>
        <p:txBody>
          <a:bodyPr/>
          <a:lstStyle/>
          <a:p>
            <a:fld id="{763CD453-C52C-4019-B9EC-9B35E814DDDC}" type="datetimeFigureOut">
              <a:rPr lang="en-US" smtClean="0"/>
              <a:t>12/15/2025</a:t>
            </a:fld>
            <a:endParaRPr lang="en-US"/>
          </a:p>
        </p:txBody>
      </p:sp>
      <p:sp>
        <p:nvSpPr>
          <p:cNvPr id="6" name="Footer Placeholder 5">
            <a:extLst>
              <a:ext uri="{FF2B5EF4-FFF2-40B4-BE49-F238E27FC236}">
                <a16:creationId xmlns:a16="http://schemas.microsoft.com/office/drawing/2014/main" id="{01F8AC6E-7E52-45E8-AD34-322328FE16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84BFC4-8E78-4CAB-A68F-D27D9E4CB9E6}"/>
              </a:ext>
            </a:extLst>
          </p:cNvPr>
          <p:cNvSpPr>
            <a:spLocks noGrp="1"/>
          </p:cNvSpPr>
          <p:nvPr>
            <p:ph type="sldNum" sz="quarter" idx="12"/>
          </p:nvPr>
        </p:nvSpPr>
        <p:spPr/>
        <p:txBody>
          <a:bodyPr/>
          <a:lstStyle/>
          <a:p>
            <a:fld id="{66524318-CB14-415C-A645-F171B066CFF7}" type="slidenum">
              <a:rPr lang="en-US" smtClean="0"/>
              <a:t>‹#›</a:t>
            </a:fld>
            <a:endParaRPr lang="en-US"/>
          </a:p>
        </p:txBody>
      </p:sp>
    </p:spTree>
    <p:extLst>
      <p:ext uri="{BB962C8B-B14F-4D97-AF65-F5344CB8AC3E}">
        <p14:creationId xmlns:p14="http://schemas.microsoft.com/office/powerpoint/2010/main" val="3256571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000" b="-12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E2C699-685F-4C61-9A84-1E1BDCC7AD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CC954C-F997-4027-A656-D12E5D1349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B3A84D-96CE-46C7-928B-6E5B97C1A6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3CD453-C52C-4019-B9EC-9B35E814DDDC}" type="datetimeFigureOut">
              <a:rPr lang="en-US" smtClean="0"/>
              <a:t>12/15/2025</a:t>
            </a:fld>
            <a:endParaRPr lang="en-US"/>
          </a:p>
        </p:txBody>
      </p:sp>
      <p:sp>
        <p:nvSpPr>
          <p:cNvPr id="5" name="Footer Placeholder 4">
            <a:extLst>
              <a:ext uri="{FF2B5EF4-FFF2-40B4-BE49-F238E27FC236}">
                <a16:creationId xmlns:a16="http://schemas.microsoft.com/office/drawing/2014/main" id="{CA05F14E-62C8-4F9B-8630-64801AE0EF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55FD9D-5502-43C2-AB51-AF211D59C5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524318-CB14-415C-A645-F171B066CFF7}" type="slidenum">
              <a:rPr lang="en-US" smtClean="0"/>
              <a:t>‹#›</a:t>
            </a:fld>
            <a:endParaRPr lang="en-US"/>
          </a:p>
        </p:txBody>
      </p:sp>
    </p:spTree>
    <p:extLst>
      <p:ext uri="{BB962C8B-B14F-4D97-AF65-F5344CB8AC3E}">
        <p14:creationId xmlns:p14="http://schemas.microsoft.com/office/powerpoint/2010/main" val="184091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2EEDE-222F-42FC-A579-BA0B64413A32}"/>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Thứ   ngày   tháng    </a:t>
            </a:r>
            <a:r>
              <a:rPr lang="en-US" b="1" dirty="0" err="1">
                <a:latin typeface="Times New Roman" panose="02020603050405020304" pitchFamily="18" charset="0"/>
                <a:cs typeface="Times New Roman" panose="02020603050405020304" pitchFamily="18" charset="0"/>
              </a:rPr>
              <a:t>năm</a:t>
            </a:r>
            <a:r>
              <a:rPr lang="en-US" b="1" dirty="0">
                <a:latin typeface="Times New Roman" panose="02020603050405020304" pitchFamily="18" charset="0"/>
                <a:cs typeface="Times New Roman" panose="02020603050405020304" pitchFamily="18" charset="0"/>
              </a:rPr>
              <a:t> 2025</a:t>
            </a:r>
          </a:p>
        </p:txBody>
      </p:sp>
      <p:sp>
        <p:nvSpPr>
          <p:cNvPr id="3" name="Content Placeholder 2">
            <a:extLst>
              <a:ext uri="{FF2B5EF4-FFF2-40B4-BE49-F238E27FC236}">
                <a16:creationId xmlns:a16="http://schemas.microsoft.com/office/drawing/2014/main" id="{191EB338-6DCF-4348-9004-43797AFF3B39}"/>
              </a:ext>
            </a:extLst>
          </p:cNvPr>
          <p:cNvSpPr>
            <a:spLocks noGrp="1"/>
          </p:cNvSpPr>
          <p:nvPr>
            <p:ph idx="1"/>
          </p:nvPr>
        </p:nvSpPr>
        <p:spPr/>
        <p:txBody>
          <a:bodyPr>
            <a:normAutofit/>
          </a:bodyPr>
          <a:lstStyle/>
          <a:p>
            <a:pPr marL="0" indent="0" algn="ctr">
              <a:buNone/>
            </a:pPr>
            <a:r>
              <a:rPr lang="en-US" sz="4000" b="1" dirty="0">
                <a:solidFill>
                  <a:srgbClr val="FF0000"/>
                </a:solidFill>
                <a:latin typeface="Times New Roman" panose="02020603050405020304" pitchFamily="18" charset="0"/>
                <a:cs typeface="Times New Roman" panose="02020603050405020304" pitchFamily="18" charset="0"/>
              </a:rPr>
              <a:t>CHỦ ĐỀ E. ỨNG DỤNG TIN HỌC</a:t>
            </a:r>
          </a:p>
          <a:p>
            <a:pPr marL="0" indent="0" algn="ctr">
              <a:buNone/>
            </a:pPr>
            <a:r>
              <a:rPr lang="en-US" sz="4000" b="1" dirty="0">
                <a:solidFill>
                  <a:srgbClr val="FF0000"/>
                </a:solidFill>
                <a:latin typeface="Times New Roman" panose="02020603050405020304" pitchFamily="18" charset="0"/>
                <a:cs typeface="Times New Roman" panose="02020603050405020304" pitchFamily="18" charset="0"/>
              </a:rPr>
              <a:t>BÀI 4. ĐỊNH DẠNG KÍ TỰ</a:t>
            </a:r>
          </a:p>
        </p:txBody>
      </p:sp>
    </p:spTree>
    <p:extLst>
      <p:ext uri="{BB962C8B-B14F-4D97-AF65-F5344CB8AC3E}">
        <p14:creationId xmlns:p14="http://schemas.microsoft.com/office/powerpoint/2010/main" val="321402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1. Nhóm lệnh định dạng kí tự</a:t>
            </a:r>
            <a:br>
              <a:rPr lang="en-US" sz="4000" b="1" dirty="0">
                <a:latin typeface="Times New Roman" panose="02020603050405020304" pitchFamily="18" charset="0"/>
                <a:cs typeface="Times New Roman" panose="02020603050405020304" pitchFamily="18" charset="0"/>
              </a:rPr>
            </a:br>
            <a:endParaRPr lang="en-US" sz="4000" dirty="0"/>
          </a:p>
        </p:txBody>
      </p:sp>
      <p:sp>
        <p:nvSpPr>
          <p:cNvPr id="3" name="Content Placeholder 2"/>
          <p:cNvSpPr>
            <a:spLocks noGrp="1"/>
          </p:cNvSpPr>
          <p:nvPr>
            <p:ph idx="1"/>
          </p:nvPr>
        </p:nvSpPr>
        <p:spPr>
          <a:xfrm>
            <a:off x="838200" y="1393371"/>
            <a:ext cx="10515600" cy="4783592"/>
          </a:xfrm>
        </p:spPr>
        <p:txBody>
          <a:bodyPr/>
          <a:lstStyle/>
          <a:p>
            <a:pPr marL="0" indent="0">
              <a:buNone/>
            </a:pPr>
            <a:r>
              <a:rPr lang="en-US" dirty="0">
                <a:latin typeface="Times New Roman" panose="02020603050405020304" pitchFamily="18" charset="0"/>
                <a:cs typeface="Times New Roman" panose="02020603050405020304" pitchFamily="18" charset="0"/>
              </a:rPr>
              <a:t>Hoạt động 1. Tìm hiểu về nhóm lệnh định dạng kí tự</a:t>
            </a:r>
          </a:p>
          <a:p>
            <a:pPr>
              <a:buFontTx/>
              <a:buChar char="-"/>
            </a:pPr>
            <a:r>
              <a:rPr lang="en-US" dirty="0">
                <a:latin typeface="Times New Roman" panose="02020603050405020304" pitchFamily="18" charset="0"/>
                <a:cs typeface="Times New Roman" panose="02020603050405020304" pitchFamily="18" charset="0"/>
              </a:rPr>
              <a:t>HS đọc thông tin SGK trang 34, quan sát hình sau và điền tên các lệnh trong nhóm lệnh định dạng kí tự. (Học sinh thực hiện kéo thả các lệnh vào các khung tương ứng)</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10" name="Picture 9"/>
          <p:cNvPicPr>
            <a:picLocks noChangeAspect="1"/>
          </p:cNvPicPr>
          <p:nvPr/>
        </p:nvPicPr>
        <p:blipFill>
          <a:blip r:embed="rId2"/>
          <a:stretch>
            <a:fillRect/>
          </a:stretch>
        </p:blipFill>
        <p:spPr>
          <a:xfrm>
            <a:off x="2495685" y="3536497"/>
            <a:ext cx="7632383" cy="2360531"/>
          </a:xfrm>
          <a:prstGeom prst="rect">
            <a:avLst/>
          </a:prstGeom>
        </p:spPr>
      </p:pic>
    </p:spTree>
    <p:extLst>
      <p:ext uri="{BB962C8B-B14F-4D97-AF65-F5344CB8AC3E}">
        <p14:creationId xmlns:p14="http://schemas.microsoft.com/office/powerpoint/2010/main" val="1708194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894794" y="1896813"/>
            <a:ext cx="8315325" cy="2571750"/>
          </a:xfrm>
          <a:prstGeom prst="rect">
            <a:avLst/>
          </a:prstGeom>
        </p:spPr>
      </p:pic>
      <p:cxnSp>
        <p:nvCxnSpPr>
          <p:cNvPr id="21" name="Elbow Connector 20"/>
          <p:cNvCxnSpPr/>
          <p:nvPr/>
        </p:nvCxnSpPr>
        <p:spPr>
          <a:xfrm>
            <a:off x="3135086" y="1445625"/>
            <a:ext cx="1793965" cy="1737063"/>
          </a:xfrm>
          <a:prstGeom prst="bentConnector3">
            <a:avLst>
              <a:gd name="adj1" fmla="val 56796"/>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6052456" y="1402080"/>
            <a:ext cx="0" cy="1532709"/>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Elbow Connector 34"/>
          <p:cNvCxnSpPr/>
          <p:nvPr/>
        </p:nvCxnSpPr>
        <p:spPr>
          <a:xfrm rot="5400000" flipH="1" flipV="1">
            <a:off x="4001884" y="3818416"/>
            <a:ext cx="1296986" cy="1236615"/>
          </a:xfrm>
          <a:prstGeom prst="bentConnector3">
            <a:avLst>
              <a:gd name="adj1" fmla="val 50000"/>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5738949" y="3788230"/>
            <a:ext cx="0" cy="123661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Elbow Connector 39"/>
          <p:cNvCxnSpPr/>
          <p:nvPr/>
        </p:nvCxnSpPr>
        <p:spPr>
          <a:xfrm rot="16200000" flipV="1">
            <a:off x="6048402" y="3914211"/>
            <a:ext cx="1296985" cy="1045025"/>
          </a:xfrm>
          <a:prstGeom prst="bentConnector3">
            <a:avLst>
              <a:gd name="adj1" fmla="val 50000"/>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71" idx="0"/>
          </p:cNvCxnSpPr>
          <p:nvPr/>
        </p:nvCxnSpPr>
        <p:spPr>
          <a:xfrm flipV="1">
            <a:off x="9605554" y="3806714"/>
            <a:ext cx="0" cy="1203945"/>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9" name="Rounded Rectangle 48"/>
          <p:cNvSpPr/>
          <p:nvPr/>
        </p:nvSpPr>
        <p:spPr>
          <a:xfrm>
            <a:off x="1036320" y="1062446"/>
            <a:ext cx="2098766" cy="67926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50" name="Rounded Rectangle 49"/>
          <p:cNvSpPr/>
          <p:nvPr/>
        </p:nvSpPr>
        <p:spPr>
          <a:xfrm>
            <a:off x="5164181" y="793455"/>
            <a:ext cx="1776549" cy="66537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cxnSp>
        <p:nvCxnSpPr>
          <p:cNvPr id="52" name="Elbow Connector 51"/>
          <p:cNvCxnSpPr/>
          <p:nvPr/>
        </p:nvCxnSpPr>
        <p:spPr>
          <a:xfrm rot="5400000">
            <a:off x="7026537" y="1881800"/>
            <a:ext cx="1573781" cy="727844"/>
          </a:xfrm>
          <a:prstGeom prst="bentConnector3">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5" name="Rounded Rectangle 54"/>
          <p:cNvSpPr/>
          <p:nvPr/>
        </p:nvSpPr>
        <p:spPr>
          <a:xfrm>
            <a:off x="7289075" y="808788"/>
            <a:ext cx="1776549" cy="65237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 </a:t>
            </a:r>
          </a:p>
        </p:txBody>
      </p:sp>
      <p:sp>
        <p:nvSpPr>
          <p:cNvPr id="56" name="Rounded Rectangle 55"/>
          <p:cNvSpPr/>
          <p:nvPr/>
        </p:nvSpPr>
        <p:spPr>
          <a:xfrm>
            <a:off x="2952204" y="5032965"/>
            <a:ext cx="1776549" cy="5845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 </a:t>
            </a:r>
          </a:p>
        </p:txBody>
      </p:sp>
      <p:sp>
        <p:nvSpPr>
          <p:cNvPr id="59" name="Rounded Rectangle 58"/>
          <p:cNvSpPr/>
          <p:nvPr/>
        </p:nvSpPr>
        <p:spPr>
          <a:xfrm>
            <a:off x="4850674" y="5020436"/>
            <a:ext cx="1776549" cy="5845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 </a:t>
            </a:r>
          </a:p>
        </p:txBody>
      </p:sp>
      <p:sp>
        <p:nvSpPr>
          <p:cNvPr id="66" name="Rounded Rectangle 65"/>
          <p:cNvSpPr/>
          <p:nvPr/>
        </p:nvSpPr>
        <p:spPr>
          <a:xfrm>
            <a:off x="6749144" y="5010659"/>
            <a:ext cx="1776549" cy="5845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 </a:t>
            </a:r>
          </a:p>
        </p:txBody>
      </p:sp>
      <p:sp>
        <p:nvSpPr>
          <p:cNvPr id="71" name="Rounded Rectangle 70"/>
          <p:cNvSpPr/>
          <p:nvPr/>
        </p:nvSpPr>
        <p:spPr>
          <a:xfrm>
            <a:off x="8717279" y="5010659"/>
            <a:ext cx="1776549" cy="5845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 </a:t>
            </a:r>
          </a:p>
        </p:txBody>
      </p:sp>
      <p:sp>
        <p:nvSpPr>
          <p:cNvPr id="2" name="Rectangle 1">
            <a:hlinkClick r:id="" action="ppaction://macro?name=DragAndDrop"/>
          </p:cNvPr>
          <p:cNvSpPr/>
          <p:nvPr/>
        </p:nvSpPr>
        <p:spPr>
          <a:xfrm>
            <a:off x="1100931" y="88831"/>
            <a:ext cx="1729330" cy="51380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Phông chữ</a:t>
            </a:r>
          </a:p>
        </p:txBody>
      </p:sp>
      <p:sp>
        <p:nvSpPr>
          <p:cNvPr id="3" name="Timer"/>
          <p:cNvSpPr txBox="1"/>
          <p:nvPr/>
        </p:nvSpPr>
        <p:spPr>
          <a:xfrm>
            <a:off x="6526735" y="4956447"/>
            <a:ext cx="792480" cy="369332"/>
          </a:xfrm>
          <a:prstGeom prst="rect">
            <a:avLst/>
          </a:prstGeom>
          <a:noFill/>
        </p:spPr>
        <p:txBody>
          <a:bodyPr wrap="square" rtlCol="0">
            <a:spAutoFit/>
          </a:bodyPr>
          <a:lstStyle/>
          <a:p>
            <a:endParaRPr lang="en-US" dirty="0"/>
          </a:p>
        </p:txBody>
      </p:sp>
      <p:sp>
        <p:nvSpPr>
          <p:cNvPr id="19" name="Rectangle 18">
            <a:hlinkClick r:id="" action="ppaction://macro?name=DragAndDrop"/>
          </p:cNvPr>
          <p:cNvSpPr/>
          <p:nvPr/>
        </p:nvSpPr>
        <p:spPr>
          <a:xfrm>
            <a:off x="4540999" y="88060"/>
            <a:ext cx="1729330" cy="51380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Nhóm lệnh Font</a:t>
            </a:r>
          </a:p>
        </p:txBody>
      </p:sp>
      <p:sp>
        <p:nvSpPr>
          <p:cNvPr id="20" name="Rectangle 19">
            <a:hlinkClick r:id="" action="ppaction://macro?name=DragAndDrop"/>
          </p:cNvPr>
          <p:cNvSpPr/>
          <p:nvPr/>
        </p:nvSpPr>
        <p:spPr>
          <a:xfrm>
            <a:off x="7219407" y="6037580"/>
            <a:ext cx="1729330" cy="51380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Chữ đậm</a:t>
            </a:r>
          </a:p>
        </p:txBody>
      </p:sp>
      <p:sp>
        <p:nvSpPr>
          <p:cNvPr id="22" name="Rectangle 21">
            <a:hlinkClick r:id="" action="ppaction://macro?name=DragAndDrop"/>
          </p:cNvPr>
          <p:cNvSpPr/>
          <p:nvPr/>
        </p:nvSpPr>
        <p:spPr>
          <a:xfrm>
            <a:off x="2773061" y="6037580"/>
            <a:ext cx="1729330" cy="51380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Chữ nghiêng</a:t>
            </a:r>
          </a:p>
        </p:txBody>
      </p:sp>
      <p:sp>
        <p:nvSpPr>
          <p:cNvPr id="23" name="Rectangle 22">
            <a:hlinkClick r:id="" action="ppaction://macro?name=DragAndDrop"/>
          </p:cNvPr>
          <p:cNvSpPr/>
          <p:nvPr/>
        </p:nvSpPr>
        <p:spPr>
          <a:xfrm>
            <a:off x="7646308" y="64001"/>
            <a:ext cx="1729330" cy="51380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Cỡ chữ</a:t>
            </a:r>
          </a:p>
        </p:txBody>
      </p:sp>
      <p:sp>
        <p:nvSpPr>
          <p:cNvPr id="24" name="Rectangle 23">
            <a:hlinkClick r:id="" action="ppaction://macro?name=DragAndDrop"/>
          </p:cNvPr>
          <p:cNvSpPr/>
          <p:nvPr/>
        </p:nvSpPr>
        <p:spPr>
          <a:xfrm>
            <a:off x="9424033" y="6037580"/>
            <a:ext cx="1729330" cy="51380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Màu chữ</a:t>
            </a:r>
          </a:p>
        </p:txBody>
      </p:sp>
      <p:sp>
        <p:nvSpPr>
          <p:cNvPr id="25" name="Rectangle 24">
            <a:hlinkClick r:id="" action="ppaction://macro?name=DragAndDrop"/>
          </p:cNvPr>
          <p:cNvSpPr/>
          <p:nvPr/>
        </p:nvSpPr>
        <p:spPr>
          <a:xfrm>
            <a:off x="5014781" y="6037580"/>
            <a:ext cx="1729330" cy="51380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Chữ gạch chân</a:t>
            </a:r>
          </a:p>
        </p:txBody>
      </p:sp>
    </p:spTree>
    <p:extLst>
      <p:ext uri="{BB962C8B-B14F-4D97-AF65-F5344CB8AC3E}">
        <p14:creationId xmlns:p14="http://schemas.microsoft.com/office/powerpoint/2010/main" val="284462735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2.08333E-6 -2.96296E-6 L 0.33528 0.11783 " pathEditMode="relative" rAng="0" ptsTypes="AA">
                                      <p:cBhvr>
                                        <p:cTn id="6" dur="2000" fill="hold"/>
                                        <p:tgtEl>
                                          <p:spTgt spid="2"/>
                                        </p:tgtEl>
                                        <p:attrNameLst>
                                          <p:attrName>ppt_x</p:attrName>
                                          <p:attrName>ppt_y</p:attrName>
                                        </p:attrNameLst>
                                      </p:cBhvr>
                                      <p:rCtr x="16758" y="5880"/>
                                    </p:animMotion>
                                  </p:childTnLst>
                                </p:cTn>
                              </p:par>
                            </p:childTnLst>
                          </p:cTn>
                        </p:par>
                      </p:childTnLst>
                    </p:cTn>
                  </p:par>
                </p:childTnLst>
              </p:cTn>
              <p:nextCondLst>
                <p:cond evt="onClick" delay="0">
                  <p:tgtEl>
                    <p:spTgt spid="2"/>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grpId="0" nodeType="clickEffect">
                                  <p:stCondLst>
                                    <p:cond delay="0"/>
                                  </p:stCondLst>
                                  <p:childTnLst>
                                    <p:animMotion origin="layout" path="M 6.25E-7 -1.48148E-6 L -0.27669 0.15417 " pathEditMode="relative" rAng="0" ptsTypes="AA">
                                      <p:cBhvr>
                                        <p:cTn id="11" dur="2000" fill="hold"/>
                                        <p:tgtEl>
                                          <p:spTgt spid="19"/>
                                        </p:tgtEl>
                                        <p:attrNameLst>
                                          <p:attrName>ppt_x</p:attrName>
                                          <p:attrName>ppt_y</p:attrName>
                                        </p:attrNameLst>
                                      </p:cBhvr>
                                      <p:rCtr x="-13841" y="7708"/>
                                    </p:animMotion>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grpId="0" nodeType="clickEffect">
                                  <p:stCondLst>
                                    <p:cond delay="0"/>
                                  </p:stCondLst>
                                  <p:childTnLst>
                                    <p:animMotion origin="layout" path="M 3.125E-6 7.40741E-7 L -0.02735 0.11643 " pathEditMode="relative" rAng="0" ptsTypes="AA">
                                      <p:cBhvr>
                                        <p:cTn id="16" dur="2000" fill="hold"/>
                                        <p:tgtEl>
                                          <p:spTgt spid="23"/>
                                        </p:tgtEl>
                                        <p:attrNameLst>
                                          <p:attrName>ppt_x</p:attrName>
                                          <p:attrName>ppt_y</p:attrName>
                                        </p:attrNameLst>
                                      </p:cBhvr>
                                      <p:rCtr x="-1367" y="5810"/>
                                    </p:animMotion>
                                  </p:childTnLst>
                                </p:cTn>
                              </p:par>
                            </p:childTnLst>
                          </p:cTn>
                        </p:par>
                      </p:childTnLst>
                    </p:cTn>
                  </p:par>
                </p:childTnLst>
              </p:cTn>
              <p:nextCondLst>
                <p:cond evt="onClick" delay="0">
                  <p:tgtEl>
                    <p:spTgt spid="23"/>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grpId="0" nodeType="clickEffect">
                                  <p:stCondLst>
                                    <p:cond delay="0"/>
                                  </p:stCondLst>
                                  <p:childTnLst>
                                    <p:animMotion origin="layout" path="M 2.70833E-6 0.00162 L 0.17422 -0.17638 " pathEditMode="relative" rAng="0" ptsTypes="AA">
                                      <p:cBhvr>
                                        <p:cTn id="21" dur="2000" fill="hold"/>
                                        <p:tgtEl>
                                          <p:spTgt spid="22"/>
                                        </p:tgtEl>
                                        <p:attrNameLst>
                                          <p:attrName>ppt_x</p:attrName>
                                          <p:attrName>ppt_y</p:attrName>
                                        </p:attrNameLst>
                                      </p:cBhvr>
                                      <p:rCtr x="8711" y="-8912"/>
                                    </p:animMotion>
                                  </p:childTnLst>
                                </p:cTn>
                              </p:par>
                            </p:childTnLst>
                          </p:cTn>
                        </p:par>
                      </p:childTnLst>
                    </p:cTn>
                  </p:par>
                </p:childTnLst>
              </p:cTn>
              <p:nextCondLst>
                <p:cond evt="onClick" delay="0">
                  <p:tgtEl>
                    <p:spTgt spid="22"/>
                  </p:tgtEl>
                </p:cond>
              </p:nextCondLst>
            </p:seq>
            <p:seq concurrent="1" nextAc="seek">
              <p:cTn id="22" restart="whenNotActive" fill="hold" evtFilter="cancelBubble" nodeType="interactiveSeq">
                <p:stCondLst>
                  <p:cond evt="onClick" delay="0">
                    <p:tgtEl>
                      <p:spTgt spid="25"/>
                    </p:tgtEl>
                  </p:cond>
                </p:stCondLst>
                <p:endSync evt="end" delay="0">
                  <p:rtn val="all"/>
                </p:endSync>
                <p:childTnLst>
                  <p:par>
                    <p:cTn id="23" fill="hold">
                      <p:stCondLst>
                        <p:cond delay="0"/>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1.45833E-6 -4.07407E-6 L 0.14505 -0.1412 " pathEditMode="relative" rAng="0" ptsTypes="AA">
                                      <p:cBhvr>
                                        <p:cTn id="26" dur="2000" fill="hold"/>
                                        <p:tgtEl>
                                          <p:spTgt spid="25"/>
                                        </p:tgtEl>
                                        <p:attrNameLst>
                                          <p:attrName>ppt_x</p:attrName>
                                          <p:attrName>ppt_y</p:attrName>
                                        </p:attrNameLst>
                                      </p:cBhvr>
                                      <p:rCtr x="7253" y="-7060"/>
                                    </p:animMotion>
                                  </p:childTnLst>
                                </p:cTn>
                              </p:par>
                            </p:childTnLst>
                          </p:cTn>
                        </p:par>
                      </p:childTnLst>
                    </p:cTn>
                  </p:par>
                </p:childTnLst>
              </p:cTn>
              <p:nextCondLst>
                <p:cond evt="onClick" delay="0">
                  <p:tgtEl>
                    <p:spTgt spid="25"/>
                  </p:tgtEl>
                </p:cond>
              </p:nextCondLst>
            </p:seq>
            <p:seq concurrent="1" nextAc="seek">
              <p:cTn id="27" restart="whenNotActive" fill="hold" evtFilter="cancelBubble" nodeType="interactiveSeq">
                <p:stCondLst>
                  <p:cond evt="onClick" delay="0">
                    <p:tgtEl>
                      <p:spTgt spid="20"/>
                    </p:tgtEl>
                  </p:cond>
                </p:stCondLst>
                <p:endSync evt="end" delay="0">
                  <p:rtn val="all"/>
                </p:endSync>
                <p:childTnLst>
                  <p:par>
                    <p:cTn id="28" fill="hold">
                      <p:stCondLst>
                        <p:cond delay="0"/>
                      </p:stCondLst>
                      <p:childTnLst>
                        <p:par>
                          <p:cTn id="29" fill="hold">
                            <p:stCondLst>
                              <p:cond delay="0"/>
                            </p:stCondLst>
                            <p:childTnLst>
                              <p:par>
                                <p:cTn id="30" presetID="42" presetClass="path" presetSubtype="0" accel="50000" decel="50000" fill="hold" grpId="0" nodeType="clickEffect">
                                  <p:stCondLst>
                                    <p:cond delay="0"/>
                                  </p:stCondLst>
                                  <p:childTnLst>
                                    <p:animMotion origin="layout" path="M -8.33333E-7 -4.07407E-6 L -0.34362 -0.1412 " pathEditMode="relative" rAng="0" ptsTypes="AA">
                                      <p:cBhvr>
                                        <p:cTn id="31" dur="2000" fill="hold"/>
                                        <p:tgtEl>
                                          <p:spTgt spid="20"/>
                                        </p:tgtEl>
                                        <p:attrNameLst>
                                          <p:attrName>ppt_x</p:attrName>
                                          <p:attrName>ppt_y</p:attrName>
                                        </p:attrNameLst>
                                      </p:cBhvr>
                                      <p:rCtr x="-17188" y="-7060"/>
                                    </p:animMotion>
                                  </p:childTnLst>
                                </p:cTn>
                              </p:par>
                            </p:childTnLst>
                          </p:cTn>
                        </p:par>
                      </p:childTnLst>
                    </p:cTn>
                  </p:par>
                </p:childTnLst>
              </p:cTn>
              <p:nextCondLst>
                <p:cond evt="onClick" delay="0">
                  <p:tgtEl>
                    <p:spTgt spid="20"/>
                  </p:tgtEl>
                </p:cond>
              </p:nextCondLst>
            </p:seq>
            <p:seq concurrent="1" nextAc="seek">
              <p:cTn id="32" restart="whenNotActive" fill="hold" evtFilter="cancelBubble" nodeType="interactiveSeq">
                <p:stCondLst>
                  <p:cond evt="onClick" delay="0">
                    <p:tgtEl>
                      <p:spTgt spid="24"/>
                    </p:tgtEl>
                  </p:cond>
                </p:stCondLst>
                <p:endSync evt="end" delay="0">
                  <p:rtn val="all"/>
                </p:endSync>
                <p:childTnLst>
                  <p:par>
                    <p:cTn id="33" fill="hold">
                      <p:stCondLst>
                        <p:cond delay="0"/>
                      </p:stCondLst>
                      <p:childTnLst>
                        <p:par>
                          <p:cTn id="34" fill="hold">
                            <p:stCondLst>
                              <p:cond delay="0"/>
                            </p:stCondLst>
                            <p:childTnLst>
                              <p:par>
                                <p:cTn id="35" presetID="42" presetClass="path" presetSubtype="0" accel="50000" decel="50000" fill="hold" grpId="0" nodeType="clickEffect">
                                  <p:stCondLst>
                                    <p:cond delay="0"/>
                                  </p:stCondLst>
                                  <p:childTnLst>
                                    <p:animMotion origin="layout" path="M -2.08333E-7 -4.07407E-6 L -0.05599 -0.1412 " pathEditMode="relative" rAng="0" ptsTypes="AA">
                                      <p:cBhvr>
                                        <p:cTn id="36" dur="2000" fill="hold"/>
                                        <p:tgtEl>
                                          <p:spTgt spid="24"/>
                                        </p:tgtEl>
                                        <p:attrNameLst>
                                          <p:attrName>ppt_x</p:attrName>
                                          <p:attrName>ppt_y</p:attrName>
                                        </p:attrNameLst>
                                      </p:cBhvr>
                                      <p:rCtr x="-2799" y="-7060"/>
                                    </p:animMotion>
                                  </p:childTnLst>
                                </p:cTn>
                              </p:par>
                            </p:childTnLst>
                          </p:cTn>
                        </p:par>
                      </p:childTnLst>
                    </p:cTn>
                  </p:par>
                </p:childTnLst>
              </p:cTn>
              <p:nextCondLst>
                <p:cond evt="onClick" delay="0">
                  <p:tgtEl>
                    <p:spTgt spid="24"/>
                  </p:tgtEl>
                </p:cond>
              </p:nextCondLst>
            </p:seq>
          </p:childTnLst>
        </p:cTn>
      </p:par>
    </p:tnLst>
    <p:bldLst>
      <p:bldP spid="2" grpId="0" animBg="1"/>
      <p:bldP spid="19" grpId="0" animBg="1"/>
      <p:bldP spid="20" grpId="0" animBg="1"/>
      <p:bldP spid="22" grpId="0" animBg="1"/>
      <p:bldP spid="23" grpId="0" animBg="1"/>
      <p:bldP spid="24"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1. Nhóm lệnh định dạng kí tự</a:t>
            </a:r>
            <a:br>
              <a:rPr lang="en-US" sz="4000" b="1" dirty="0">
                <a:latin typeface="Times New Roman" panose="02020603050405020304" pitchFamily="18" charset="0"/>
                <a:cs typeface="Times New Roman" panose="02020603050405020304" pitchFamily="18" charset="0"/>
              </a:rPr>
            </a:br>
            <a:endParaRPr lang="en-US" sz="4000" dirty="0"/>
          </a:p>
        </p:txBody>
      </p:sp>
      <p:sp>
        <p:nvSpPr>
          <p:cNvPr id="3" name="Content Placeholder 2"/>
          <p:cNvSpPr>
            <a:spLocks noGrp="1"/>
          </p:cNvSpPr>
          <p:nvPr>
            <p:ph idx="1"/>
          </p:nvPr>
        </p:nvSpPr>
        <p:spPr>
          <a:xfrm>
            <a:off x="838200" y="1393371"/>
            <a:ext cx="10515600" cy="4783592"/>
          </a:xfrm>
        </p:spPr>
        <p:txBody>
          <a:bodyPr/>
          <a:lstStyle/>
          <a:p>
            <a:pPr marL="0" indent="0" algn="just">
              <a:lnSpc>
                <a:spcPct val="150000"/>
              </a:lnSpc>
              <a:buNone/>
            </a:pPr>
            <a:r>
              <a:rPr lang="en-US" dirty="0">
                <a:latin typeface="Times New Roman" panose="02020603050405020304" pitchFamily="18" charset="0"/>
                <a:cs typeface="Times New Roman" panose="02020603050405020304" pitchFamily="18" charset="0"/>
                <a:sym typeface="Wingdings" panose="05000000000000000000" pitchFamily="2" charset="2"/>
              </a:rPr>
              <a:t> Định dạng kí tự trong Word cũng tương tự như định dạng kí tự trong PowerPoint bao gồm: lệnh in đậm, in nghiêng, gạch chân, thay đổi phông chữ, cỡ chữ, màu chữ. Việc định dạng kí tự giúp văn bản trở nên đẹp hơn, dễ nhìn hơn và có thể nhấn mạnh những nội dung cần thiết. </a:t>
            </a: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18771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8246"/>
          </a:xfrm>
        </p:spPr>
        <p:txBody>
          <a:bodyPr>
            <a:normAutofit fontScale="90000"/>
          </a:bodyPr>
          <a:lstStyle/>
          <a:p>
            <a:r>
              <a:rPr lang="en-US" sz="4000" b="1" dirty="0">
                <a:latin typeface="Times New Roman" panose="02020603050405020304" pitchFamily="18" charset="0"/>
                <a:cs typeface="Times New Roman" panose="02020603050405020304" pitchFamily="18" charset="0"/>
              </a:rPr>
              <a:t>2. Thực hiện định dạng kí tự</a:t>
            </a:r>
            <a:br>
              <a:rPr lang="en-US" sz="4000" b="1" dirty="0">
                <a:latin typeface="Times New Roman" panose="02020603050405020304" pitchFamily="18" charset="0"/>
                <a:cs typeface="Times New Roman" panose="02020603050405020304" pitchFamily="18" charset="0"/>
              </a:rPr>
            </a:br>
            <a:endParaRPr lang="en-US" sz="4000" dirty="0"/>
          </a:p>
        </p:txBody>
      </p:sp>
      <p:sp>
        <p:nvSpPr>
          <p:cNvPr id="3" name="Content Placeholder 2"/>
          <p:cNvSpPr>
            <a:spLocks noGrp="1"/>
          </p:cNvSpPr>
          <p:nvPr>
            <p:ph idx="1"/>
          </p:nvPr>
        </p:nvSpPr>
        <p:spPr>
          <a:xfrm>
            <a:off x="838200" y="1393371"/>
            <a:ext cx="10515600" cy="4783592"/>
          </a:xfrm>
        </p:spPr>
        <p:txBody>
          <a:bodyPr/>
          <a:lstStyle/>
          <a:p>
            <a:pPr marL="0" indent="0">
              <a:buNone/>
            </a:pPr>
            <a:r>
              <a:rPr lang="en-US" dirty="0">
                <a:latin typeface="Times New Roman" panose="02020603050405020304" pitchFamily="18" charset="0"/>
                <a:cs typeface="Times New Roman" panose="02020603050405020304" pitchFamily="18" charset="0"/>
              </a:rPr>
              <a:t>Hoạt động 2. Thực hành định dạng kí tự </a:t>
            </a:r>
          </a:p>
          <a:p>
            <a:pPr>
              <a:buFontTx/>
              <a:buChar char="-"/>
            </a:pPr>
            <a:r>
              <a:rPr lang="en-US" dirty="0">
                <a:latin typeface="Times New Roman" panose="02020603050405020304" pitchFamily="18" charset="0"/>
                <a:cs typeface="Times New Roman" panose="02020603050405020304" pitchFamily="18" charset="0"/>
              </a:rPr>
              <a:t>Học sinh liên hệ kiến thức đã học, đồng thời tìm hiểu nội dung SGK trang 35 trình bày cách định dạng kí tự?</a:t>
            </a:r>
          </a:p>
          <a:p>
            <a:pPr>
              <a:buFont typeface="Wingdings" panose="05000000000000000000" pitchFamily="2" charset="2"/>
              <a:buChar char="à"/>
            </a:pPr>
            <a:r>
              <a:rPr lang="en-US"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Để định dạng kí tự trong một khối văn bản, em thực hiện các bước sau:</a:t>
            </a:r>
          </a:p>
          <a:p>
            <a:pPr marL="0" indent="0">
              <a:buNone/>
            </a:pPr>
            <a:r>
              <a:rPr lang="en-US"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Bước 1: Chọn khối văn bản cần định dạng kí tự.</a:t>
            </a:r>
          </a:p>
          <a:p>
            <a:pPr marL="0" indent="0">
              <a:buNone/>
            </a:pPr>
            <a:r>
              <a:rPr lang="en-US"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Bước 2: Nháy chuột vào các lệnh định dạng trong nhóm lệnh Font của dải lệnh Home. </a:t>
            </a:r>
          </a:p>
          <a:p>
            <a:pPr marL="0" indent="0">
              <a:buNone/>
            </a:pPr>
            <a:r>
              <a:rPr lang="en-US" dirty="0">
                <a:latin typeface="Times New Roman" panose="02020603050405020304" pitchFamily="18" charset="0"/>
                <a:cs typeface="Times New Roman" panose="02020603050405020304" pitchFamily="18" charset="0"/>
              </a:rPr>
              <a:t>- Học sinh soạn thảo văn bản Hình 1, sau đó định dạng kí tự để được kết quả như Hình 2. (HS làm việc theo nhóm máy trong thời gian 15p)</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7613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down)">
                                      <p:cBhvr>
                                        <p:cTn id="20" dur="500"/>
                                        <p:tgtEl>
                                          <p:spTgt spid="3">
                                            <p:txEl>
                                              <p:pRg st="2" end="2"/>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down)">
                                      <p:cBhvr>
                                        <p:cTn id="23" dur="500"/>
                                        <p:tgtEl>
                                          <p:spTgt spid="3">
                                            <p:txEl>
                                              <p:pRg st="3" end="3"/>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down)">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circle(in)">
                                      <p:cBhvr>
                                        <p:cTn id="31"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3. Luyện tập</a:t>
            </a:r>
          </a:p>
        </p:txBody>
      </p:sp>
      <p:sp>
        <p:nvSpPr>
          <p:cNvPr id="3" name="Content Placeholder 2"/>
          <p:cNvSpPr>
            <a:spLocks noGrp="1"/>
          </p:cNvSpPr>
          <p:nvPr>
            <p:ph idx="1"/>
          </p:nvPr>
        </p:nvSpPr>
        <p:spPr>
          <a:xfrm>
            <a:off x="838200" y="1825625"/>
            <a:ext cx="10515600" cy="2764663"/>
          </a:xfrm>
        </p:spPr>
        <p:txBody>
          <a:bodyPr/>
          <a:lstStyle/>
          <a:p>
            <a:pPr marL="0" indent="0">
              <a:buNone/>
            </a:pPr>
            <a:r>
              <a:rPr lang="en-US" dirty="0">
                <a:latin typeface="Times New Roman" panose="02020603050405020304" pitchFamily="18" charset="0"/>
                <a:cs typeface="Times New Roman" panose="02020603050405020304" pitchFamily="18" charset="0"/>
              </a:rPr>
              <a:t>Bài 1. Em hãy nêu cách định dạng kí tự cho một khối văn bản thành chữ đậm, in nghiêng, màu chữ đỏ và cỡ chữ 14. </a:t>
            </a:r>
          </a:p>
          <a:p>
            <a:pPr marL="0" indent="0">
              <a:buNone/>
            </a:pPr>
            <a:r>
              <a:rPr lang="en-US" dirty="0">
                <a:latin typeface="Times New Roman" panose="02020603050405020304" pitchFamily="18" charset="0"/>
                <a:cs typeface="Times New Roman" panose="02020603050405020304" pitchFamily="18" charset="0"/>
              </a:rPr>
              <a:t>Bài 2. Theo em, văn bản ở Hình 4 SGK trang 35 là kết quả thực hiện các lệnh định dạng </a:t>
            </a:r>
            <a:r>
              <a:rPr lang="en-US">
                <a:latin typeface="Times New Roman" panose="02020603050405020304" pitchFamily="18" charset="0"/>
                <a:cs typeface="Times New Roman" panose="02020603050405020304" pitchFamily="18" charset="0"/>
              </a:rPr>
              <a:t>nào?</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0265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DF20D-EAE8-4E89-A86C-F586FBCC8ED5}"/>
              </a:ext>
            </a:extLst>
          </p:cNvPr>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4. Vận dụng</a:t>
            </a:r>
          </a:p>
        </p:txBody>
      </p:sp>
      <p:sp>
        <p:nvSpPr>
          <p:cNvPr id="3" name="Content Placeholder 2">
            <a:extLst>
              <a:ext uri="{FF2B5EF4-FFF2-40B4-BE49-F238E27FC236}">
                <a16:creationId xmlns:a16="http://schemas.microsoft.com/office/drawing/2014/main" id="{96B66239-104C-454A-88B3-BA4F35E329A4}"/>
              </a:ext>
            </a:extLst>
          </p:cNvPr>
          <p:cNvSpPr>
            <a:spLocks noGrp="1"/>
          </p:cNvSpPr>
          <p:nvPr>
            <p:ph idx="1"/>
          </p:nvPr>
        </p:nvSpPr>
        <p:spPr>
          <a:xfrm>
            <a:off x="838200" y="1558834"/>
            <a:ext cx="10515600" cy="4618129"/>
          </a:xfrm>
        </p:spPr>
        <p:txBody>
          <a:bodyPr/>
          <a:lstStyle/>
          <a:p>
            <a:pPr marL="0" indent="0">
              <a:buNone/>
            </a:pPr>
            <a:r>
              <a:rPr lang="en-US" dirty="0">
                <a:latin typeface="Times New Roman" panose="02020603050405020304" pitchFamily="18" charset="0"/>
                <a:cs typeface="Times New Roman" panose="02020603050405020304" pitchFamily="18" charset="0"/>
              </a:rPr>
              <a:t>Em hãy tạo một tệp văn bản và trình bày kết quả tự đánh giá của nhóm mình sau buổi học. Ví dụ như hình sau: (HS làm việc nhóm máy)</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3712573" y="2678021"/>
            <a:ext cx="4610100" cy="3400425"/>
          </a:xfrm>
          <a:prstGeom prst="rect">
            <a:avLst/>
          </a:prstGeom>
        </p:spPr>
      </p:pic>
    </p:spTree>
    <p:extLst>
      <p:ext uri="{BB962C8B-B14F-4D97-AF65-F5344CB8AC3E}">
        <p14:creationId xmlns:p14="http://schemas.microsoft.com/office/powerpoint/2010/main" val="2561083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4" name="Picture 10" descr="C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81663" y="2876551"/>
            <a:ext cx="4157662" cy="1852613"/>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1663" y="2808289"/>
            <a:ext cx="4965700" cy="1074737"/>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1" y="2876551"/>
            <a:ext cx="4710113" cy="1831975"/>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81664" y="2108200"/>
            <a:ext cx="4256087" cy="1398588"/>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3450" y="2789238"/>
            <a:ext cx="4019550" cy="1084262"/>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41488" y="2089151"/>
            <a:ext cx="4483100" cy="1419225"/>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49763" y="2206625"/>
            <a:ext cx="2995612" cy="201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2209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right)">
                                      <p:cBhvr>
                                        <p:cTn id="12" dur="500"/>
                                        <p:tgtEl>
                                          <p:spTgt spid="21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21510"/>
                                        </p:tgtEl>
                                        <p:attrNameLst>
                                          <p:attrName>style.visibility</p:attrName>
                                        </p:attrNameLst>
                                      </p:cBhvr>
                                      <p:to>
                                        <p:strVal val="visible"/>
                                      </p:to>
                                    </p:set>
                                    <p:animEffect transition="in" filter="wipe(right)">
                                      <p:cBhvr>
                                        <p:cTn id="17" dur="500"/>
                                        <p:tgtEl>
                                          <p:spTgt spid="215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1511"/>
                                        </p:tgtEl>
                                        <p:attrNameLst>
                                          <p:attrName>style.visibility</p:attrName>
                                        </p:attrNameLst>
                                      </p:cBhvr>
                                      <p:to>
                                        <p:strVal val="visible"/>
                                      </p:to>
                                    </p:set>
                                    <p:animEffect transition="in" filter="wipe(left)">
                                      <p:cBhvr>
                                        <p:cTn id="22" dur="500"/>
                                        <p:tgtEl>
                                          <p:spTgt spid="215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nodeType="clickEffect">
                                  <p:stCondLst>
                                    <p:cond delay="0"/>
                                  </p:stCondLst>
                                  <p:childTnLst>
                                    <p:set>
                                      <p:cBhvr>
                                        <p:cTn id="26" dur="1" fill="hold">
                                          <p:stCondLst>
                                            <p:cond delay="0"/>
                                          </p:stCondLst>
                                        </p:cTn>
                                        <p:tgtEl>
                                          <p:spTgt spid="21512"/>
                                        </p:tgtEl>
                                        <p:attrNameLst>
                                          <p:attrName>style.visibility</p:attrName>
                                        </p:attrNameLst>
                                      </p:cBhvr>
                                      <p:to>
                                        <p:strVal val="visible"/>
                                      </p:to>
                                    </p:set>
                                    <p:animEffect transition="in" filter="wipe(right)">
                                      <p:cBhvr>
                                        <p:cTn id="27" dur="500"/>
                                        <p:tgtEl>
                                          <p:spTgt spid="215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21513"/>
                                        </p:tgtEl>
                                        <p:attrNameLst>
                                          <p:attrName>style.visibility</p:attrName>
                                        </p:attrNameLst>
                                      </p:cBhvr>
                                      <p:to>
                                        <p:strVal val="visible"/>
                                      </p:to>
                                    </p:set>
                                    <p:animEffect transition="in" filter="wipe(left)">
                                      <p:cBhvr>
                                        <p:cTn id="32" dur="500"/>
                                        <p:tgtEl>
                                          <p:spTgt spid="2151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21514"/>
                                        </p:tgtEl>
                                        <p:attrNameLst>
                                          <p:attrName>style.visibility</p:attrName>
                                        </p:attrNameLst>
                                      </p:cBhvr>
                                      <p:to>
                                        <p:strVal val="visible"/>
                                      </p:to>
                                    </p:set>
                                    <p:animEffect transition="in" filter="wipe(left)">
                                      <p:cBhvr>
                                        <p:cTn id="37" dur="500"/>
                                        <p:tgtEl>
                                          <p:spTgt spid="21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1781</TotalTime>
  <Words>494</Words>
  <Application>Microsoft Office PowerPoint</Application>
  <PresentationFormat>Widescreen</PresentationFormat>
  <Paragraphs>34</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Thứ   ngày   tháng    năm 2025</vt:lpstr>
      <vt:lpstr>1. Nhóm lệnh định dạng kí tự </vt:lpstr>
      <vt:lpstr>PowerPoint Presentation</vt:lpstr>
      <vt:lpstr>1. Nhóm lệnh định dạng kí tự </vt:lpstr>
      <vt:lpstr>2. Thực hiện định dạng kí tự </vt:lpstr>
      <vt:lpstr>3. Luyện tập</vt:lpstr>
      <vt:lpstr>4. Vận dụng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HUU HAI 20184434</dc:creator>
  <cp:lastModifiedBy>Administrator</cp:lastModifiedBy>
  <cp:revision>78</cp:revision>
  <dcterms:created xsi:type="dcterms:W3CDTF">2023-10-20T07:22:54Z</dcterms:created>
  <dcterms:modified xsi:type="dcterms:W3CDTF">2025-12-15T10:50:58Z</dcterms:modified>
</cp:coreProperties>
</file>