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7" r:id="rId13"/>
    <p:sldId id="266" r:id="rId14"/>
    <p:sldId id="268" r:id="rId15"/>
    <p:sldId id="269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4B"/>
    <a:srgbClr val="FFD757"/>
    <a:srgbClr val="00A1DA"/>
    <a:srgbClr val="FFAD5B"/>
    <a:srgbClr val="BEE395"/>
    <a:srgbClr val="6CB5D6"/>
    <a:srgbClr val="90D0EC"/>
    <a:srgbClr val="78C5E8"/>
    <a:srgbClr val="57B8E3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microsoft.com/office/2007/relationships/hdphoto" Target="../media/hdphoto4.wdp"/><Relationship Id="rId12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jpe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887308"/>
              </p:ext>
            </p:extLst>
          </p:nvPr>
        </p:nvGraphicFramePr>
        <p:xfrm>
          <a:off x="127000" y="19049"/>
          <a:ext cx="4356100" cy="5079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500"/>
                <a:gridCol w="1066800"/>
                <a:gridCol w="1447800"/>
              </a:tblGrid>
              <a:tr h="555216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871941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itle 1"/>
          <p:cNvSpPr txBox="1">
            <a:spLocks/>
          </p:cNvSpPr>
          <p:nvPr/>
        </p:nvSpPr>
        <p:spPr>
          <a:xfrm>
            <a:off x="3015906" y="1092467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một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828800" y="966040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11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1727443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2567713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3429846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4290126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1828800" y="1778807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12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828800" y="2680474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13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828800" y="3493241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14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828800" y="4344108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15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3015906" y="1943716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hai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3015906" y="2792245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ba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2977806" y="3640774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bốn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3015906" y="4489303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Hai lăm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42621"/>
              </p:ext>
            </p:extLst>
          </p:nvPr>
        </p:nvGraphicFramePr>
        <p:xfrm>
          <a:off x="4648200" y="31550"/>
          <a:ext cx="4356100" cy="5079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500"/>
                <a:gridCol w="1066800"/>
                <a:gridCol w="1447800"/>
              </a:tblGrid>
              <a:tr h="555216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884442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7514083" y="1062506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sáu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415877" y="936079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16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225" y="1155956"/>
            <a:ext cx="838652" cy="39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739944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580214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442347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4302627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225" y="2011456"/>
            <a:ext cx="838653" cy="39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474" y="2701179"/>
            <a:ext cx="853566" cy="54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584" y="3564145"/>
            <a:ext cx="855083" cy="54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4317077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itle 1"/>
          <p:cNvSpPr txBox="1">
            <a:spLocks/>
          </p:cNvSpPr>
          <p:nvPr/>
        </p:nvSpPr>
        <p:spPr>
          <a:xfrm>
            <a:off x="6415877" y="1748846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17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415877" y="2650513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18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6415877" y="3463280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19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6350000" y="4356609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20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7514083" y="1913755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bảy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7514083" y="2762284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tám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7486306" y="3653275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chín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7537106" y="4501804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Hai mươi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28002" y="2139588"/>
            <a:ext cx="488481" cy="290263"/>
            <a:chOff x="1228002" y="2139588"/>
            <a:chExt cx="488481" cy="290263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002" y="2139589"/>
              <a:ext cx="272391" cy="290262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092" y="2139588"/>
              <a:ext cx="272391" cy="290262"/>
            </a:xfrm>
            <a:prstGeom prst="rect">
              <a:avLst/>
            </a:prstGeom>
          </p:spPr>
        </p:pic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00" y="1248614"/>
            <a:ext cx="272391" cy="29026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48107" y="2943687"/>
            <a:ext cx="704571" cy="307468"/>
            <a:chOff x="1148107" y="2943687"/>
            <a:chExt cx="704571" cy="307468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107" y="2943688"/>
              <a:ext cx="272391" cy="29026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197" y="2943687"/>
              <a:ext cx="272391" cy="29026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287" y="2960893"/>
              <a:ext cx="272391" cy="29026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122327" y="3664490"/>
            <a:ext cx="704571" cy="466557"/>
            <a:chOff x="1122327" y="3664490"/>
            <a:chExt cx="704571" cy="466557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327" y="3823580"/>
              <a:ext cx="272391" cy="290262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417" y="3823579"/>
              <a:ext cx="272391" cy="29026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507" y="3840785"/>
              <a:ext cx="272391" cy="29026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001" y="3664490"/>
              <a:ext cx="272391" cy="29026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122327" y="4498862"/>
            <a:ext cx="704571" cy="466557"/>
            <a:chOff x="1122327" y="4498862"/>
            <a:chExt cx="704571" cy="466557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327" y="4657952"/>
              <a:ext cx="272391" cy="29026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417" y="4657951"/>
              <a:ext cx="272391" cy="29026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507" y="4675157"/>
              <a:ext cx="272391" cy="29026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001" y="4498862"/>
              <a:ext cx="272391" cy="29026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091" y="4512786"/>
              <a:ext cx="272391" cy="2902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611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48" grpId="0"/>
      <p:bldP spid="48" grpId="1"/>
      <p:bldP spid="38" grpId="0"/>
      <p:bldP spid="38" grpId="1"/>
      <p:bldP spid="40" grpId="0"/>
      <p:bldP spid="40" grpId="1"/>
      <p:bldP spid="40" grpId="2"/>
      <p:bldP spid="40" grpId="3"/>
      <p:bldP spid="41" grpId="0"/>
      <p:bldP spid="41" grpId="1"/>
      <p:bldP spid="43" grpId="0"/>
      <p:bldP spid="43" grpId="1"/>
      <p:bldP spid="44" grpId="0"/>
      <p:bldP spid="44" grpId="1"/>
      <p:bldP spid="46" grpId="0"/>
      <p:bldP spid="46" grpId="1"/>
      <p:bldP spid="46" grpId="2"/>
      <p:bldP spid="46" grpId="3"/>
      <p:bldP spid="47" grpId="0"/>
      <p:bldP spid="47" grpId="1"/>
      <p:bldP spid="52" grpId="0"/>
      <p:bldP spid="52" grpId="1"/>
      <p:bldP spid="30" grpId="0"/>
      <p:bldP spid="30" grpId="1"/>
      <p:bldP spid="31" grpId="0"/>
      <p:bldP spid="31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6" grpId="2"/>
      <p:bldP spid="56" grpId="3"/>
      <p:bldP spid="57" grpId="0"/>
      <p:bldP spid="57" grpId="1"/>
      <p:bldP spid="63" grpId="0"/>
      <p:bldP spid="63" grpId="1"/>
      <p:bldP spid="64" grpId="0"/>
      <p:bldP spid="64" grpId="1"/>
      <p:bldP spid="65" grpId="0"/>
      <p:bldP spid="65" grpId="1"/>
      <p:bldP spid="65" grpId="2"/>
      <p:bldP spid="65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95250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6159500" y="1047750"/>
            <a:ext cx="5791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UTM Cookies" pitchFamily="18" charset="0"/>
              </a:rPr>
              <a:t>Hoạt động</a:t>
            </a:r>
            <a:endParaRPr lang="en-US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UTM Cookies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-346075"/>
            <a:ext cx="23526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" y="933450"/>
            <a:ext cx="9567863" cy="857250"/>
          </a:xfrm>
        </p:spPr>
        <p:txBody>
          <a:bodyPr>
            <a:no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Biết mỗi        có 10 quả cà chua. Tìm số thích hợp (theo mẫu).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919559"/>
            <a:ext cx="685800" cy="63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47637" y="10366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3882" y="1644914"/>
            <a:ext cx="2840018" cy="1391796"/>
            <a:chOff x="375784" y="2022867"/>
            <a:chExt cx="2840018" cy="1391796"/>
          </a:xfrm>
        </p:grpSpPr>
        <p:grpSp>
          <p:nvGrpSpPr>
            <p:cNvPr id="13" name="Group 12"/>
            <p:cNvGrpSpPr/>
            <p:nvPr/>
          </p:nvGrpSpPr>
          <p:grpSpPr>
            <a:xfrm>
              <a:off x="375784" y="2022867"/>
              <a:ext cx="2840018" cy="1391796"/>
              <a:chOff x="75305" y="1256154"/>
              <a:chExt cx="2840018" cy="1391796"/>
            </a:xfrm>
          </p:grpSpPr>
          <p:pic>
            <p:nvPicPr>
              <p:cNvPr id="1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80558" y="1256154"/>
                <a:ext cx="1125722" cy="1155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037" y="2697239"/>
              <a:ext cx="314325" cy="339471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168361" y="3321545"/>
            <a:ext cx="2840018" cy="1391796"/>
            <a:chOff x="5244561" y="3305772"/>
            <a:chExt cx="2840018" cy="1391796"/>
          </a:xfrm>
        </p:grpSpPr>
        <p:pic>
          <p:nvPicPr>
            <p:cNvPr id="38" name="Picture 5" descr="ถาดเสริฟไม้ รุ่น วาสโซ 32 x 24 x 1.5 ซม. - ลายไม้ธรรมชาติ ...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5" t="33894" r="7388" b="38462"/>
            <a:stretch/>
          </p:blipFill>
          <p:spPr bwMode="auto">
            <a:xfrm>
              <a:off x="5244561" y="3602193"/>
              <a:ext cx="2840018" cy="109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5549814" y="3305772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6646075" y="3317318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5168361" y="1644914"/>
            <a:ext cx="2840018" cy="1391796"/>
            <a:chOff x="5244561" y="1644914"/>
            <a:chExt cx="2840018" cy="1391796"/>
          </a:xfrm>
        </p:grpSpPr>
        <p:pic>
          <p:nvPicPr>
            <p:cNvPr id="19" name="Picture 5" descr="ถาดเสริฟไม้ รุ่น วาสโซ 32 x 24 x 1.5 ซม. - ลายไม้ธรรมชาติ ...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5" t="33894" r="7388" b="38462"/>
            <a:stretch/>
          </p:blipFill>
          <p:spPr bwMode="auto">
            <a:xfrm>
              <a:off x="5244561" y="1941335"/>
              <a:ext cx="2840018" cy="109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5549814" y="1644914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2963" y="2190750"/>
              <a:ext cx="314325" cy="33947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0600" y="2319286"/>
              <a:ext cx="314325" cy="33947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925" y="2423957"/>
              <a:ext cx="314325" cy="33947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2319286"/>
              <a:ext cx="314325" cy="339471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23882" y="3321545"/>
            <a:ext cx="2840018" cy="1391796"/>
            <a:chOff x="375784" y="2022867"/>
            <a:chExt cx="2840018" cy="1391796"/>
          </a:xfrm>
        </p:grpSpPr>
        <p:grpSp>
          <p:nvGrpSpPr>
            <p:cNvPr id="27" name="Group 26"/>
            <p:cNvGrpSpPr/>
            <p:nvPr/>
          </p:nvGrpSpPr>
          <p:grpSpPr>
            <a:xfrm>
              <a:off x="375784" y="2022867"/>
              <a:ext cx="2840018" cy="1391796"/>
              <a:chOff x="75305" y="1256154"/>
              <a:chExt cx="2840018" cy="1391796"/>
            </a:xfrm>
          </p:grpSpPr>
          <p:pic>
            <p:nvPicPr>
              <p:cNvPr id="29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80558" y="1256154"/>
                <a:ext cx="1125722" cy="1155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112" y="2875039"/>
              <a:ext cx="314325" cy="33947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7437" y="2875039"/>
              <a:ext cx="314325" cy="33947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762" y="2875039"/>
              <a:ext cx="314325" cy="33947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412" y="2687968"/>
              <a:ext cx="314325" cy="33947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7737" y="2687968"/>
              <a:ext cx="314325" cy="33947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062" y="2687968"/>
              <a:ext cx="314325" cy="33947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9937" y="2495958"/>
              <a:ext cx="314325" cy="33947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262" y="2495958"/>
              <a:ext cx="314325" cy="339471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3301443" y="2131185"/>
            <a:ext cx="888999" cy="1041609"/>
            <a:chOff x="3529485" y="2122629"/>
            <a:chExt cx="888999" cy="1041609"/>
          </a:xfrm>
        </p:grpSpPr>
        <p:sp>
          <p:nvSpPr>
            <p:cNvPr id="40" name="Rounded Rectangle 39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12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301443" y="3826842"/>
            <a:ext cx="888999" cy="1041609"/>
            <a:chOff x="3529485" y="2122629"/>
            <a:chExt cx="888999" cy="1041609"/>
          </a:xfrm>
        </p:grpSpPr>
        <p:sp>
          <p:nvSpPr>
            <p:cNvPr id="47" name="Rounded Rectangle 46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962343" y="3826842"/>
            <a:ext cx="888999" cy="1041609"/>
            <a:chOff x="3529485" y="2122629"/>
            <a:chExt cx="888999" cy="1041609"/>
          </a:xfrm>
        </p:grpSpPr>
        <p:sp>
          <p:nvSpPr>
            <p:cNvPr id="50" name="Rounded Rectangle 49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962343" y="2131185"/>
            <a:ext cx="888999" cy="1041609"/>
            <a:chOff x="3529485" y="2122629"/>
            <a:chExt cx="888999" cy="1041609"/>
          </a:xfrm>
        </p:grpSpPr>
        <p:sp>
          <p:nvSpPr>
            <p:cNvPr id="53" name="Rounded Rectangle 52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0" y="3172794"/>
            <a:ext cx="9144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610100" y="1644914"/>
            <a:ext cx="0" cy="3223537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086" y="4139864"/>
            <a:ext cx="4445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15" y="2460901"/>
            <a:ext cx="4445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402" y="4200188"/>
            <a:ext cx="4810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4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7700" y="2095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Số?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43003" y="1268656"/>
            <a:ext cx="3765276" cy="2742430"/>
            <a:chOff x="847803" y="1268656"/>
            <a:chExt cx="3765276" cy="2742430"/>
          </a:xfrm>
        </p:grpSpPr>
        <p:grpSp>
          <p:nvGrpSpPr>
            <p:cNvPr id="5" name="Group 4"/>
            <p:cNvGrpSpPr/>
            <p:nvPr/>
          </p:nvGrpSpPr>
          <p:grpSpPr>
            <a:xfrm>
              <a:off x="847803" y="1268656"/>
              <a:ext cx="3765276" cy="2742430"/>
              <a:chOff x="-1905" y="0"/>
              <a:chExt cx="1908175" cy="1390176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-1905" y="0"/>
                <a:ext cx="1908175" cy="998855"/>
              </a:xfrm>
              <a:prstGeom prst="round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653657" y="1143796"/>
                <a:ext cx="246380" cy="246380"/>
              </a:xfrm>
              <a:prstGeom prst="round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058" y="1422877"/>
              <a:ext cx="3097212" cy="1662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2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1668"/>
            <a:ext cx="698559" cy="560218"/>
          </a:xfrm>
          <a:prstGeom prst="rect">
            <a:avLst/>
          </a:prstGeom>
          <a:noFill/>
        </p:spPr>
      </p:pic>
      <p:sp>
        <p:nvSpPr>
          <p:cNvPr id="24" name="Rounded Rectangle 23"/>
          <p:cNvSpPr/>
          <p:nvPr/>
        </p:nvSpPr>
        <p:spPr>
          <a:xfrm>
            <a:off x="4876800" y="1268656"/>
            <a:ext cx="3765276" cy="1970463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170377" y="3525047"/>
            <a:ext cx="486165" cy="486039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3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3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3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083" y="3429668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ounded Rectangle 42"/>
          <p:cNvSpPr/>
          <p:nvPr/>
        </p:nvSpPr>
        <p:spPr>
          <a:xfrm>
            <a:off x="1610389" y="3250581"/>
            <a:ext cx="888999" cy="1041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.VnArial" pitchFamily="34" charset="0"/>
              </a:rPr>
              <a:t>12</a:t>
            </a:r>
            <a:endParaRPr lang="en-US" sz="2800" b="1">
              <a:solidFill>
                <a:srgbClr val="002060"/>
              </a:solidFill>
              <a:latin typeface=".Vn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943600" y="3257550"/>
            <a:ext cx="888999" cy="1041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.VnArial" pitchFamily="34" charset="0"/>
              </a:rPr>
              <a:t>15</a:t>
            </a:r>
            <a:endParaRPr lang="en-US" sz="2800" b="1">
              <a:solidFill>
                <a:srgbClr val="00206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5" t="29762" r="25817" b="26785"/>
          <a:stretch/>
        </p:blipFill>
        <p:spPr bwMode="auto">
          <a:xfrm>
            <a:off x="834721" y="1276350"/>
            <a:ext cx="7508807" cy="371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647700" y="2095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Số?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88" y="1577504"/>
            <a:ext cx="3349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58" y="4491264"/>
            <a:ext cx="3175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33208"/>
            <a:ext cx="3048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67" y="3243036"/>
            <a:ext cx="3238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67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36721"/>
            <a:ext cx="3201992" cy="95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703888" y="1873250"/>
            <a:ext cx="3352800" cy="1471369"/>
            <a:chOff x="5740400" y="1910904"/>
            <a:chExt cx="3352800" cy="1471369"/>
          </a:xfrm>
        </p:grpSpPr>
        <p:sp>
          <p:nvSpPr>
            <p:cNvPr id="11" name="Oval 10"/>
            <p:cNvSpPr/>
            <p:nvPr/>
          </p:nvSpPr>
          <p:spPr>
            <a:xfrm>
              <a:off x="5740400" y="1910904"/>
              <a:ext cx="3352800" cy="147136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9476" y="2190750"/>
              <a:ext cx="1752600" cy="97423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703888" y="261491"/>
            <a:ext cx="3352800" cy="1446660"/>
            <a:chOff x="5740400" y="1907033"/>
            <a:chExt cx="3352800" cy="1446660"/>
          </a:xfrm>
        </p:grpSpPr>
        <p:sp>
          <p:nvSpPr>
            <p:cNvPr id="16" name="Oval 15"/>
            <p:cNvSpPr/>
            <p:nvPr/>
          </p:nvSpPr>
          <p:spPr>
            <a:xfrm>
              <a:off x="5740400" y="1907033"/>
              <a:ext cx="3352800" cy="144666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9476" y="2190750"/>
              <a:ext cx="1752600" cy="974239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96188" y="2231772"/>
              <a:ext cx="1395412" cy="892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9" y="2435379"/>
            <a:ext cx="616743" cy="62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703888" y="3551446"/>
            <a:ext cx="3352800" cy="1471369"/>
            <a:chOff x="5740400" y="1910904"/>
            <a:chExt cx="3352800" cy="1471369"/>
          </a:xfrm>
        </p:grpSpPr>
        <p:sp>
          <p:nvSpPr>
            <p:cNvPr id="23" name="Oval 22"/>
            <p:cNvSpPr/>
            <p:nvPr/>
          </p:nvSpPr>
          <p:spPr>
            <a:xfrm>
              <a:off x="5740400" y="1910904"/>
              <a:ext cx="3352800" cy="147136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9476" y="2221150"/>
              <a:ext cx="1457324" cy="8101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1160" y="2221150"/>
              <a:ext cx="1457324" cy="81010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2133600" y="57150"/>
            <a:ext cx="1570038" cy="1487242"/>
            <a:chOff x="2084387" y="283516"/>
            <a:chExt cx="1570038" cy="14872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688090"/>
              <a:ext cx="1230917" cy="108266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084387" y="283516"/>
              <a:ext cx="1570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Arial" pitchFamily="34" charset="0"/>
                  <a:cs typeface="Arial" pitchFamily="34" charset="0"/>
                </a:rPr>
                <a:t>Mười lăm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89452" y="1727700"/>
            <a:ext cx="1591958" cy="1692673"/>
            <a:chOff x="2089452" y="1727700"/>
            <a:chExt cx="1591958" cy="16926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4085" y="2138565"/>
              <a:ext cx="1457325" cy="1281808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089452" y="1727700"/>
              <a:ext cx="1570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Arial" pitchFamily="34" charset="0"/>
                  <a:cs typeface="Arial" pitchFamily="34" charset="0"/>
                </a:rPr>
                <a:t>Hai mươi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076752" y="3481685"/>
            <a:ext cx="1601484" cy="1661815"/>
            <a:chOff x="2076752" y="3481685"/>
            <a:chExt cx="1601484" cy="16618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911" y="3861692"/>
              <a:ext cx="1457325" cy="1281808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076752" y="3481685"/>
              <a:ext cx="1570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Arial" pitchFamily="34" charset="0"/>
                  <a:cs typeface="Arial" pitchFamily="34" charset="0"/>
                </a:rPr>
                <a:t>Mười một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8372278" y="89988"/>
            <a:ext cx="597296" cy="52448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1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372278" y="1826964"/>
            <a:ext cx="597296" cy="52448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2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8372278" y="3563940"/>
            <a:ext cx="597296" cy="52448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3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0" y="744135"/>
            <a:ext cx="1906592" cy="1082829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Thỏ tìm </a:t>
            </a:r>
          </a:p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cà rốt</a:t>
            </a:r>
          </a:p>
        </p:txBody>
      </p:sp>
    </p:spTree>
    <p:extLst>
      <p:ext uri="{BB962C8B-B14F-4D97-AF65-F5344CB8AC3E}">
        <p14:creationId xmlns:p14="http://schemas.microsoft.com/office/powerpoint/2010/main" val="255153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0494E-6 L 0.30209 -0.35308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-17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30833 0.29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29757 0.018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8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6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CÁC SỐ ĐẾN 20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1950"/>
            <a:ext cx="46704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2536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175" y="4286250"/>
            <a:ext cx="8229600" cy="857250"/>
          </a:xfrm>
        </p:spPr>
        <p:txBody>
          <a:bodyPr/>
          <a:lstStyle/>
          <a:p>
            <a:r>
              <a:rPr lang="en-US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 bao nhiều quả cà chua?</a:t>
            </a:r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54083"/>
            <a:ext cx="2334107" cy="214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3310187" y="1733550"/>
            <a:ext cx="597169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quả cà chua</a:t>
            </a:r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307026" y="2590800"/>
            <a:ext cx="597169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chục</a:t>
            </a:r>
            <a:r>
              <a:rPr lang="en-US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quả cà chua</a:t>
            </a:r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5276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103360"/>
              </p:ext>
            </p:extLst>
          </p:nvPr>
        </p:nvGraphicFramePr>
        <p:xfrm>
          <a:off x="250371" y="663120"/>
          <a:ext cx="8668659" cy="320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8459"/>
                <a:gridCol w="2206170"/>
                <a:gridCol w="3204030"/>
              </a:tblGrid>
              <a:tr h="1125312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207871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988649"/>
            <a:ext cx="2879727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3148"/>
            <a:ext cx="2133600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149357"/>
            <a:ext cx="619125" cy="668655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rot="3681682">
            <a:off x="165075" y="1818807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4879468">
            <a:off x="2312118" y="2462811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3709534" y="2988649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707040" y="2993146"/>
            <a:ext cx="1812018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11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217714" y="361950"/>
            <a:ext cx="1839686" cy="1085376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1925675" y="904638"/>
            <a:ext cx="1503325" cy="847488"/>
          </a:xfrm>
          <a:prstGeom prst="cloudCallout">
            <a:avLst>
              <a:gd name="adj1" fmla="val 5202"/>
              <a:gd name="adj2" fmla="val 919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5881914" y="2995953"/>
            <a:ext cx="2879727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Mười một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/>
      <p:bldP spid="42" grpId="1"/>
      <p:bldP spid="39" grpId="0" animBg="1"/>
      <p:bldP spid="40" grpId="0" animBg="1"/>
      <p:bldP spid="40" grpId="1" animBg="1"/>
      <p:bldP spid="44" grpId="0" animBg="1"/>
      <p:bldP spid="44" grpId="1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436505"/>
              </p:ext>
            </p:extLst>
          </p:nvPr>
        </p:nvGraphicFramePr>
        <p:xfrm>
          <a:off x="90714" y="663120"/>
          <a:ext cx="8951688" cy="320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086"/>
                <a:gridCol w="1879602"/>
                <a:gridCol w="3429000"/>
              </a:tblGrid>
              <a:tr h="1125312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207871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988649"/>
            <a:ext cx="2879727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2" y="2093148"/>
            <a:ext cx="2133600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15" y="3118493"/>
            <a:ext cx="619125" cy="668655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rot="3681682">
            <a:off x="114801" y="1699863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4184698">
            <a:off x="2268237" y="2375921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3886200" y="2988649"/>
            <a:ext cx="1635352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886200" y="2993146"/>
            <a:ext cx="1632858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12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217714" y="361950"/>
            <a:ext cx="1839686" cy="1085376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1925675" y="904638"/>
            <a:ext cx="1503325" cy="847488"/>
          </a:xfrm>
          <a:prstGeom prst="cloudCallout">
            <a:avLst>
              <a:gd name="adj1" fmla="val 5202"/>
              <a:gd name="adj2" fmla="val 919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5881914" y="2995953"/>
            <a:ext cx="2879727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Mười hai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31" y="3114795"/>
            <a:ext cx="619125" cy="6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1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/>
      <p:bldP spid="42" grpId="1"/>
      <p:bldP spid="39" grpId="0" animBg="1"/>
      <p:bldP spid="40" grpId="0" animBg="1"/>
      <p:bldP spid="40" grpId="1" animBg="1"/>
      <p:bldP spid="44" grpId="0" animBg="1"/>
      <p:bldP spid="44" grpId="1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944235"/>
              </p:ext>
            </p:extLst>
          </p:nvPr>
        </p:nvGraphicFramePr>
        <p:xfrm>
          <a:off x="90714" y="663120"/>
          <a:ext cx="8951688" cy="320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086"/>
                <a:gridCol w="2057400"/>
                <a:gridCol w="2870202"/>
              </a:tblGrid>
              <a:tr h="1125312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207871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2988649"/>
            <a:ext cx="2346327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2" y="2093148"/>
            <a:ext cx="2133600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17" y="3118493"/>
            <a:ext cx="619125" cy="668655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rot="3681682">
            <a:off x="114801" y="1699863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4184698">
            <a:off x="2268237" y="2375921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336134" y="2988649"/>
            <a:ext cx="1635352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336134" y="2993146"/>
            <a:ext cx="1632858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13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217714" y="361950"/>
            <a:ext cx="1839686" cy="1085376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1925675" y="904638"/>
            <a:ext cx="1503325" cy="847488"/>
          </a:xfrm>
          <a:prstGeom prst="cloudCallout">
            <a:avLst>
              <a:gd name="adj1" fmla="val 5202"/>
              <a:gd name="adj2" fmla="val 919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400800" y="2995953"/>
            <a:ext cx="2360841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Mười ba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61" y="3114795"/>
            <a:ext cx="619125" cy="66865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411" y="3126238"/>
            <a:ext cx="619125" cy="6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7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/>
      <p:bldP spid="42" grpId="1"/>
      <p:bldP spid="39" grpId="0" animBg="1"/>
      <p:bldP spid="40" grpId="0" animBg="1"/>
      <p:bldP spid="40" grpId="1" animBg="1"/>
      <p:bldP spid="44" grpId="0" animBg="1"/>
      <p:bldP spid="44" grpId="1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334149"/>
              </p:ext>
            </p:extLst>
          </p:nvPr>
        </p:nvGraphicFramePr>
        <p:xfrm>
          <a:off x="90714" y="126102"/>
          <a:ext cx="8951688" cy="4884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086"/>
                <a:gridCol w="1905000"/>
                <a:gridCol w="2641602"/>
              </a:tblGrid>
              <a:tr h="1040382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192183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2183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2161351"/>
            <a:ext cx="2346327" cy="792551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7" y="1502238"/>
            <a:ext cx="1955798" cy="145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32" y="2349784"/>
            <a:ext cx="619125" cy="618191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rot="3681682">
            <a:off x="135763" y="1127513"/>
            <a:ext cx="986286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4184698">
            <a:off x="2294557" y="1510856"/>
            <a:ext cx="986286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764312" y="2161351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764312" y="2165848"/>
            <a:ext cx="1320792" cy="7925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14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217714" y="-175068"/>
            <a:ext cx="1839686" cy="1003460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1925675" y="367620"/>
            <a:ext cx="1503325" cy="783527"/>
          </a:xfrm>
          <a:prstGeom prst="cloudCallout">
            <a:avLst>
              <a:gd name="adj1" fmla="val 5202"/>
              <a:gd name="adj2" fmla="val 919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545944" y="2079678"/>
            <a:ext cx="2362200" cy="9032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Mười bốn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876" y="2346086"/>
            <a:ext cx="619125" cy="61819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26" y="2357529"/>
            <a:ext cx="619125" cy="61819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14" y="2364739"/>
            <a:ext cx="619125" cy="61819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" y="3487896"/>
            <a:ext cx="19573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03" y="4045891"/>
            <a:ext cx="1866864" cy="88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4786083" y="3889528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4786083" y="3894025"/>
            <a:ext cx="1320792" cy="7925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15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451603" y="3934861"/>
            <a:ext cx="2346327" cy="792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6596747" y="3853188"/>
            <a:ext cx="2362200" cy="9032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Mười lăm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3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/>
      <p:bldP spid="42" grpId="1"/>
      <p:bldP spid="39" grpId="0" animBg="1"/>
      <p:bldP spid="40" grpId="0" animBg="1"/>
      <p:bldP spid="40" grpId="1" animBg="1"/>
      <p:bldP spid="44" grpId="0" animBg="1"/>
      <p:bldP spid="44" grpId="1" animBg="1"/>
      <p:bldP spid="45" grpId="0" animBg="1"/>
      <p:bldP spid="48" grpId="0"/>
      <p:bldP spid="48" grpId="1"/>
      <p:bldP spid="49" grpId="0" animBg="1"/>
      <p:bldP spid="50" grpId="0"/>
      <p:bldP spid="50" grpId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009465"/>
              </p:ext>
            </p:extLst>
          </p:nvPr>
        </p:nvGraphicFramePr>
        <p:xfrm>
          <a:off x="152399" y="126103"/>
          <a:ext cx="8839200" cy="4819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1"/>
                <a:gridCol w="1828800"/>
                <a:gridCol w="2743199"/>
              </a:tblGrid>
              <a:tr h="556052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3867" y="-14514"/>
            <a:ext cx="781057" cy="792551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0" y="707124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9141506" y="1738753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613770" y="902045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smtClean="0">
                <a:latin typeface="Arial" pitchFamily="34" charset="0"/>
                <a:cs typeface="Arial" pitchFamily="34" charset="0"/>
              </a:rPr>
              <a:t>Mười sáu</a:t>
            </a:r>
            <a:endParaRPr lang="en-US" sz="3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4668157" y="801748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16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9803149" y="3832076"/>
            <a:ext cx="1181100" cy="792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200" y="1008796"/>
            <a:ext cx="984184" cy="46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0" y="1562626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0" y="2402896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0" y="3265029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0" y="4125309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200" y="1864297"/>
            <a:ext cx="984184" cy="46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449" y="2528208"/>
            <a:ext cx="1001686" cy="64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59" y="3391006"/>
            <a:ext cx="1003466" cy="64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874" y="4125309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4668157" y="1614515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17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4668157" y="2516182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18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668157" y="3328949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19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4668157" y="4179816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20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6613770" y="1740594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smtClean="0">
                <a:latin typeface="Arial" pitchFamily="34" charset="0"/>
                <a:cs typeface="Arial" pitchFamily="34" charset="0"/>
              </a:rPr>
              <a:t>Mười bảy</a:t>
            </a:r>
            <a:endParaRPr lang="en-US" sz="3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6613770" y="2601823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smtClean="0">
                <a:latin typeface="Arial" pitchFamily="34" charset="0"/>
                <a:cs typeface="Arial" pitchFamily="34" charset="0"/>
              </a:rPr>
              <a:t>Mười tám</a:t>
            </a:r>
            <a:endParaRPr lang="en-US" sz="3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6613770" y="3450352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smtClean="0">
                <a:latin typeface="Arial" pitchFamily="34" charset="0"/>
                <a:cs typeface="Arial" pitchFamily="34" charset="0"/>
              </a:rPr>
              <a:t>Mười chín</a:t>
            </a:r>
            <a:endParaRPr lang="en-US" sz="31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6613770" y="4298881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smtClean="0">
                <a:latin typeface="Arial" pitchFamily="34" charset="0"/>
                <a:cs typeface="Arial" pitchFamily="34" charset="0"/>
              </a:rPr>
              <a:t>Hai mươi</a:t>
            </a:r>
            <a:endParaRPr lang="en-US" sz="31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3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38" grpId="0"/>
      <p:bldP spid="40" grpId="0"/>
      <p:bldP spid="41" grpId="0"/>
      <p:bldP spid="43" grpId="0"/>
      <p:bldP spid="44" grpId="0"/>
      <p:bldP spid="46" grpId="0"/>
      <p:bldP spid="47" grpId="0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217</Words>
  <Application>Microsoft Office PowerPoint</Application>
  <PresentationFormat>On-screen Show (16:9)</PresentationFormat>
  <Paragraphs>111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Chủ đề 6</vt:lpstr>
      <vt:lpstr>PowerPoint Presentation</vt:lpstr>
      <vt:lpstr>Có bao nhiều quả cà chua?</vt:lpstr>
      <vt:lpstr>?</vt:lpstr>
      <vt:lpstr>?</vt:lpstr>
      <vt:lpstr>?</vt:lpstr>
      <vt:lpstr>?</vt:lpstr>
      <vt:lpstr>?</vt:lpstr>
      <vt:lpstr>PowerPoint Presentation</vt:lpstr>
      <vt:lpstr>Biết mỗi        có 10 quả cà chua. Tìm số thích hợp (theo mẫu).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58</cp:revision>
  <dcterms:created xsi:type="dcterms:W3CDTF">2021-01-09T02:19:28Z</dcterms:created>
  <dcterms:modified xsi:type="dcterms:W3CDTF">2021-06-15T15:29:11Z</dcterms:modified>
</cp:coreProperties>
</file>