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76" r:id="rId3"/>
    <p:sldId id="273" r:id="rId4"/>
    <p:sldId id="258" r:id="rId5"/>
    <p:sldId id="259" r:id="rId6"/>
    <p:sldId id="260" r:id="rId7"/>
    <p:sldId id="277" r:id="rId8"/>
    <p:sldId id="261" r:id="rId9"/>
    <p:sldId id="262" r:id="rId10"/>
    <p:sldId id="264" r:id="rId11"/>
    <p:sldId id="266" r:id="rId12"/>
    <p:sldId id="267" r:id="rId13"/>
    <p:sldId id="270" r:id="rId14"/>
    <p:sldId id="274"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29E"/>
    <a:srgbClr val="AD27B7"/>
    <a:srgbClr val="F8E2FA"/>
    <a:srgbClr val="F95970"/>
    <a:srgbClr val="F452A7"/>
    <a:srgbClr val="FFEDB3"/>
    <a:srgbClr val="DF8AE6"/>
    <a:srgbClr val="EBB3EF"/>
    <a:srgbClr val="F0C9F3"/>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5" autoAdjust="0"/>
  </p:normalViewPr>
  <p:slideViewPr>
    <p:cSldViewPr>
      <p:cViewPr>
        <p:scale>
          <a:sx n="66" d="100"/>
          <a:sy n="66" d="100"/>
        </p:scale>
        <p:origin x="-150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ảnh chỉ mang tính chất che lấp khoảng trống.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7474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a:t>
            </a:r>
          </a:p>
          <a:p>
            <a:r>
              <a:rPr lang="en-US" baseline="0" smtClean="0"/>
              <a:t>Giải thích cho hs “đàn chim áo trắng”, “đàn chim non” là các em học sinh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gọi từng cặp HS cầm sách lên. Một HS đọc, chỉ cho bạn và GV tiếng thứ nhất rồi đố bạn của mình tìm tiếng còn lại, hs  kia phải tìm ra tiếng thứ hai. GV lích chuột trên màn hình. Ngoài các cặp trên, còn có một số cặp ở trong bài. GV linh động cho hs tìm thêm ạ</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02835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75839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752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6</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30200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GIỜ RA CHƠI</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180459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4281714" y="4324350"/>
            <a:ext cx="1854200" cy="715460"/>
          </a:xfrm>
          <a:prstGeom prst="rect">
            <a:avLst/>
          </a:prstGeom>
          <a:solidFill>
            <a:srgbClr val="F8E2FA"/>
          </a:solidFill>
        </p:spPr>
      </p:pic>
      <p:sp>
        <p:nvSpPr>
          <p:cNvPr id="4" name="TextBox 3"/>
          <p:cNvSpPr txBox="1"/>
          <p:nvPr/>
        </p:nvSpPr>
        <p:spPr>
          <a:xfrm>
            <a:off x="640997" y="4432454"/>
            <a:ext cx="3642531"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ở cuối các dòng thơ những tiếng cùng vần với nhau</a:t>
            </a:r>
            <a:endParaRPr lang="en-US" sz="2400" b="1">
              <a:latin typeface="Arial-Rounded" pitchFamily="34" charset="0"/>
              <a:ea typeface="Arial-Rounded" pitchFamily="34" charset="0"/>
              <a:cs typeface="Arial-Rounded" pitchFamily="34" charset="0"/>
            </a:endParaRPr>
          </a:p>
        </p:txBody>
      </p:sp>
      <p:grpSp>
        <p:nvGrpSpPr>
          <p:cNvPr id="22" name="Group 21"/>
          <p:cNvGrpSpPr/>
          <p:nvPr/>
        </p:nvGrpSpPr>
        <p:grpSpPr>
          <a:xfrm>
            <a:off x="6619232" y="2970894"/>
            <a:ext cx="2597931" cy="2678458"/>
            <a:chOff x="6276785" y="2774940"/>
            <a:chExt cx="3001150" cy="309417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276785" y="2774940"/>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Oval 42"/>
            <p:cNvSpPr/>
            <p:nvPr/>
          </p:nvSpPr>
          <p:spPr>
            <a:xfrm rot="20875489">
              <a:off x="7126981" y="357960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1" name="Group 50"/>
          <p:cNvGrpSpPr/>
          <p:nvPr/>
        </p:nvGrpSpPr>
        <p:grpSpPr>
          <a:xfrm>
            <a:off x="4274667" y="2860300"/>
            <a:ext cx="2739034" cy="2823934"/>
            <a:chOff x="6059096" y="2612568"/>
            <a:chExt cx="3001150" cy="3094176"/>
          </a:xfrm>
        </p:grpSpPr>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8"/>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Oval 52"/>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4" name="Group 53"/>
          <p:cNvGrpSpPr/>
          <p:nvPr/>
        </p:nvGrpSpPr>
        <p:grpSpPr>
          <a:xfrm>
            <a:off x="1995783" y="2985408"/>
            <a:ext cx="2597931" cy="2678458"/>
            <a:chOff x="6059096" y="2612569"/>
            <a:chExt cx="3001150" cy="3094177"/>
          </a:xfrm>
        </p:grpSpPr>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26" name="Title 25"/>
          <p:cNvSpPr>
            <a:spLocks noGrp="1"/>
          </p:cNvSpPr>
          <p:nvPr>
            <p:ph type="title"/>
          </p:nvPr>
        </p:nvSpPr>
        <p:spPr>
          <a:xfrm rot="20764561">
            <a:off x="2656007" y="3598580"/>
            <a:ext cx="1413001" cy="857250"/>
          </a:xfrm>
        </p:spPr>
        <p:txBody>
          <a:bodyPr>
            <a:normAutofit/>
          </a:bodyPr>
          <a:lstStyle/>
          <a:p>
            <a:r>
              <a:rPr lang="en-US" sz="3200" smtClean="0">
                <a:latin typeface="Arial-Rounded" pitchFamily="34" charset="0"/>
                <a:ea typeface="Arial-Rounded" pitchFamily="34" charset="0"/>
                <a:cs typeface="Arial-Rounded" pitchFamily="34" charset="0"/>
              </a:rPr>
              <a:t>vàng</a:t>
            </a:r>
            <a:endParaRPr lang="en-US" sz="3200">
              <a:latin typeface="Arial-Rounded" pitchFamily="34" charset="0"/>
              <a:ea typeface="Arial-Rounded" pitchFamily="34" charset="0"/>
              <a:cs typeface="Arial-Rounded" pitchFamily="34" charset="0"/>
            </a:endParaRPr>
          </a:p>
        </p:txBody>
      </p:sp>
      <p:sp>
        <p:nvSpPr>
          <p:cNvPr id="57" name="Title 25"/>
          <p:cNvSpPr txBox="1">
            <a:spLocks/>
          </p:cNvSpPr>
          <p:nvPr/>
        </p:nvSpPr>
        <p:spPr>
          <a:xfrm rot="20764561">
            <a:off x="5011562" y="3559018"/>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tài</a:t>
            </a:r>
            <a:endParaRPr lang="en-US" sz="3600">
              <a:latin typeface="Arial-Rounded" pitchFamily="34" charset="0"/>
              <a:ea typeface="Arial-Rounded" pitchFamily="34" charset="0"/>
              <a:cs typeface="Arial-Rounded" pitchFamily="34" charset="0"/>
            </a:endParaRPr>
          </a:p>
        </p:txBody>
      </p:sp>
      <p:sp>
        <p:nvSpPr>
          <p:cNvPr id="58" name="Title 25"/>
          <p:cNvSpPr txBox="1">
            <a:spLocks/>
          </p:cNvSpPr>
          <p:nvPr/>
        </p:nvSpPr>
        <p:spPr>
          <a:xfrm rot="20764561">
            <a:off x="7263326" y="3621867"/>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trang</a:t>
            </a:r>
            <a:endParaRPr lang="en-US" sz="3600">
              <a:latin typeface="Arial-Rounded" pitchFamily="34" charset="0"/>
              <a:ea typeface="Arial-Rounded" pitchFamily="34" charset="0"/>
              <a:cs typeface="Arial-Rounded" pitchFamily="34" charset="0"/>
            </a:endParaRPr>
          </a:p>
        </p:txBody>
      </p:sp>
      <p:grpSp>
        <p:nvGrpSpPr>
          <p:cNvPr id="59" name="Group 58"/>
          <p:cNvGrpSpPr/>
          <p:nvPr/>
        </p:nvGrpSpPr>
        <p:grpSpPr>
          <a:xfrm>
            <a:off x="-247274" y="2985408"/>
            <a:ext cx="2597931" cy="2678458"/>
            <a:chOff x="6059096" y="2612569"/>
            <a:chExt cx="3001150" cy="3094177"/>
          </a:xfrm>
        </p:grpSpPr>
        <p:pic>
          <p:nvPicPr>
            <p:cNvPr id="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Oval 60"/>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62" name="Title 25"/>
          <p:cNvSpPr txBox="1">
            <a:spLocks/>
          </p:cNvSpPr>
          <p:nvPr/>
        </p:nvSpPr>
        <p:spPr>
          <a:xfrm rot="20764561">
            <a:off x="412950" y="3598580"/>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ái</a:t>
            </a:r>
            <a:endParaRPr lang="en-US" sz="3200">
              <a:latin typeface="Arial-Rounded" pitchFamily="34" charset="0"/>
              <a:ea typeface="Arial-Rounded" pitchFamily="34" charset="0"/>
              <a:cs typeface="Arial-Rounded" pitchFamily="34" charset="0"/>
            </a:endParaRPr>
          </a:p>
        </p:txBody>
      </p:sp>
      <p:grpSp>
        <p:nvGrpSpPr>
          <p:cNvPr id="27" name="Group 26"/>
          <p:cNvGrpSpPr/>
          <p:nvPr/>
        </p:nvGrpSpPr>
        <p:grpSpPr>
          <a:xfrm>
            <a:off x="166295" y="715378"/>
            <a:ext cx="1905000" cy="1558783"/>
            <a:chOff x="324101" y="584168"/>
            <a:chExt cx="1905000" cy="1558783"/>
          </a:xfrm>
        </p:grpSpPr>
        <p:sp>
          <p:nvSpPr>
            <p:cNvPr id="8" name="Oval 7"/>
            <p:cNvSpPr/>
            <p:nvPr/>
          </p:nvSpPr>
          <p:spPr>
            <a:xfrm>
              <a:off x="324101" y="58416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nhàng</a:t>
              </a:r>
              <a:endParaRPr lang="en-US" sz="3200" b="1">
                <a:solidFill>
                  <a:srgbClr val="AD27B7"/>
                </a:solidFill>
                <a:latin typeface="Arial-Rounded" pitchFamily="34" charset="0"/>
                <a:ea typeface="Arial-Rounded" pitchFamily="34" charset="0"/>
                <a:cs typeface="Arial-Rounded" pitchFamily="34" charset="0"/>
              </a:endParaRPr>
            </a:p>
          </p:txBody>
        </p:sp>
        <p:pic>
          <p:nvPicPr>
            <p:cNvPr id="4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778948" y="889047"/>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 name="Group 1023"/>
          <p:cNvGrpSpPr/>
          <p:nvPr/>
        </p:nvGrpSpPr>
        <p:grpSpPr>
          <a:xfrm>
            <a:off x="2485572" y="702946"/>
            <a:ext cx="1905000" cy="1552440"/>
            <a:chOff x="2362200" y="883446"/>
            <a:chExt cx="1905000" cy="155244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2826988" y="1181982"/>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Oval 35"/>
            <p:cNvSpPr/>
            <p:nvPr/>
          </p:nvSpPr>
          <p:spPr>
            <a:xfrm>
              <a:off x="2362200" y="88344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trai</a:t>
              </a:r>
              <a:endParaRPr lang="en-US" sz="3200" b="1">
                <a:solidFill>
                  <a:srgbClr val="AD27B7"/>
                </a:solidFill>
                <a:latin typeface="Arial-Rounded" pitchFamily="34" charset="0"/>
                <a:ea typeface="Arial-Rounded" pitchFamily="34" charset="0"/>
                <a:cs typeface="Arial-Rounded" pitchFamily="34" charset="0"/>
              </a:endParaRPr>
            </a:p>
          </p:txBody>
        </p:sp>
      </p:grpSp>
      <p:grpSp>
        <p:nvGrpSpPr>
          <p:cNvPr id="63" name="Group 62"/>
          <p:cNvGrpSpPr/>
          <p:nvPr/>
        </p:nvGrpSpPr>
        <p:grpSpPr>
          <a:xfrm>
            <a:off x="4788234" y="723622"/>
            <a:ext cx="1905000" cy="1562557"/>
            <a:chOff x="4450052" y="858838"/>
            <a:chExt cx="1905000" cy="1562557"/>
          </a:xfrm>
        </p:grpSpPr>
        <p:sp>
          <p:nvSpPr>
            <p:cNvPr id="39" name="Oval 38"/>
            <p:cNvSpPr/>
            <p:nvPr/>
          </p:nvSpPr>
          <p:spPr>
            <a:xfrm>
              <a:off x="4450052" y="85883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gái</a:t>
              </a:r>
              <a:endParaRPr lang="en-US" sz="3200" b="1">
                <a:solidFill>
                  <a:srgbClr val="AD27B7"/>
                </a:solidFill>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4648200" y="1167491"/>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7079998" y="708250"/>
            <a:ext cx="1905000" cy="1565911"/>
            <a:chOff x="6853709" y="835886"/>
            <a:chExt cx="1905000" cy="1565911"/>
          </a:xfrm>
        </p:grpSpPr>
        <p:sp>
          <p:nvSpPr>
            <p:cNvPr id="42" name="Oval 41"/>
            <p:cNvSpPr/>
            <p:nvPr/>
          </p:nvSpPr>
          <p:spPr>
            <a:xfrm>
              <a:off x="6853709" y="83588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vang</a:t>
              </a:r>
              <a:endParaRPr lang="en-US" sz="3200" b="1">
                <a:solidFill>
                  <a:srgbClr val="AD27B7"/>
                </a:solidFill>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7079998" y="1147893"/>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94625E-7 L 0.23593 0.34291 " pathEditMode="relative" rAng="0" ptsTypes="AA">
                                      <p:cBhvr>
                                        <p:cTn id="6" dur="3000" fill="hold"/>
                                        <p:tgtEl>
                                          <p:spTgt spid="27"/>
                                        </p:tgtEl>
                                        <p:attrNameLst>
                                          <p:attrName>ppt_x</p:attrName>
                                          <p:attrName>ppt_y</p:attrName>
                                        </p:attrNameLst>
                                      </p:cBhvr>
                                      <p:rCtr x="11788" y="17146"/>
                                    </p:animMotion>
                                  </p:childTnLst>
                                </p:cTn>
                              </p:par>
                            </p:childTnLst>
                          </p:cTn>
                        </p:par>
                      </p:childTnLst>
                    </p:cTn>
                  </p:par>
                </p:childTnLst>
              </p:cTn>
              <p:nextCondLst>
                <p:cond evt="onClick" delay="0">
                  <p:tgtEl>
                    <p:spTgt spid="27"/>
                  </p:tgtEl>
                </p:cond>
              </p:nextCondLst>
            </p:seq>
            <p:seq concurrent="1" nextAc="seek">
              <p:cTn id="7" restart="whenNotActive" fill="hold" evtFilter="cancelBubble" nodeType="interactiveSeq">
                <p:stCondLst>
                  <p:cond evt="onClick" delay="0">
                    <p:tgtEl>
                      <p:spTgt spid="102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3.37349E-6 L 0.24063 0.3151 " pathEditMode="relative" rAng="0" ptsTypes="AA">
                                      <p:cBhvr>
                                        <p:cTn id="11" dur="2000" fill="hold"/>
                                        <p:tgtEl>
                                          <p:spTgt spid="1024"/>
                                        </p:tgtEl>
                                        <p:attrNameLst>
                                          <p:attrName>ppt_x</p:attrName>
                                          <p:attrName>ppt_y</p:attrName>
                                        </p:attrNameLst>
                                      </p:cBhvr>
                                      <p:rCtr x="12031" y="15755"/>
                                    </p:animMotion>
                                  </p:childTnLst>
                                </p:cTn>
                              </p:par>
                            </p:childTnLst>
                          </p:cTn>
                        </p:par>
                      </p:childTnLst>
                    </p:cTn>
                  </p:par>
                </p:childTnLst>
              </p:cTn>
              <p:nextCondLst>
                <p:cond evt="onClick" delay="0">
                  <p:tgtEl>
                    <p:spTgt spid="1024"/>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41057E-6 L -0.00347 0.31418 " pathEditMode="relative" rAng="0" ptsTypes="AA">
                                      <p:cBhvr>
                                        <p:cTn id="16" dur="2250" fill="hold"/>
                                        <p:tgtEl>
                                          <p:spTgt spid="28"/>
                                        </p:tgtEl>
                                        <p:attrNameLst>
                                          <p:attrName>ppt_x</p:attrName>
                                          <p:attrName>ppt_y</p:attrName>
                                        </p:attrNameLst>
                                      </p:cBhvr>
                                      <p:rCtr x="-174" y="15694"/>
                                    </p:animMotion>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6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2222E-6 -3.76274E-6 L -0.49445 0.32623 " pathEditMode="relative" rAng="0" ptsTypes="AA">
                                      <p:cBhvr>
                                        <p:cTn id="21" dur="3750" fill="hold"/>
                                        <p:tgtEl>
                                          <p:spTgt spid="63"/>
                                        </p:tgtEl>
                                        <p:attrNameLst>
                                          <p:attrName>ppt_x</p:attrName>
                                          <p:attrName>ppt_y</p:attrName>
                                        </p:attrNameLst>
                                      </p:cBhvr>
                                      <p:rCtr x="-24722" y="16311"/>
                                    </p:animMotion>
                                  </p:childTnLst>
                                </p:cTn>
                              </p:par>
                            </p:childTnLst>
                          </p:cTn>
                        </p:par>
                      </p:childTnLst>
                    </p:cTn>
                  </p:par>
                </p:childTnLst>
              </p:cTn>
              <p:nextCondLst>
                <p:cond evt="onClick" delay="0">
                  <p:tgtEl>
                    <p:spTgt spid="6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98" y="-95250"/>
            <a:ext cx="8656287" cy="467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3226" y="4426186"/>
            <a:ext cx="7453746"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Những trò chơi nào được nói tới trong bài?</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0" y="4456963"/>
            <a:ext cx="9220199" cy="523184"/>
          </a:xfrm>
          <a:prstGeom prst="rect">
            <a:avLst/>
          </a:prstGeom>
          <a:solidFill>
            <a:srgbClr val="EBB3EF"/>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Những từ ngữ nào cho biết các bạn chơi trò chơi rất giỏi</a:t>
            </a:r>
            <a:endParaRPr lang="en-US" sz="2800">
              <a:latin typeface="Arial-Rounded" pitchFamily="34" charset="0"/>
              <a:ea typeface="Arial-Rounded" pitchFamily="34" charset="0"/>
              <a:cs typeface="Arial-Rounded" pitchFamily="34" charset="0"/>
            </a:endParaRPr>
          </a:p>
        </p:txBody>
      </p:sp>
      <p:sp>
        <p:nvSpPr>
          <p:cNvPr id="23" name="TextBox 22"/>
          <p:cNvSpPr txBox="1"/>
          <p:nvPr/>
        </p:nvSpPr>
        <p:spPr>
          <a:xfrm>
            <a:off x="38100" y="4426186"/>
            <a:ext cx="9143999"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Giờ ra chơi của các bạn như thế nào?</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52399" y="4426186"/>
            <a:ext cx="8915400"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Nêu cảm xúc của em trong giờ ra chơi</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khổ thơ  thứ  hai và thứ ba</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50712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Chỗ này đây, bạn gái</a:t>
            </a:r>
          </a:p>
          <a:p>
            <a:pPr algn="just"/>
            <a:r>
              <a:rPr lang="en-US" sz="2400">
                <a:latin typeface="Arial-Rounded" pitchFamily="34" charset="0"/>
                <a:ea typeface="Arial-Rounded" pitchFamily="34" charset="0"/>
                <a:cs typeface="Arial-Rounded" pitchFamily="34" charset="0"/>
              </a:rPr>
              <a:t>Vui nhảy dây nhịp nhàng</a:t>
            </a:r>
          </a:p>
          <a:p>
            <a:pPr algn="just"/>
            <a:r>
              <a:rPr lang="en-US" sz="2400">
                <a:latin typeface="Arial-Rounded" pitchFamily="34" charset="0"/>
                <a:ea typeface="Arial-Rounded" pitchFamily="34" charset="0"/>
                <a:cs typeface="Arial-Rounded" pitchFamily="34" charset="0"/>
              </a:rPr>
              <a:t>Vòng quay đều êm ái</a:t>
            </a:r>
          </a:p>
          <a:p>
            <a:pPr algn="just"/>
            <a:r>
              <a:rPr lang="en-US" sz="2400">
                <a:latin typeface="Arial-Rounded" pitchFamily="34" charset="0"/>
                <a:ea typeface="Arial-Rounded" pitchFamily="34" charset="0"/>
                <a:cs typeface="Arial-Rounded" pitchFamily="34" charset="0"/>
              </a:rPr>
              <a:t>Rộn tiếng cười hòa vang</a:t>
            </a:r>
            <a:r>
              <a:rPr lang="en-US" sz="2400" smtClean="0">
                <a:latin typeface="Arial-Rounded" pitchFamily="34" charset="0"/>
                <a:ea typeface="Arial-Rounded" pitchFamily="34" charset="0"/>
                <a:cs typeface="Arial-Rounded" pitchFamily="34" charset="0"/>
              </a:rPr>
              <a:t>.</a:t>
            </a:r>
            <a:endParaRPr lang="en-US" sz="2400" smtClean="0">
              <a:latin typeface="Arial Rounded MT Bold" pitchFamily="34" charset="0"/>
              <a:ea typeface="Arial-Rounded" pitchFamily="34" charset="0"/>
              <a:cs typeface="Arial-Rounded" pitchFamily="34" charset="0"/>
            </a:endParaRP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Đằng kia, ấy bạn trai</a:t>
            </a:r>
          </a:p>
          <a:p>
            <a:pPr algn="just"/>
            <a:r>
              <a:rPr lang="en-US" sz="2400">
                <a:latin typeface="Arial-Rounded" pitchFamily="34" charset="0"/>
                <a:ea typeface="Arial-Rounded" pitchFamily="34" charset="0"/>
                <a:cs typeface="Arial-Rounded" pitchFamily="34" charset="0"/>
              </a:rPr>
              <a:t>Đá cầu bay vun vút</a:t>
            </a:r>
          </a:p>
          <a:p>
            <a:pPr algn="just"/>
            <a:r>
              <a:rPr lang="en-US" sz="2400">
                <a:latin typeface="Arial-Rounded" pitchFamily="34" charset="0"/>
                <a:ea typeface="Arial-Rounded" pitchFamily="34" charset="0"/>
                <a:cs typeface="Arial-Rounded" pitchFamily="34" charset="0"/>
              </a:rPr>
              <a:t>Đôi chân móc rất tài</a:t>
            </a:r>
          </a:p>
          <a:p>
            <a:pPr algn="just"/>
            <a:r>
              <a:rPr lang="en-US" sz="2400">
                <a:latin typeface="Arial-Rounded" pitchFamily="34" charset="0"/>
                <a:ea typeface="Arial-Rounded" pitchFamily="34" charset="0"/>
                <a:cs typeface="Arial-Rounded" pitchFamily="34" charset="0"/>
              </a:rPr>
              <a:t>Tung nắng hồng lên ngực.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382"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6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348" y="1987328"/>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493"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689" y="3117402"/>
            <a:ext cx="2743200" cy="3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944"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365"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154"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200400" y="453893"/>
            <a:ext cx="6858000" cy="461616"/>
          </a:xfrm>
          <a:prstGeom prst="rect">
            <a:avLst/>
          </a:prstGeom>
          <a:noFill/>
          <a:ln>
            <a:noFill/>
          </a:ln>
        </p:spPr>
        <p:txBody>
          <a:bodyPr wrap="square" lIns="91391" tIns="45696" rIns="91391" bIns="45696" rtlCol="0">
            <a:spAutoFit/>
          </a:bodyPr>
          <a:lstStyle/>
          <a:p>
            <a:pPr algn="just"/>
            <a:r>
              <a:rPr lang="en-US" sz="2400" b="1" i="1" smtClean="0">
                <a:latin typeface="Arial-Rounded" pitchFamily="34" charset="0"/>
                <a:ea typeface="Arial-Rounded" pitchFamily="34" charset="0"/>
                <a:cs typeface="Arial-Rounded" pitchFamily="34" charset="0"/>
              </a:rPr>
              <a:t>Nhìn hình đoán tên trò chơi</a:t>
            </a:r>
            <a:endParaRPr lang="en-US" sz="2400" b="1">
              <a:latin typeface="Arial Rounded MT Bold" pitchFamily="34" charset="0"/>
              <a:ea typeface="Arial-Rounded" pitchFamily="34" charset="0"/>
              <a:cs typeface="Arial-Rounded" pitchFamily="34" charset="0"/>
            </a:endParaRPr>
          </a:p>
        </p:txBody>
      </p:sp>
      <p:grpSp>
        <p:nvGrpSpPr>
          <p:cNvPr id="5" name="Group 4"/>
          <p:cNvGrpSpPr/>
          <p:nvPr/>
        </p:nvGrpSpPr>
        <p:grpSpPr>
          <a:xfrm>
            <a:off x="655320"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25" y="966263"/>
            <a:ext cx="3992563"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2000" b="-22000"/>
          </a:stretch>
        </a:blipFill>
        <a:effectLst/>
      </p:bgPr>
    </p:bg>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8229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1123950"/>
            <a:ext cx="6005286" cy="1384958"/>
          </a:xfrm>
          <a:prstGeom prst="rect">
            <a:avLst/>
          </a:prstGeom>
          <a:noFill/>
        </p:spPr>
        <p:txBody>
          <a:bodyPr wrap="square" lIns="91403" tIns="45702" rIns="91403" bIns="45702" rtlCol="0">
            <a:spAutoFit/>
          </a:bodyPr>
          <a:lstStyle/>
          <a:p>
            <a:pPr algn="ctr"/>
            <a:r>
              <a:rPr lang="en-US" sz="2800" b="1">
                <a:solidFill>
                  <a:schemeClr val="bg1"/>
                </a:solidFill>
                <a:latin typeface="Arial-Rounded" pitchFamily="34" charset="0"/>
                <a:ea typeface="Arial-Rounded" pitchFamily="34" charset="0"/>
                <a:cs typeface="Arial-Rounded" pitchFamily="34" charset="0"/>
              </a:rPr>
              <a:t>Dặn dò: </a:t>
            </a:r>
            <a:endParaRPr lang="en-US" sz="2800" b="1" smtClean="0">
              <a:solidFill>
                <a:schemeClr val="bg1"/>
              </a:solidFill>
              <a:latin typeface="Arial-Rounded" pitchFamily="34" charset="0"/>
              <a:ea typeface="Arial-Rounded" pitchFamily="34" charset="0"/>
              <a:cs typeface="Arial-Rounded" pitchFamily="34" charset="0"/>
            </a:endParaRPr>
          </a:p>
          <a:p>
            <a:pPr algn="just"/>
            <a:r>
              <a:rPr lang="en-US" sz="2800" b="1" smtClean="0">
                <a:solidFill>
                  <a:schemeClr val="bg1"/>
                </a:solidFill>
                <a:latin typeface="Arial-Rounded" pitchFamily="34" charset="0"/>
                <a:ea typeface="Arial-Rounded" pitchFamily="34" charset="0"/>
                <a:cs typeface="Arial-Rounded" pitchFamily="34" charset="0"/>
              </a:rPr>
              <a:t>+ Học thuộc khổ 2, 3 bài </a:t>
            </a:r>
            <a:r>
              <a:rPr lang="en-US" sz="2800" b="1" i="1" smtClean="0">
                <a:solidFill>
                  <a:schemeClr val="bg1"/>
                </a:solidFill>
                <a:latin typeface="Arial-Rounded" pitchFamily="34" charset="0"/>
                <a:ea typeface="Arial-Rounded" pitchFamily="34" charset="0"/>
                <a:cs typeface="Arial-Rounded" pitchFamily="34" charset="0"/>
              </a:rPr>
              <a:t>Giờ  ra chơi</a:t>
            </a:r>
          </a:p>
          <a:p>
            <a:pPr algn="just"/>
            <a:r>
              <a:rPr lang="en-US" sz="2800" b="1" smtClean="0">
                <a:solidFill>
                  <a:schemeClr val="bg1"/>
                </a:solidFill>
                <a:latin typeface="Arial-Rounded" pitchFamily="34" charset="0"/>
                <a:ea typeface="Arial-Rounded" pitchFamily="34" charset="0"/>
                <a:cs typeface="Arial-Rounded" pitchFamily="34" charset="0"/>
              </a:rPr>
              <a:t>+ Xem bài </a:t>
            </a:r>
            <a:r>
              <a:rPr lang="en-US" sz="2800" b="1" i="1" smtClean="0">
                <a:solidFill>
                  <a:schemeClr val="bg1"/>
                </a:solidFill>
                <a:latin typeface="Arial-Rounded" pitchFamily="34" charset="0"/>
                <a:ea typeface="Arial-Rounded" pitchFamily="34" charset="0"/>
                <a:cs typeface="Arial-Rounded" pitchFamily="34" charset="0"/>
              </a:rPr>
              <a:t>Ôn tập trang  </a:t>
            </a:r>
            <a:r>
              <a:rPr lang="en-US" sz="2800" b="1" smtClean="0">
                <a:solidFill>
                  <a:schemeClr val="bg1"/>
                </a:solidFill>
                <a:latin typeface="Arial-Rounded" pitchFamily="34" charset="0"/>
                <a:ea typeface="Arial-Rounded" pitchFamily="34" charset="0"/>
                <a:cs typeface="Arial-Rounded" pitchFamily="34" charset="0"/>
              </a:rPr>
              <a:t>62, trang 63</a:t>
            </a:r>
            <a:endParaRPr lang="en-US" sz="2800" b="1">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0" y="5024664"/>
            <a:ext cx="9144000" cy="133350"/>
          </a:xfrm>
          <a:prstGeom prst="rect">
            <a:avLst/>
          </a:prstGeom>
          <a:solidFill>
            <a:srgbClr val="DF8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14514"/>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6896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cảnh ra chơi của các bạn học sinh</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19150" y="74031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smtClean="0">
                <a:latin typeface="Arial-Rounded" pitchFamily="34" charset="0"/>
                <a:ea typeface="Arial-Rounded" pitchFamily="34" charset="0"/>
                <a:cs typeface="Arial-Rounded" pitchFamily="34" charset="0"/>
              </a:rPr>
              <a:t>Trong giờ ra chơi, em và các bạn thường làm gì?</a:t>
            </a:r>
          </a:p>
          <a:p>
            <a:pPr marL="457200" indent="-457200" algn="just">
              <a:buAutoNum type="alphaLcPeriod"/>
            </a:pPr>
            <a:r>
              <a:rPr lang="en-US" sz="2400" smtClean="0">
                <a:latin typeface="Arial-Rounded" pitchFamily="34" charset="0"/>
                <a:ea typeface="Arial-Rounded" pitchFamily="34" charset="0"/>
                <a:cs typeface="Arial-Rounded" pitchFamily="34" charset="0"/>
              </a:rPr>
              <a:t>Em cảm thấy thế nào khi ra chơi?</a:t>
            </a:r>
          </a:p>
        </p:txBody>
      </p:sp>
      <p:pic>
        <p:nvPicPr>
          <p:cNvPr id="2" name="Picture 2" descr="Tổ chức mô hình “Giờ ra chơi trải nghiệm sáng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90750"/>
            <a:ext cx="48768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NG CẢNH SÂN TRƯỜNG GIỜ RA CHƠI. | TRƯỜNG TIỂU HỌC ĐỊNH HƯ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46199"/>
            <a:ext cx="2724150" cy="363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84727"/>
          </a:xfrm>
          <a:prstGeom prst="rect">
            <a:avLst/>
          </a:prstGeom>
          <a:noFill/>
        </p:spPr>
        <p:txBody>
          <a:bodyPr wrap="square" lIns="91391" tIns="45696" rIns="91391" bIns="45696" rtlCol="0">
            <a:spAutoFit/>
          </a:bodyPr>
          <a:lstStyle/>
          <a:p>
            <a:pPr algn="ctr"/>
            <a:r>
              <a:rPr lang="en-US" sz="3200" b="1" smtClean="0">
                <a:latin typeface="Arial-Rounded" pitchFamily="34" charset="0"/>
                <a:ea typeface="Arial-Rounded" pitchFamily="34" charset="0"/>
                <a:cs typeface="Arial-Rounded" pitchFamily="34" charset="0"/>
              </a:rPr>
              <a:t>Giờ ra chơi</a:t>
            </a:r>
            <a:endParaRPr lang="en-US" sz="3200" b="1">
              <a:latin typeface="Arial-Rounded" pitchFamily="34" charset="0"/>
              <a:ea typeface="Arial-Rounded" pitchFamily="34" charset="0"/>
              <a:cs typeface="Arial-Rounded" pitchFamily="34" charset="0"/>
            </a:endParaRPr>
          </a:p>
        </p:txBody>
      </p:sp>
      <p:sp>
        <p:nvSpPr>
          <p:cNvPr id="5" name="TextBox 4"/>
          <p:cNvSpPr txBox="1"/>
          <p:nvPr/>
        </p:nvSpPr>
        <p:spPr>
          <a:xfrm>
            <a:off x="773711" y="779291"/>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Trống báo giờ ra chơi</a:t>
            </a:r>
          </a:p>
          <a:p>
            <a:pPr algn="just"/>
            <a:r>
              <a:rPr lang="en-US" sz="2800" smtClean="0">
                <a:latin typeface="Arial-Rounded" pitchFamily="34" charset="0"/>
                <a:ea typeface="Arial-Rounded" pitchFamily="34" charset="0"/>
                <a:cs typeface="Arial-Rounded" pitchFamily="34" charset="0"/>
              </a:rPr>
              <a:t>Từng đàn chim áo trắng</a:t>
            </a:r>
          </a:p>
          <a:p>
            <a:pPr algn="just"/>
            <a:r>
              <a:rPr lang="en-US" sz="2800" smtClean="0">
                <a:latin typeface="Arial-Rounded" pitchFamily="34" charset="0"/>
                <a:ea typeface="Arial-Rounded" pitchFamily="34" charset="0"/>
                <a:cs typeface="Arial-Rounded" pitchFamily="34" charset="0"/>
              </a:rPr>
              <a:t>Xếp sách vở mau thôi</a:t>
            </a:r>
          </a:p>
          <a:p>
            <a:pPr algn="just"/>
            <a:r>
              <a:rPr lang="en-US" sz="2800" smtClean="0">
                <a:latin typeface="Arial-Rounded" pitchFamily="34" charset="0"/>
                <a:ea typeface="Arial-Rounded" pitchFamily="34" charset="0"/>
                <a:cs typeface="Arial-Rounded" pitchFamily="34" charset="0"/>
              </a:rPr>
              <a:t>Ùa ra ngoài sân nắng.</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Chỗ này đây, bạn gái</a:t>
            </a:r>
          </a:p>
          <a:p>
            <a:pPr algn="just"/>
            <a:r>
              <a:rPr lang="en-US" sz="2800" smtClean="0">
                <a:latin typeface="Arial-Rounded" pitchFamily="34" charset="0"/>
                <a:ea typeface="Arial-Rounded" pitchFamily="34" charset="0"/>
                <a:cs typeface="Arial-Rounded" pitchFamily="34" charset="0"/>
              </a:rPr>
              <a:t>Vui nhảy dây nhịp nhàng</a:t>
            </a:r>
          </a:p>
          <a:p>
            <a:pPr algn="just"/>
            <a:r>
              <a:rPr lang="en-US" sz="2800" smtClean="0">
                <a:latin typeface="Arial-Rounded" pitchFamily="34" charset="0"/>
                <a:ea typeface="Arial-Rounded" pitchFamily="34" charset="0"/>
                <a:cs typeface="Arial-Rounded" pitchFamily="34" charset="0"/>
              </a:rPr>
              <a:t>Vòng quay đều êm ái</a:t>
            </a:r>
          </a:p>
          <a:p>
            <a:pPr algn="just"/>
            <a:r>
              <a:rPr lang="en-US" sz="2800" smtClean="0">
                <a:latin typeface="Arial-Rounded" pitchFamily="34" charset="0"/>
                <a:ea typeface="Arial-Rounded" pitchFamily="34" charset="0"/>
                <a:cs typeface="Arial-Rounded" pitchFamily="34" charset="0"/>
              </a:rPr>
              <a:t>Rộn tiếng cười hòa vang.</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
        <p:nvSpPr>
          <p:cNvPr id="7" name="TextBox 6"/>
          <p:cNvSpPr txBox="1"/>
          <p:nvPr/>
        </p:nvSpPr>
        <p:spPr>
          <a:xfrm>
            <a:off x="4691083" y="779292"/>
            <a:ext cx="5486400" cy="4401156"/>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Đằng kia, ấy bạn trai</a:t>
            </a:r>
          </a:p>
          <a:p>
            <a:pPr algn="just"/>
            <a:r>
              <a:rPr lang="en-US" sz="2800" smtClean="0">
                <a:latin typeface="Arial-Rounded" pitchFamily="34" charset="0"/>
                <a:ea typeface="Arial-Rounded" pitchFamily="34" charset="0"/>
                <a:cs typeface="Arial-Rounded" pitchFamily="34" charset="0"/>
              </a:rPr>
              <a:t>Đá cầu bay vun vút</a:t>
            </a:r>
          </a:p>
          <a:p>
            <a:pPr algn="just"/>
            <a:r>
              <a:rPr lang="en-US" sz="2800" smtClean="0">
                <a:latin typeface="Arial-Rounded" pitchFamily="34" charset="0"/>
                <a:ea typeface="Arial-Rounded" pitchFamily="34" charset="0"/>
                <a:cs typeface="Arial-Rounded" pitchFamily="34" charset="0"/>
              </a:rPr>
              <a:t>Đôi chân móc rất tài</a:t>
            </a:r>
          </a:p>
          <a:p>
            <a:pPr algn="just"/>
            <a:r>
              <a:rPr lang="en-US" sz="2800" smtClean="0">
                <a:latin typeface="Arial-Rounded" pitchFamily="34" charset="0"/>
                <a:ea typeface="Arial-Rounded" pitchFamily="34" charset="0"/>
                <a:cs typeface="Arial-Rounded" pitchFamily="34" charset="0"/>
              </a:rPr>
              <a:t>Tung nắng hồng lên ngực.</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Giờ chơi vừa chấm dứt</a:t>
            </a:r>
          </a:p>
          <a:p>
            <a:pPr algn="just"/>
            <a:r>
              <a:rPr lang="en-US" sz="2800" smtClean="0">
                <a:latin typeface="Arial-Rounded" pitchFamily="34" charset="0"/>
                <a:ea typeface="Arial-Rounded" pitchFamily="34" charset="0"/>
                <a:cs typeface="Arial-Rounded" pitchFamily="34" charset="0"/>
              </a:rPr>
              <a:t>Đàn chim non vội vàng</a:t>
            </a:r>
          </a:p>
          <a:p>
            <a:pPr algn="just"/>
            <a:r>
              <a:rPr lang="en-US" sz="2800" smtClean="0">
                <a:latin typeface="Arial-Rounded" pitchFamily="34" charset="0"/>
                <a:ea typeface="Arial-Rounded" pitchFamily="34" charset="0"/>
                <a:cs typeface="Arial-Rounded" pitchFamily="34" charset="0"/>
              </a:rPr>
              <a:t>Xếp hàng nhanh vào lớp</a:t>
            </a:r>
          </a:p>
          <a:p>
            <a:pPr algn="just"/>
            <a:r>
              <a:rPr lang="en-US" sz="2800" smtClean="0">
                <a:latin typeface="Arial-Rounded" pitchFamily="34" charset="0"/>
                <a:ea typeface="Arial-Rounded" pitchFamily="34" charset="0"/>
                <a:cs typeface="Arial-Rounded" pitchFamily="34" charset="0"/>
              </a:rPr>
              <a:t>Bài học mới sang trang.</a:t>
            </a:r>
          </a:p>
          <a:p>
            <a:pPr algn="just"/>
            <a:r>
              <a:rPr lang="en-US" sz="2800" smtClean="0">
                <a:latin typeface="Arial-Rounded" pitchFamily="34" charset="0"/>
                <a:ea typeface="Arial-Rounded" pitchFamily="34" charset="0"/>
                <a:cs typeface="Arial-Rounded" pitchFamily="34" charset="0"/>
              </a:rPr>
              <a:t>               (Nguyễn Lãm Thắng)</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527703"/>
            <a:ext cx="7773005" cy="584739"/>
          </a:xfrm>
          <a:prstGeom prst="rect">
            <a:avLst/>
          </a:prstGeom>
          <a:solidFill>
            <a:srgbClr val="F8E2FA"/>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thơ có mấy khổ thơ?</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30"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531651"/>
            <a:ext cx="7773005" cy="584739"/>
          </a:xfrm>
          <a:prstGeom prst="rect">
            <a:avLst/>
          </a:prstGeom>
          <a:solidFill>
            <a:srgbClr val="F8E2FA"/>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16" name="Straight Connector 15"/>
          <p:cNvCxnSpPr/>
          <p:nvPr/>
        </p:nvCxnSpPr>
        <p:spPr>
          <a:xfrm flipH="1">
            <a:off x="1565277" y="1352550"/>
            <a:ext cx="2549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04858" y="13525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09191" y="3333750"/>
            <a:ext cx="19242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6548" y="3333750"/>
            <a:ext cx="1647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66950"/>
            <a:ext cx="8229600" cy="857250"/>
          </a:xfrm>
        </p:spPr>
        <p:txBody>
          <a:bodyPr>
            <a:normAutofit fontScale="90000"/>
          </a:bodyPr>
          <a:lstStyle/>
          <a:p>
            <a:pPr algn="l"/>
            <a:r>
              <a:rPr lang="en-US" smtClean="0">
                <a:solidFill>
                  <a:srgbClr val="FF0000"/>
                </a:solidFill>
                <a:latin typeface="Arial-Rounded" pitchFamily="34" charset="0"/>
                <a:ea typeface="Arial-Rounded" pitchFamily="34" charset="0"/>
                <a:cs typeface="Arial-Rounded" pitchFamily="34" charset="0"/>
              </a:rPr>
              <a:t>Nhịp nhàng	</a:t>
            </a:r>
            <a:r>
              <a:rPr lang="en-US" smtClean="0">
                <a:latin typeface="Arial-Rounded" pitchFamily="34" charset="0"/>
                <a:ea typeface="Arial-Rounded" pitchFamily="34" charset="0"/>
                <a:cs typeface="Arial-Rounded" pitchFamily="34" charset="0"/>
              </a:rPr>
              <a:t>: rất đều</a:t>
            </a:r>
            <a:br>
              <a:rPr lang="en-US" smtClean="0">
                <a:latin typeface="Arial-Rounded" pitchFamily="34" charset="0"/>
                <a:ea typeface="Arial-Rounded" pitchFamily="34" charset="0"/>
                <a:cs typeface="Arial-Rounded" pitchFamily="34" charset="0"/>
              </a:rPr>
            </a:br>
            <a:r>
              <a:rPr lang="en-US">
                <a:latin typeface="Arial-Rounded" pitchFamily="34" charset="0"/>
                <a:ea typeface="Arial-Rounded" pitchFamily="34" charset="0"/>
                <a:cs typeface="Arial-Rounded" pitchFamily="34" charset="0"/>
              </a:rPr>
              <a:t/>
            </a:r>
            <a:br>
              <a:rPr lang="en-US">
                <a:latin typeface="Arial-Rounded" pitchFamily="34" charset="0"/>
                <a:ea typeface="Arial-Rounded" pitchFamily="34" charset="0"/>
                <a:cs typeface="Arial-Rounded" pitchFamily="34" charset="0"/>
              </a:rPr>
            </a:br>
            <a:r>
              <a:rPr lang="en-US" smtClean="0">
                <a:solidFill>
                  <a:srgbClr val="FF0000"/>
                </a:solidFill>
                <a:latin typeface="Arial-Rounded" pitchFamily="34" charset="0"/>
                <a:ea typeface="Arial-Rounded" pitchFamily="34" charset="0"/>
                <a:cs typeface="Arial-Rounded" pitchFamily="34" charset="0"/>
              </a:rPr>
              <a:t>Vun vút		</a:t>
            </a:r>
            <a:r>
              <a:rPr lang="en-US" smtClean="0">
                <a:latin typeface="Arial-Rounded" pitchFamily="34" charset="0"/>
                <a:ea typeface="Arial-Rounded" pitchFamily="34" charset="0"/>
                <a:cs typeface="Arial-Rounded" pitchFamily="34" charset="0"/>
              </a:rPr>
              <a:t>: rất nhanh</a:t>
            </a:r>
            <a:br>
              <a:rPr lang="en-US" smtClean="0">
                <a:latin typeface="Arial-Rounded" pitchFamily="34" charset="0"/>
                <a:ea typeface="Arial-Rounded" pitchFamily="34" charset="0"/>
                <a:cs typeface="Arial-Rounded" pitchFamily="34" charset="0"/>
              </a:rPr>
            </a:br>
            <a:r>
              <a:rPr lang="en-US" smtClean="0">
                <a:latin typeface="Arial-Rounded" pitchFamily="34" charset="0"/>
                <a:ea typeface="Arial-Rounded" pitchFamily="34" charset="0"/>
                <a:cs typeface="Arial-Rounded" pitchFamily="34" charset="0"/>
              </a:rPr>
              <a:t/>
            </a:r>
            <a:br>
              <a:rPr lang="en-US" smtClean="0">
                <a:latin typeface="Arial-Rounded" pitchFamily="34" charset="0"/>
                <a:ea typeface="Arial-Rounded" pitchFamily="34" charset="0"/>
                <a:cs typeface="Arial-Rounded" pitchFamily="34" charset="0"/>
              </a:rPr>
            </a:b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29097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8" y="4396122"/>
            <a:ext cx="3642531"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493</Words>
  <Application>Microsoft Office PowerPoint</Application>
  <PresentationFormat>On-screen Show (16:9)</PresentationFormat>
  <Paragraphs>92</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Ôn và khởi động</vt:lpstr>
      <vt:lpstr>PowerPoint Presentation</vt:lpstr>
      <vt:lpstr>PowerPoint Presentation</vt:lpstr>
      <vt:lpstr>PowerPoint Presentation</vt:lpstr>
      <vt:lpstr>PowerPoint Presentation</vt:lpstr>
      <vt:lpstr>Nhịp nhàng : rất đều  Vun vút  : rất nhanh  </vt:lpstr>
      <vt:lpstr>PowerPoint Presentation</vt:lpstr>
      <vt:lpstr>PowerPoint Presentation</vt:lpstr>
      <vt:lpstr>PowerPoint Presentation</vt:lpstr>
      <vt:lpstr>vàng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157</cp:revision>
  <dcterms:created xsi:type="dcterms:W3CDTF">2020-12-08T15:48:47Z</dcterms:created>
  <dcterms:modified xsi:type="dcterms:W3CDTF">2021-01-07T09:45:22Z</dcterms:modified>
</cp:coreProperties>
</file>