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01" r:id="rId3"/>
    <p:sldId id="306" r:id="rId4"/>
    <p:sldId id="288" r:id="rId5"/>
    <p:sldId id="298" r:id="rId6"/>
    <p:sldId id="308" r:id="rId7"/>
    <p:sldId id="309" r:id="rId8"/>
    <p:sldId id="310" r:id="rId9"/>
    <p:sldId id="311" r:id="rId10"/>
    <p:sldId id="312" r:id="rId11"/>
    <p:sldId id="269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8E7"/>
    <a:srgbClr val="FFF869"/>
    <a:srgbClr val="8BE1FF"/>
    <a:srgbClr val="4BD0FF"/>
    <a:srgbClr val="FFFBAF"/>
    <a:srgbClr val="F9ED07"/>
    <a:srgbClr val="FCD8F2"/>
    <a:srgbClr val="FBC5EC"/>
    <a:srgbClr val="F8A2DF"/>
    <a:srgbClr val="FFE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875" autoAdjust="0"/>
  </p:normalViewPr>
  <p:slideViewPr>
    <p:cSldViewPr>
      <p:cViewPr varScale="1">
        <p:scale>
          <a:sx n="83" d="100"/>
          <a:sy n="83" d="100"/>
        </p:scale>
        <p:origin x="-996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0B46-ED89-4F59-9F3D-AE0297600B2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462B-6CA1-48CF-A14A-7A4DFCCD9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08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96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96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HS có</a:t>
            </a:r>
            <a:r>
              <a:rPr lang="en-US" baseline="0" smtClean="0"/>
              <a:t> thể làm 33 + 45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933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linh động</a:t>
            </a:r>
            <a:r>
              <a:rPr lang="en-US" baseline="0" smtClean="0"/>
              <a:t> tổ chức hoạt động cho hs, hướng dẫn HS trên bảng lớp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88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linh động</a:t>
            </a:r>
            <a:r>
              <a:rPr lang="en-US" baseline="0" smtClean="0"/>
              <a:t> tổ chức hoạt động cho hs, hướng dẫn HS trên bảng lớp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88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linh động</a:t>
            </a:r>
            <a:r>
              <a:rPr lang="en-US" baseline="0" smtClean="0"/>
              <a:t> tổ chức hoạt động cho hs, hướng dẫn HS trên bảng lớp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889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linh động</a:t>
            </a:r>
            <a:r>
              <a:rPr lang="en-US" baseline="0" smtClean="0"/>
              <a:t> tổ chức hoạt động cho hs, hướng dẫn HS trên bảng lớp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88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linh động</a:t>
            </a:r>
            <a:r>
              <a:rPr lang="en-US" baseline="0" smtClean="0"/>
              <a:t> tổ chức hoạt động cho hs, hướng dẫn HS trên bảng lớp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88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1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EA02-620F-402F-96EF-96676793A7B3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/>
          <p:nvPr/>
        </p:nvSpPr>
        <p:spPr>
          <a:xfrm>
            <a:off x="-228600" y="164523"/>
            <a:ext cx="9448800" cy="2615503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  <a:gd name="connsiteX0" fmla="*/ 0 w 9144000"/>
              <a:gd name="connsiteY0" fmla="*/ 0 h 2579888"/>
              <a:gd name="connsiteX1" fmla="*/ 9144000 w 9144000"/>
              <a:gd name="connsiteY1" fmla="*/ 0 h 2579888"/>
              <a:gd name="connsiteX2" fmla="*/ 9144000 w 9144000"/>
              <a:gd name="connsiteY2" fmla="*/ 2343150 h 2579888"/>
              <a:gd name="connsiteX3" fmla="*/ 5340927 w 9144000"/>
              <a:gd name="connsiteY3" fmla="*/ 2514600 h 2579888"/>
              <a:gd name="connsiteX4" fmla="*/ 1340427 w 9144000"/>
              <a:gd name="connsiteY4" fmla="*/ 2192482 h 2579888"/>
              <a:gd name="connsiteX5" fmla="*/ 0 w 9144000"/>
              <a:gd name="connsiteY5" fmla="*/ 2343150 h 2579888"/>
              <a:gd name="connsiteX6" fmla="*/ 0 w 9144000"/>
              <a:gd name="connsiteY6" fmla="*/ 0 h 2579888"/>
              <a:gd name="connsiteX0" fmla="*/ 0 w 9144000"/>
              <a:gd name="connsiteY0" fmla="*/ 0 h 2591660"/>
              <a:gd name="connsiteX1" fmla="*/ 9144000 w 9144000"/>
              <a:gd name="connsiteY1" fmla="*/ 0 h 2591660"/>
              <a:gd name="connsiteX2" fmla="*/ 9144000 w 9144000"/>
              <a:gd name="connsiteY2" fmla="*/ 2343150 h 2591660"/>
              <a:gd name="connsiteX3" fmla="*/ 5340927 w 9144000"/>
              <a:gd name="connsiteY3" fmla="*/ 2514600 h 2591660"/>
              <a:gd name="connsiteX4" fmla="*/ 1340427 w 9144000"/>
              <a:gd name="connsiteY4" fmla="*/ 2192482 h 2591660"/>
              <a:gd name="connsiteX5" fmla="*/ 0 w 9144000"/>
              <a:gd name="connsiteY5" fmla="*/ 2343150 h 2591660"/>
              <a:gd name="connsiteX6" fmla="*/ 0 w 9144000"/>
              <a:gd name="connsiteY6" fmla="*/ 0 h 2591660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15503"/>
              <a:gd name="connsiteX1" fmla="*/ 9144000 w 9144000"/>
              <a:gd name="connsiteY1" fmla="*/ 0 h 2615503"/>
              <a:gd name="connsiteX2" fmla="*/ 9144000 w 9144000"/>
              <a:gd name="connsiteY2" fmla="*/ 2343150 h 2615503"/>
              <a:gd name="connsiteX3" fmla="*/ 5401261 w 9144000"/>
              <a:gd name="connsiteY3" fmla="*/ 2535382 h 2615503"/>
              <a:gd name="connsiteX4" fmla="*/ 1340427 w 9144000"/>
              <a:gd name="connsiteY4" fmla="*/ 2192482 h 2615503"/>
              <a:gd name="connsiteX5" fmla="*/ 0 w 9144000"/>
              <a:gd name="connsiteY5" fmla="*/ 2343150 h 2615503"/>
              <a:gd name="connsiteX6" fmla="*/ 0 w 9144000"/>
              <a:gd name="connsiteY6" fmla="*/ 0 h 261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615503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712247" y="2622839"/>
                  <a:pt x="5401261" y="2535382"/>
                </a:cubicBezTo>
                <a:cubicBezTo>
                  <a:pt x="4090610" y="2468708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E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" name="Rectangle 6"/>
          <p:cNvSpPr/>
          <p:nvPr/>
        </p:nvSpPr>
        <p:spPr>
          <a:xfrm>
            <a:off x="-228600" y="0"/>
            <a:ext cx="9448800" cy="2548496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548496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641522" y="2466975"/>
                  <a:pt x="5340927" y="2441864"/>
                </a:cubicBezTo>
                <a:cubicBezTo>
                  <a:pt x="4040332" y="2416753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F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90915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3753" y="13017"/>
            <a:ext cx="586740" cy="5867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5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657990" y="209550"/>
            <a:ext cx="8333610" cy="1639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Trên ga có 3 đoàn tàu. </a:t>
            </a:r>
          </a:p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b) Đoàn tàu C có 15 toa chở khách và chở hàng. Trong đó có 3 toa chở hàng. Hỏi đoàn tàu C có bao nhiêu toa chở khách?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76193"/>
              </p:ext>
            </p:extLst>
          </p:nvPr>
        </p:nvGraphicFramePr>
        <p:xfrm>
          <a:off x="1934633" y="3625270"/>
          <a:ext cx="5181600" cy="930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320"/>
                <a:gridCol w="1036320"/>
                <a:gridCol w="1036320"/>
                <a:gridCol w="1036320"/>
                <a:gridCol w="1036320"/>
              </a:tblGrid>
              <a:tr h="930724"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=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2031615" y="3802064"/>
            <a:ext cx="8382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144433" y="3812041"/>
            <a:ext cx="7620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201833" y="3850643"/>
            <a:ext cx="838200" cy="57250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070705" y="3833718"/>
            <a:ext cx="8382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4"/>
          <p:cNvSpPr txBox="1">
            <a:spLocks/>
          </p:cNvSpPr>
          <p:nvPr/>
        </p:nvSpPr>
        <p:spPr>
          <a:xfrm>
            <a:off x="2318354" y="4572000"/>
            <a:ext cx="4656613" cy="622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Em hãy nêu câu trả lời.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"/>
          <a:stretch/>
        </p:blipFill>
        <p:spPr bwMode="auto">
          <a:xfrm>
            <a:off x="80733" y="2372191"/>
            <a:ext cx="6864897" cy="627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itle 4"/>
          <p:cNvSpPr txBox="1">
            <a:spLocks/>
          </p:cNvSpPr>
          <p:nvPr/>
        </p:nvSpPr>
        <p:spPr>
          <a:xfrm>
            <a:off x="864870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4"/>
          <p:cNvSpPr txBox="1">
            <a:spLocks/>
          </p:cNvSpPr>
          <p:nvPr/>
        </p:nvSpPr>
        <p:spPr>
          <a:xfrm>
            <a:off x="1383856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4"/>
          <p:cNvSpPr txBox="1">
            <a:spLocks/>
          </p:cNvSpPr>
          <p:nvPr/>
        </p:nvSpPr>
        <p:spPr>
          <a:xfrm>
            <a:off x="1908810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3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itle 4"/>
          <p:cNvSpPr txBox="1">
            <a:spLocks/>
          </p:cNvSpPr>
          <p:nvPr/>
        </p:nvSpPr>
        <p:spPr>
          <a:xfrm>
            <a:off x="2413222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4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le 4"/>
          <p:cNvSpPr txBox="1">
            <a:spLocks/>
          </p:cNvSpPr>
          <p:nvPr/>
        </p:nvSpPr>
        <p:spPr>
          <a:xfrm>
            <a:off x="2912332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5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4"/>
          <p:cNvSpPr txBox="1">
            <a:spLocks/>
          </p:cNvSpPr>
          <p:nvPr/>
        </p:nvSpPr>
        <p:spPr>
          <a:xfrm>
            <a:off x="3431958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6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itle 4"/>
          <p:cNvSpPr txBox="1">
            <a:spLocks/>
          </p:cNvSpPr>
          <p:nvPr/>
        </p:nvSpPr>
        <p:spPr>
          <a:xfrm>
            <a:off x="3864806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7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4"/>
          <p:cNvSpPr txBox="1">
            <a:spLocks/>
          </p:cNvSpPr>
          <p:nvPr/>
        </p:nvSpPr>
        <p:spPr>
          <a:xfrm>
            <a:off x="4424053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8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4"/>
          <p:cNvSpPr txBox="1">
            <a:spLocks/>
          </p:cNvSpPr>
          <p:nvPr/>
        </p:nvSpPr>
        <p:spPr>
          <a:xfrm>
            <a:off x="4950682" y="2056461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9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itle 4"/>
          <p:cNvSpPr txBox="1">
            <a:spLocks/>
          </p:cNvSpPr>
          <p:nvPr/>
        </p:nvSpPr>
        <p:spPr>
          <a:xfrm>
            <a:off x="5332211" y="2056461"/>
            <a:ext cx="583529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10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itle 4"/>
          <p:cNvSpPr txBox="1">
            <a:spLocks/>
          </p:cNvSpPr>
          <p:nvPr/>
        </p:nvSpPr>
        <p:spPr>
          <a:xfrm>
            <a:off x="5642610" y="2056461"/>
            <a:ext cx="982927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11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itle 4"/>
          <p:cNvSpPr txBox="1">
            <a:spLocks/>
          </p:cNvSpPr>
          <p:nvPr/>
        </p:nvSpPr>
        <p:spPr>
          <a:xfrm>
            <a:off x="6362101" y="2056461"/>
            <a:ext cx="583529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12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6920230" y="2056461"/>
            <a:ext cx="1924711" cy="968141"/>
            <a:chOff x="6927850" y="3378633"/>
            <a:chExt cx="1924711" cy="968141"/>
          </a:xfrm>
        </p:grpSpPr>
        <p:pic>
          <p:nvPicPr>
            <p:cNvPr id="30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27850" y="3860265"/>
              <a:ext cx="1924711" cy="4865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1" name="Title 4"/>
            <p:cNvSpPr txBox="1">
              <a:spLocks/>
            </p:cNvSpPr>
            <p:nvPr/>
          </p:nvSpPr>
          <p:spPr>
            <a:xfrm>
              <a:off x="6953250" y="3378633"/>
              <a:ext cx="583529" cy="6400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latin typeface="Arial" pitchFamily="34" charset="0"/>
                  <a:cs typeface="Arial" pitchFamily="34" charset="0"/>
                </a:rPr>
                <a:t>13</a:t>
              </a:r>
              <a:endParaRPr lang="en-US" sz="2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itle 4"/>
            <p:cNvSpPr txBox="1">
              <a:spLocks/>
            </p:cNvSpPr>
            <p:nvPr/>
          </p:nvSpPr>
          <p:spPr>
            <a:xfrm>
              <a:off x="7536779" y="3378633"/>
              <a:ext cx="583529" cy="6400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latin typeface="Arial" pitchFamily="34" charset="0"/>
                  <a:cs typeface="Arial" pitchFamily="34" charset="0"/>
                </a:rPr>
                <a:t>14</a:t>
              </a:r>
              <a:endParaRPr lang="en-US" sz="2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itle 4"/>
            <p:cNvSpPr txBox="1">
              <a:spLocks/>
            </p:cNvSpPr>
            <p:nvPr/>
          </p:nvSpPr>
          <p:spPr>
            <a:xfrm>
              <a:off x="8120308" y="3378633"/>
              <a:ext cx="583529" cy="6400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latin typeface="Arial" pitchFamily="34" charset="0"/>
                  <a:cs typeface="Arial" pitchFamily="34" charset="0"/>
                </a:rPr>
                <a:t>15</a:t>
              </a:r>
              <a:endParaRPr lang="en-US" sz="2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" name="Right Brace 33"/>
          <p:cNvSpPr/>
          <p:nvPr/>
        </p:nvSpPr>
        <p:spPr>
          <a:xfrm rot="5400000">
            <a:off x="7736272" y="2414719"/>
            <a:ext cx="209415" cy="15240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itle 4"/>
          <p:cNvSpPr txBox="1">
            <a:spLocks/>
          </p:cNvSpPr>
          <p:nvPr/>
        </p:nvSpPr>
        <p:spPr>
          <a:xfrm>
            <a:off x="6990524" y="3223366"/>
            <a:ext cx="1482916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latin typeface="Arial" pitchFamily="34" charset="0"/>
                <a:cs typeface="Arial" pitchFamily="34" charset="0"/>
              </a:rPr>
              <a:t>- 3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56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177804" y="133350"/>
            <a:ext cx="8763000" cy="4857750"/>
          </a:xfrm>
          <a:prstGeom prst="cloud">
            <a:avLst/>
          </a:prstGeom>
          <a:solidFill>
            <a:srgbClr val="FFB64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Dặn dò:</a:t>
            </a:r>
          </a:p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Xem lại bài đã học</a:t>
            </a:r>
          </a:p>
          <a:p>
            <a:pPr algn="just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- Hoàn thành vở bài tập </a:t>
            </a:r>
          </a:p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Chuẩn bị bài: </a:t>
            </a:r>
            <a:r>
              <a:rPr lang="en-US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Luyện </a:t>
            </a:r>
          </a:p>
          <a:p>
            <a:pPr algn="just"/>
            <a:r>
              <a:rPr lang="en-US" sz="2800" i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tập 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trang 68</a:t>
            </a:r>
          </a:p>
        </p:txBody>
      </p:sp>
    </p:spTree>
    <p:extLst>
      <p:ext uri="{BB962C8B-B14F-4D97-AF65-F5344CB8AC3E}">
        <p14:creationId xmlns:p14="http://schemas.microsoft.com/office/powerpoint/2010/main" val="54225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43032" y="-1"/>
            <a:ext cx="9296400" cy="1878863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21388221">
            <a:off x="-4108" y="140955"/>
            <a:ext cx="2088115" cy="1328801"/>
            <a:chOff x="1143000" y="742950"/>
            <a:chExt cx="3962400" cy="2521527"/>
          </a:xfrm>
        </p:grpSpPr>
        <p:sp>
          <p:nvSpPr>
            <p:cNvPr id="5" name="Cloud 4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Cloud 5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 rot="20944908">
            <a:off x="378787" y="1164442"/>
            <a:ext cx="1726223" cy="511053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r>
              <a:rPr lang="en-US" sz="3200" b="1" smtClean="0">
                <a:latin typeface="Arial" pitchFamily="34" charset="0"/>
                <a:cs typeface="Arial" pitchFamily="34" charset="0"/>
              </a:rPr>
              <a:t>Chủ đề</a:t>
            </a:r>
            <a:br>
              <a:rPr lang="en-US" sz="3200" b="1" smtClean="0">
                <a:latin typeface="Arial" pitchFamily="34" charset="0"/>
                <a:cs typeface="Arial" pitchFamily="34" charset="0"/>
              </a:rPr>
            </a:br>
            <a:r>
              <a:rPr lang="en-US" sz="3200" b="1" smtClean="0">
                <a:latin typeface="Arial" pitchFamily="34" charset="0"/>
                <a:cs typeface="Arial" pitchFamily="34" charset="0"/>
              </a:rPr>
              <a:t>8</a:t>
            </a:r>
            <a:endParaRPr lang="en-US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06689" y="328301"/>
            <a:ext cx="7220884" cy="103105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PHÉP CỘNG, PHÉP TRỪ (không nhớ) </a:t>
            </a:r>
          </a:p>
          <a:p>
            <a:pPr>
              <a:spcBef>
                <a:spcPts val="600"/>
              </a:spcBef>
            </a:pPr>
            <a:r>
              <a:rPr lang="en-US" sz="28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TRONG PHẠM VI 100</a:t>
            </a:r>
            <a:endParaRPr lang="en-US" sz="28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04800" y="1980294"/>
            <a:ext cx="8458200" cy="1686346"/>
            <a:chOff x="304800" y="2038350"/>
            <a:chExt cx="8458200" cy="1473493"/>
          </a:xfrm>
        </p:grpSpPr>
        <p:sp>
          <p:nvSpPr>
            <p:cNvPr id="12" name="Rounded Rectangle 11"/>
            <p:cNvSpPr/>
            <p:nvPr/>
          </p:nvSpPr>
          <p:spPr>
            <a:xfrm>
              <a:off x="304800" y="2038350"/>
              <a:ext cx="8458200" cy="1473493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15636" y="2111087"/>
              <a:ext cx="8229600" cy="129801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587211" y="2523353"/>
            <a:ext cx="5886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LUYỆN TẬP</a:t>
            </a:r>
            <a:endParaRPr lang="en-US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448" y="3666640"/>
            <a:ext cx="4037976" cy="1421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6836002" y="4628172"/>
            <a:ext cx="22098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Trang 70/SGK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72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4"/>
          <p:cNvSpPr txBox="1">
            <a:spLocks/>
          </p:cNvSpPr>
          <p:nvPr/>
        </p:nvSpPr>
        <p:spPr>
          <a:xfrm>
            <a:off x="716686" y="74962"/>
            <a:ext cx="629371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Đặt tính rồi tính.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52400" y="1309873"/>
            <a:ext cx="2069378" cy="762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 + 40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362200" y="1309873"/>
            <a:ext cx="2110943" cy="762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21 </a:t>
            </a:r>
            <a:r>
              <a:rPr lang="en-US" sz="4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4659084" y="1309873"/>
            <a:ext cx="2110943" cy="762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99 - 9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905171" y="1309873"/>
            <a:ext cx="2110943" cy="762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5 - 62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5150" y="2305596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25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5386" y="3188553"/>
            <a:ext cx="1282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40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2700" y="2751999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414482" y="4005835"/>
            <a:ext cx="12954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990678" y="3950553"/>
            <a:ext cx="5574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41350" y="3950553"/>
            <a:ext cx="5574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851150" y="230505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21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033486" y="318492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298700" y="275145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>
            <a:off x="2700482" y="4005289"/>
            <a:ext cx="12954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291192" y="3950280"/>
            <a:ext cx="5574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927350" y="3950280"/>
            <a:ext cx="5574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615199" y="3940026"/>
            <a:ext cx="589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181600" y="2305596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99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348514" y="320127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604491" y="2701199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4930073" y="4005835"/>
            <a:ext cx="12954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234199" y="3950553"/>
            <a:ext cx="589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944908" y="3940026"/>
            <a:ext cx="589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511309" y="2305596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65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11309" y="320127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62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934200" y="2701199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4" name="Straight Connector 83"/>
          <p:cNvCxnSpPr/>
          <p:nvPr/>
        </p:nvCxnSpPr>
        <p:spPr>
          <a:xfrm>
            <a:off x="7259782" y="4005835"/>
            <a:ext cx="12954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7563908" y="3950553"/>
            <a:ext cx="589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4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142009" y="235526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1</a:t>
            </a:r>
            <a:endParaRPr lang="en-US" sz="36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02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5" grpId="0"/>
      <p:bldP spid="46" grpId="0"/>
      <p:bldP spid="47" grpId="0"/>
      <p:bldP spid="48" grpId="0"/>
      <p:bldP spid="49" grpId="0"/>
      <p:bldP spid="51" grpId="0"/>
      <p:bldP spid="52" grpId="0"/>
      <p:bldP spid="53" grpId="0"/>
      <p:bldP spid="75" grpId="0"/>
      <p:bldP spid="76" grpId="0"/>
      <p:bldP spid="77" grpId="0"/>
      <p:bldP spid="79" grpId="0"/>
      <p:bldP spid="80" grpId="0"/>
      <p:bldP spid="81" grpId="0"/>
      <p:bldP spid="82" grpId="0"/>
      <p:bldP spid="83" grpId="0"/>
      <p:bldP spid="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2" y="591205"/>
            <a:ext cx="8661398" cy="3961091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1675321" y="1940491"/>
            <a:ext cx="367565" cy="457850"/>
          </a:xfrm>
          <a:prstGeom prst="rect">
            <a:avLst/>
          </a:prstGeom>
          <a:solidFill>
            <a:srgbClr val="FAB8E7"/>
          </a:solidFill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Arial" pitchFamily="34" charset="0"/>
                <a:cs typeface="Arial" pitchFamily="34" charset="0"/>
              </a:rPr>
              <a:t>0</a:t>
            </a:r>
            <a:endParaRPr lang="en-US" sz="3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084944" y="1941540"/>
            <a:ext cx="367565" cy="457850"/>
          </a:xfrm>
          <a:prstGeom prst="rect">
            <a:avLst/>
          </a:prstGeom>
          <a:solidFill>
            <a:srgbClr val="FFF869"/>
          </a:solidFill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Arial" pitchFamily="34" charset="0"/>
                <a:cs typeface="Arial" pitchFamily="34" charset="0"/>
              </a:rPr>
              <a:t>5</a:t>
            </a:r>
            <a:endParaRPr lang="en-US" sz="3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796539" y="2799575"/>
            <a:ext cx="367565" cy="457850"/>
          </a:xfrm>
          <a:prstGeom prst="rect">
            <a:avLst/>
          </a:prstGeom>
          <a:solidFill>
            <a:srgbClr val="FAB8E7"/>
          </a:solidFill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Arial" pitchFamily="34" charset="0"/>
                <a:cs typeface="Arial" pitchFamily="34" charset="0"/>
              </a:rPr>
              <a:t>0</a:t>
            </a:r>
            <a:endParaRPr lang="en-US" sz="3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87370" y="2814089"/>
            <a:ext cx="367565" cy="457850"/>
          </a:xfrm>
          <a:prstGeom prst="rect">
            <a:avLst/>
          </a:prstGeom>
          <a:solidFill>
            <a:srgbClr val="FFF869"/>
          </a:solidFill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Arial" pitchFamily="34" charset="0"/>
                <a:cs typeface="Arial" pitchFamily="34" charset="0"/>
              </a:rPr>
              <a:t>1</a:t>
            </a:r>
            <a:endParaRPr lang="en-US" sz="3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826047" y="1891862"/>
            <a:ext cx="367565" cy="457850"/>
          </a:xfrm>
          <a:prstGeom prst="rect">
            <a:avLst/>
          </a:prstGeom>
          <a:solidFill>
            <a:srgbClr val="FAB8E7"/>
          </a:solidFill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Arial" pitchFamily="34" charset="0"/>
                <a:cs typeface="Arial" pitchFamily="34" charset="0"/>
              </a:rPr>
              <a:t>3</a:t>
            </a:r>
            <a:endParaRPr lang="en-US" sz="3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4"/>
          <p:cNvSpPr txBox="1">
            <a:spLocks/>
          </p:cNvSpPr>
          <p:nvPr/>
        </p:nvSpPr>
        <p:spPr>
          <a:xfrm>
            <a:off x="679038" y="0"/>
            <a:ext cx="835111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Số?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42009" y="13335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2</a:t>
            </a:r>
            <a:endParaRPr lang="en-US" sz="40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39000" y="1900574"/>
            <a:ext cx="367565" cy="457850"/>
          </a:xfrm>
          <a:prstGeom prst="rect">
            <a:avLst/>
          </a:prstGeom>
          <a:solidFill>
            <a:srgbClr val="FFF869"/>
          </a:solidFill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Arial" pitchFamily="34" charset="0"/>
                <a:cs typeface="Arial" pitchFamily="34" charset="0"/>
              </a:rPr>
              <a:t>3</a:t>
            </a:r>
            <a:endParaRPr lang="en-US" sz="30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34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 animBg="1"/>
      <p:bldP spid="64" grpId="0" animBg="1"/>
      <p:bldP spid="65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371" y="1029423"/>
            <a:ext cx="5099349" cy="258433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13753" y="13017"/>
            <a:ext cx="586740" cy="5867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3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701532" y="-490041"/>
            <a:ext cx="8137668" cy="20643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Số quả thông ở hai bên bằng nhau. Hỏi trong túi màu đỏ có bao nhiêu quả thông?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456077"/>
              </p:ext>
            </p:extLst>
          </p:nvPr>
        </p:nvGraphicFramePr>
        <p:xfrm>
          <a:off x="1934633" y="3656387"/>
          <a:ext cx="5181600" cy="930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320"/>
                <a:gridCol w="1036320"/>
                <a:gridCol w="1036320"/>
                <a:gridCol w="1036320"/>
                <a:gridCol w="1036320"/>
              </a:tblGrid>
              <a:tr h="930724"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=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2031615" y="3833181"/>
            <a:ext cx="8382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45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144433" y="3843158"/>
            <a:ext cx="7620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33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201833" y="3881760"/>
            <a:ext cx="838200" cy="57250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78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70705" y="3864835"/>
            <a:ext cx="8382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4"/>
          <p:cNvSpPr txBox="1">
            <a:spLocks/>
          </p:cNvSpPr>
          <p:nvPr/>
        </p:nvSpPr>
        <p:spPr>
          <a:xfrm>
            <a:off x="2318354" y="4499799"/>
            <a:ext cx="4656613" cy="622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Em hãy nêu câu trả lời.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54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3753" y="13017"/>
            <a:ext cx="586740" cy="5867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4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716046" y="17449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Tính: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716046" y="1200150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a) 20 + 40 + 1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716046" y="2382851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b) 15 - 2 - 1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>
          <a:xfrm>
            <a:off x="716046" y="3565552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c) 40 + 15 + 2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84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3753" y="13017"/>
            <a:ext cx="586740" cy="5867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4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716046" y="17449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Tính: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716046" y="863731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a) 20 + 40 + 1 = 61 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716046" y="2382851"/>
            <a:ext cx="4262754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b) 15 - 2 - 1 = 12 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>
          <a:xfrm>
            <a:off x="655897" y="3817726"/>
            <a:ext cx="8442468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c) 40 + 15 + 2 = 57 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82" y="673760"/>
            <a:ext cx="918595" cy="839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966" y="3528064"/>
            <a:ext cx="906881" cy="1177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419" y="2184951"/>
            <a:ext cx="1091381" cy="993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ight Brace 2"/>
          <p:cNvSpPr/>
          <p:nvPr/>
        </p:nvSpPr>
        <p:spPr>
          <a:xfrm rot="5400000">
            <a:off x="2133600" y="845872"/>
            <a:ext cx="228600" cy="14478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4"/>
          <p:cNvSpPr txBox="1">
            <a:spLocks/>
          </p:cNvSpPr>
          <p:nvPr/>
        </p:nvSpPr>
        <p:spPr>
          <a:xfrm>
            <a:off x="1849342" y="1655458"/>
            <a:ext cx="797116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latin typeface="Arial" pitchFamily="34" charset="0"/>
                <a:cs typeface="Arial" pitchFamily="34" charset="0"/>
              </a:rPr>
              <a:t>60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ight Brace 14"/>
          <p:cNvSpPr/>
          <p:nvPr/>
        </p:nvSpPr>
        <p:spPr>
          <a:xfrm rot="5400000">
            <a:off x="2029114" y="2600912"/>
            <a:ext cx="199986" cy="959787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4"/>
          <p:cNvSpPr txBox="1">
            <a:spLocks/>
          </p:cNvSpPr>
          <p:nvPr/>
        </p:nvSpPr>
        <p:spPr>
          <a:xfrm>
            <a:off x="1753828" y="3122743"/>
            <a:ext cx="797116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latin typeface="Arial" pitchFamily="34" charset="0"/>
                <a:cs typeface="Arial" pitchFamily="34" charset="0"/>
              </a:rPr>
              <a:t>13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itle 4"/>
          <p:cNvSpPr txBox="1">
            <a:spLocks/>
          </p:cNvSpPr>
          <p:nvPr/>
        </p:nvSpPr>
        <p:spPr>
          <a:xfrm>
            <a:off x="5033646" y="2407131"/>
            <a:ext cx="4262754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smtClean="0">
                <a:latin typeface="Arial" pitchFamily="34" charset="0"/>
                <a:cs typeface="Arial" pitchFamily="34" charset="0"/>
              </a:rPr>
              <a:t>b) 15 - 2 - 1 = 12 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ight Brace 19"/>
          <p:cNvSpPr/>
          <p:nvPr/>
        </p:nvSpPr>
        <p:spPr>
          <a:xfrm rot="5400000">
            <a:off x="7105127" y="2634656"/>
            <a:ext cx="209413" cy="90173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4"/>
          <p:cNvSpPr txBox="1">
            <a:spLocks/>
          </p:cNvSpPr>
          <p:nvPr/>
        </p:nvSpPr>
        <p:spPr>
          <a:xfrm>
            <a:off x="6264867" y="3132171"/>
            <a:ext cx="1482916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latin typeface="Arial" pitchFamily="34" charset="0"/>
                <a:cs typeface="Arial" pitchFamily="34" charset="0"/>
              </a:rPr>
              <a:t>-  3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ight Brace 21"/>
          <p:cNvSpPr/>
          <p:nvPr/>
        </p:nvSpPr>
        <p:spPr>
          <a:xfrm rot="5400000">
            <a:off x="1971057" y="4018621"/>
            <a:ext cx="199986" cy="959787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4"/>
          <p:cNvSpPr txBox="1">
            <a:spLocks/>
          </p:cNvSpPr>
          <p:nvPr/>
        </p:nvSpPr>
        <p:spPr>
          <a:xfrm>
            <a:off x="1695771" y="4540452"/>
            <a:ext cx="797116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latin typeface="Arial" pitchFamily="34" charset="0"/>
                <a:cs typeface="Arial" pitchFamily="34" charset="0"/>
              </a:rPr>
              <a:t>55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7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</p:childTnLst>
        </p:cTn>
      </p:par>
    </p:tnLst>
    <p:bldLst>
      <p:bldP spid="3" grpId="0" animBg="1"/>
      <p:bldP spid="14" grpId="0"/>
      <p:bldP spid="15" grpId="0" animBg="1"/>
      <p:bldP spid="16" grpId="0"/>
      <p:bldP spid="17" grpId="0"/>
      <p:bldP spid="20" grpId="0" animBg="1"/>
      <p:bldP spid="21" grpId="0"/>
      <p:bldP spid="22" grpId="0" animBg="1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3753" y="13017"/>
            <a:ext cx="586740" cy="5867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5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657990" y="323621"/>
            <a:ext cx="8333610" cy="1639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Trên ga có 3 đoàn tàu. </a:t>
            </a:r>
          </a:p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a) Đoàn tàu A có 10 toa. Đoàn tàu B có 12 toa. Hỏi cả hai đoàn tàu có bao nhiêu toa?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914148"/>
              </p:ext>
            </p:extLst>
          </p:nvPr>
        </p:nvGraphicFramePr>
        <p:xfrm>
          <a:off x="1934633" y="2629497"/>
          <a:ext cx="5181600" cy="930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320"/>
                <a:gridCol w="1036320"/>
                <a:gridCol w="1036320"/>
                <a:gridCol w="1036320"/>
                <a:gridCol w="1036320"/>
              </a:tblGrid>
              <a:tr h="930724"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=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chemeClr val="tx1"/>
                          </a:solidFill>
                          <a:latin typeface="Arial" pitchFamily="34" charset="0"/>
                          <a:ea typeface="Arabia" pitchFamily="2" charset="0"/>
                          <a:cs typeface="Arial" pitchFamily="34" charset="0"/>
                        </a:rPr>
                        <a:t>?</a:t>
                      </a:r>
                      <a:endParaRPr lang="en-US" sz="3600">
                        <a:solidFill>
                          <a:schemeClr val="tx1"/>
                        </a:solidFill>
                        <a:latin typeface="Arial" pitchFamily="34" charset="0"/>
                        <a:ea typeface="Arabia" pitchFamily="2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2031615" y="2806291"/>
            <a:ext cx="8382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144433" y="2816268"/>
            <a:ext cx="7620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201833" y="2854870"/>
            <a:ext cx="838200" cy="57250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070705" y="2837945"/>
            <a:ext cx="838200" cy="6297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4"/>
          <p:cNvSpPr txBox="1">
            <a:spLocks/>
          </p:cNvSpPr>
          <p:nvPr/>
        </p:nvSpPr>
        <p:spPr>
          <a:xfrm>
            <a:off x="2318354" y="3772536"/>
            <a:ext cx="4656613" cy="622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Em hãy nêu câu trả lời.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04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3753" y="13017"/>
            <a:ext cx="586740" cy="5867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5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657990" y="574822"/>
            <a:ext cx="8333610" cy="16399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Trên ga có 3 đoàn tàu. </a:t>
            </a:r>
          </a:p>
          <a:p>
            <a:pPr algn="just"/>
            <a:r>
              <a:rPr lang="en-US" sz="3600" smtClean="0">
                <a:latin typeface="Arial" pitchFamily="34" charset="0"/>
                <a:cs typeface="Arial" pitchFamily="34" charset="0"/>
              </a:rPr>
              <a:t>b) Đoàn tàu C có 15 toa chở khách và chở hàng. Trong đó có 3 toa chở hàng. Hỏi đoàn tàu C có bao nhiêu toa chở khách?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"/>
          <a:stretch/>
        </p:blipFill>
        <p:spPr bwMode="auto">
          <a:xfrm>
            <a:off x="88353" y="3694363"/>
            <a:ext cx="6864897" cy="627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itle 4"/>
          <p:cNvSpPr txBox="1">
            <a:spLocks/>
          </p:cNvSpPr>
          <p:nvPr/>
        </p:nvSpPr>
        <p:spPr>
          <a:xfrm>
            <a:off x="872490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le 4"/>
          <p:cNvSpPr txBox="1">
            <a:spLocks/>
          </p:cNvSpPr>
          <p:nvPr/>
        </p:nvSpPr>
        <p:spPr>
          <a:xfrm>
            <a:off x="1391476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4"/>
          <p:cNvSpPr txBox="1">
            <a:spLocks/>
          </p:cNvSpPr>
          <p:nvPr/>
        </p:nvSpPr>
        <p:spPr>
          <a:xfrm>
            <a:off x="1916430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3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itle 4"/>
          <p:cNvSpPr txBox="1">
            <a:spLocks/>
          </p:cNvSpPr>
          <p:nvPr/>
        </p:nvSpPr>
        <p:spPr>
          <a:xfrm>
            <a:off x="2420842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4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4"/>
          <p:cNvSpPr txBox="1">
            <a:spLocks/>
          </p:cNvSpPr>
          <p:nvPr/>
        </p:nvSpPr>
        <p:spPr>
          <a:xfrm>
            <a:off x="2919952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5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4"/>
          <p:cNvSpPr txBox="1">
            <a:spLocks/>
          </p:cNvSpPr>
          <p:nvPr/>
        </p:nvSpPr>
        <p:spPr>
          <a:xfrm>
            <a:off x="3439578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6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itle 4"/>
          <p:cNvSpPr txBox="1">
            <a:spLocks/>
          </p:cNvSpPr>
          <p:nvPr/>
        </p:nvSpPr>
        <p:spPr>
          <a:xfrm>
            <a:off x="3872426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7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itle 4"/>
          <p:cNvSpPr txBox="1">
            <a:spLocks/>
          </p:cNvSpPr>
          <p:nvPr/>
        </p:nvSpPr>
        <p:spPr>
          <a:xfrm>
            <a:off x="4431673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8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itle 4"/>
          <p:cNvSpPr txBox="1">
            <a:spLocks/>
          </p:cNvSpPr>
          <p:nvPr/>
        </p:nvSpPr>
        <p:spPr>
          <a:xfrm>
            <a:off x="4958302" y="3378633"/>
            <a:ext cx="398558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9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itle 4"/>
          <p:cNvSpPr txBox="1">
            <a:spLocks/>
          </p:cNvSpPr>
          <p:nvPr/>
        </p:nvSpPr>
        <p:spPr>
          <a:xfrm>
            <a:off x="5339831" y="3378633"/>
            <a:ext cx="583529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10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4"/>
          <p:cNvSpPr txBox="1">
            <a:spLocks/>
          </p:cNvSpPr>
          <p:nvPr/>
        </p:nvSpPr>
        <p:spPr>
          <a:xfrm>
            <a:off x="5650230" y="3378633"/>
            <a:ext cx="982927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11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itle 4"/>
          <p:cNvSpPr txBox="1">
            <a:spLocks/>
          </p:cNvSpPr>
          <p:nvPr/>
        </p:nvSpPr>
        <p:spPr>
          <a:xfrm>
            <a:off x="6369721" y="3378633"/>
            <a:ext cx="583529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12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927850" y="3378633"/>
            <a:ext cx="1924711" cy="968141"/>
            <a:chOff x="6927850" y="3378633"/>
            <a:chExt cx="1924711" cy="968141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27850" y="3860265"/>
              <a:ext cx="1924711" cy="4865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5" name="Title 4"/>
            <p:cNvSpPr txBox="1">
              <a:spLocks/>
            </p:cNvSpPr>
            <p:nvPr/>
          </p:nvSpPr>
          <p:spPr>
            <a:xfrm>
              <a:off x="6953250" y="3378633"/>
              <a:ext cx="583529" cy="6400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latin typeface="Arial" pitchFamily="34" charset="0"/>
                  <a:cs typeface="Arial" pitchFamily="34" charset="0"/>
                </a:rPr>
                <a:t>13</a:t>
              </a:r>
              <a:endParaRPr lang="en-US" sz="2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itle 4"/>
            <p:cNvSpPr txBox="1">
              <a:spLocks/>
            </p:cNvSpPr>
            <p:nvPr/>
          </p:nvSpPr>
          <p:spPr>
            <a:xfrm>
              <a:off x="7536779" y="3378633"/>
              <a:ext cx="583529" cy="6400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latin typeface="Arial" pitchFamily="34" charset="0"/>
                  <a:cs typeface="Arial" pitchFamily="34" charset="0"/>
                </a:rPr>
                <a:t>14</a:t>
              </a:r>
              <a:endParaRPr lang="en-US" sz="2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itle 4"/>
            <p:cNvSpPr txBox="1">
              <a:spLocks/>
            </p:cNvSpPr>
            <p:nvPr/>
          </p:nvSpPr>
          <p:spPr>
            <a:xfrm>
              <a:off x="8120308" y="3378633"/>
              <a:ext cx="583529" cy="64008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smtClean="0">
                  <a:latin typeface="Arial" pitchFamily="34" charset="0"/>
                  <a:cs typeface="Arial" pitchFamily="34" charset="0"/>
                </a:rPr>
                <a:t>15</a:t>
              </a:r>
              <a:endParaRPr lang="en-US" sz="2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" name="Right Brace 38"/>
          <p:cNvSpPr/>
          <p:nvPr/>
        </p:nvSpPr>
        <p:spPr>
          <a:xfrm rot="5400000">
            <a:off x="7743892" y="3736891"/>
            <a:ext cx="209415" cy="15240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itle 4"/>
          <p:cNvSpPr txBox="1">
            <a:spLocks/>
          </p:cNvSpPr>
          <p:nvPr/>
        </p:nvSpPr>
        <p:spPr>
          <a:xfrm>
            <a:off x="6998144" y="4545538"/>
            <a:ext cx="1482916" cy="597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latin typeface="Arial" pitchFamily="34" charset="0"/>
                <a:cs typeface="Arial" pitchFamily="34" charset="0"/>
              </a:rPr>
              <a:t>- 3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41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2565</TotalTime>
  <Words>475</Words>
  <Application>Microsoft Office PowerPoint</Application>
  <PresentationFormat>On-screen Show (16:9)</PresentationFormat>
  <Paragraphs>148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Chủ đề 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PC</dc:creator>
  <cp:lastModifiedBy>PC</cp:lastModifiedBy>
  <cp:revision>407</cp:revision>
  <dcterms:created xsi:type="dcterms:W3CDTF">2021-01-09T02:19:28Z</dcterms:created>
  <dcterms:modified xsi:type="dcterms:W3CDTF">2021-04-18T00:26:00Z</dcterms:modified>
</cp:coreProperties>
</file>