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286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98" r:id="rId20"/>
    <p:sldId id="268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0" y="58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35090-AC9A-4CF4-9552-0AD7011875AE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5DEB-89C3-48BD-BF06-9AD46B26D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070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7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CFA7D-F3A8-4B02-93AD-AC3B93747D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00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2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4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1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4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12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4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7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9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BF52-12E4-4E80-B686-AECD3DD61EE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138C1-8A72-47E3-A68D-82092C53B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9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300286" y="3249533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 dirty="0" smtClean="0">
                <a:solidFill>
                  <a:srgbClr val="FF0000"/>
                </a:solidFill>
              </a:rPr>
              <a:t>ĐẠO ĐỨC LỚP </a:t>
            </a:r>
            <a:r>
              <a:rPr lang="en-US" altLang="zh-CN" sz="4800" b="1" dirty="0">
                <a:solidFill>
                  <a:srgbClr val="FF0000"/>
                </a:solidFill>
              </a:rPr>
              <a:t>1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194" cy="6858000"/>
          </a:xfrm>
          <a:prstGeom prst="rect">
            <a:avLst/>
          </a:prstGeom>
        </p:spPr>
      </p:pic>
      <p:sp>
        <p:nvSpPr>
          <p:cNvPr id="12" name="Google Shape;387;p28">
            <a:extLst>
              <a:ext uri="{FF2B5EF4-FFF2-40B4-BE49-F238E27FC236}">
                <a16:creationId xmlns:a16="http://schemas.microsoft.com/office/drawing/2014/main" id="{ECB3333B-C745-422B-9C43-B59409E47B55}"/>
              </a:ext>
            </a:extLst>
          </p:cNvPr>
          <p:cNvSpPr txBox="1">
            <a:spLocks/>
          </p:cNvSpPr>
          <p:nvPr/>
        </p:nvSpPr>
        <p:spPr>
          <a:xfrm>
            <a:off x="2608802" y="1935455"/>
            <a:ext cx="10712733" cy="149354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0000"/>
                </a:solidFill>
                <a:latin typeface="HP-215" panose="020B0803050302020204" pitchFamily="34" charset="0"/>
              </a:rPr>
              <a:t>  NGHỈ GIỮA GIỜ</a:t>
            </a:r>
            <a:endParaRPr lang="en-US" sz="7200" b="1" dirty="0">
              <a:solidFill>
                <a:srgbClr val="FF0000"/>
              </a:solidFill>
              <a:latin typeface="HP-215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803400"/>
            <a:ext cx="6299200" cy="29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8" y="141507"/>
            <a:ext cx="1677561" cy="778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113530" y="289147"/>
            <a:ext cx="9248576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933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220756"/>
            <a:ext cx="7093655" cy="5497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6" y="1347569"/>
            <a:ext cx="7092663" cy="5370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1447330"/>
            <a:ext cx="6805623" cy="52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6" y="727772"/>
            <a:ext cx="1670069" cy="775000"/>
          </a:xfrm>
          <a:prstGeom prst="rect">
            <a:avLst/>
          </a:prstGeom>
        </p:spPr>
      </p:pic>
      <p:grpSp>
        <p:nvGrpSpPr>
          <p:cNvPr id="17" name="Google Shape;6118;p55">
            <a:extLst>
              <a:ext uri="{FF2B5EF4-FFF2-40B4-BE49-F238E27FC236}">
                <a16:creationId xmlns:a16="http://schemas.microsoft.com/office/drawing/2014/main" id="{372D3182-9198-4946-B154-71AF7472CC28}"/>
              </a:ext>
            </a:extLst>
          </p:cNvPr>
          <p:cNvGrpSpPr/>
          <p:nvPr/>
        </p:nvGrpSpPr>
        <p:grpSpPr>
          <a:xfrm>
            <a:off x="1391478" y="5731789"/>
            <a:ext cx="855156" cy="758996"/>
            <a:chOff x="1359398" y="3682271"/>
            <a:chExt cx="395296" cy="371966"/>
          </a:xfrm>
        </p:grpSpPr>
        <p:sp>
          <p:nvSpPr>
            <p:cNvPr id="18" name="Google Shape;6119;p55">
              <a:extLst>
                <a:ext uri="{FF2B5EF4-FFF2-40B4-BE49-F238E27FC236}">
                  <a16:creationId xmlns:a16="http://schemas.microsoft.com/office/drawing/2014/main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9" name="Google Shape;6120;p55">
              <a:extLst>
                <a:ext uri="{FF2B5EF4-FFF2-40B4-BE49-F238E27FC236}">
                  <a16:creationId xmlns:a16="http://schemas.microsoft.com/office/drawing/2014/main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0" name="Google Shape;6121;p55">
              <a:extLst>
                <a:ext uri="{FF2B5EF4-FFF2-40B4-BE49-F238E27FC236}">
                  <a16:creationId xmlns:a16="http://schemas.microsoft.com/office/drawing/2014/main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1" name="Google Shape;6122;p55">
              <a:extLst>
                <a:ext uri="{FF2B5EF4-FFF2-40B4-BE49-F238E27FC236}">
                  <a16:creationId xmlns:a16="http://schemas.microsoft.com/office/drawing/2014/main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3" name="Google Shape;6123;p55">
              <a:extLst>
                <a:ext uri="{FF2B5EF4-FFF2-40B4-BE49-F238E27FC236}">
                  <a16:creationId xmlns:a16="http://schemas.microsoft.com/office/drawing/2014/main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4" name="Google Shape;6124;p55">
              <a:extLst>
                <a:ext uri="{FF2B5EF4-FFF2-40B4-BE49-F238E27FC236}">
                  <a16:creationId xmlns:a16="http://schemas.microsoft.com/office/drawing/2014/main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5;p55">
              <a:extLst>
                <a:ext uri="{FF2B5EF4-FFF2-40B4-BE49-F238E27FC236}">
                  <a16:creationId xmlns:a16="http://schemas.microsoft.com/office/drawing/2014/main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6" name="Google Shape;6126;p55">
            <a:extLst>
              <a:ext uri="{FF2B5EF4-FFF2-40B4-BE49-F238E27FC236}">
                <a16:creationId xmlns:a16="http://schemas.microsoft.com/office/drawing/2014/main" id="{8EEDE9FA-0493-4DF4-87A0-7CB651DAB283}"/>
              </a:ext>
            </a:extLst>
          </p:cNvPr>
          <p:cNvGrpSpPr/>
          <p:nvPr/>
        </p:nvGrpSpPr>
        <p:grpSpPr>
          <a:xfrm>
            <a:off x="2873080" y="5723048"/>
            <a:ext cx="856621" cy="760297"/>
            <a:chOff x="1908099" y="3682271"/>
            <a:chExt cx="395296" cy="371966"/>
          </a:xfrm>
        </p:grpSpPr>
        <p:sp>
          <p:nvSpPr>
            <p:cNvPr id="28" name="Google Shape;6127;p55">
              <a:extLst>
                <a:ext uri="{FF2B5EF4-FFF2-40B4-BE49-F238E27FC236}">
                  <a16:creationId xmlns:a16="http://schemas.microsoft.com/office/drawing/2014/main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29" name="Google Shape;6128;p55">
              <a:extLst>
                <a:ext uri="{FF2B5EF4-FFF2-40B4-BE49-F238E27FC236}">
                  <a16:creationId xmlns:a16="http://schemas.microsoft.com/office/drawing/2014/main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9;p55">
              <a:extLst>
                <a:ext uri="{FF2B5EF4-FFF2-40B4-BE49-F238E27FC236}">
                  <a16:creationId xmlns:a16="http://schemas.microsoft.com/office/drawing/2014/main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1" name="Google Shape;6130;p55">
              <a:extLst>
                <a:ext uri="{FF2B5EF4-FFF2-40B4-BE49-F238E27FC236}">
                  <a16:creationId xmlns:a16="http://schemas.microsoft.com/office/drawing/2014/main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2" name="Google Shape;6131;p55">
              <a:extLst>
                <a:ext uri="{FF2B5EF4-FFF2-40B4-BE49-F238E27FC236}">
                  <a16:creationId xmlns:a16="http://schemas.microsoft.com/office/drawing/2014/main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3" name="Google Shape;6132;p55">
              <a:extLst>
                <a:ext uri="{FF2B5EF4-FFF2-40B4-BE49-F238E27FC236}">
                  <a16:creationId xmlns:a16="http://schemas.microsoft.com/office/drawing/2014/main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4" name="Google Shape;6133;p55">
              <a:extLst>
                <a:ext uri="{FF2B5EF4-FFF2-40B4-BE49-F238E27FC236}">
                  <a16:creationId xmlns:a16="http://schemas.microsoft.com/office/drawing/2014/main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51" name="Google Shape;6118;p55">
            <a:extLst>
              <a:ext uri="{FF2B5EF4-FFF2-40B4-BE49-F238E27FC236}">
                <a16:creationId xmlns:a16="http://schemas.microsoft.com/office/drawing/2014/main" id="{372D3182-9198-4946-B154-71AF7472CC28}"/>
              </a:ext>
            </a:extLst>
          </p:cNvPr>
          <p:cNvGrpSpPr/>
          <p:nvPr/>
        </p:nvGrpSpPr>
        <p:grpSpPr>
          <a:xfrm>
            <a:off x="8208235" y="5740530"/>
            <a:ext cx="855156" cy="758996"/>
            <a:chOff x="1359398" y="3682271"/>
            <a:chExt cx="395296" cy="371966"/>
          </a:xfrm>
        </p:grpSpPr>
        <p:sp>
          <p:nvSpPr>
            <p:cNvPr id="52" name="Google Shape;6119;p55">
              <a:extLst>
                <a:ext uri="{FF2B5EF4-FFF2-40B4-BE49-F238E27FC236}">
                  <a16:creationId xmlns:a16="http://schemas.microsoft.com/office/drawing/2014/main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3" name="Google Shape;6120;p55">
              <a:extLst>
                <a:ext uri="{FF2B5EF4-FFF2-40B4-BE49-F238E27FC236}">
                  <a16:creationId xmlns:a16="http://schemas.microsoft.com/office/drawing/2014/main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4" name="Google Shape;6121;p55">
              <a:extLst>
                <a:ext uri="{FF2B5EF4-FFF2-40B4-BE49-F238E27FC236}">
                  <a16:creationId xmlns:a16="http://schemas.microsoft.com/office/drawing/2014/main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5" name="Google Shape;6122;p55">
              <a:extLst>
                <a:ext uri="{FF2B5EF4-FFF2-40B4-BE49-F238E27FC236}">
                  <a16:creationId xmlns:a16="http://schemas.microsoft.com/office/drawing/2014/main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6" name="Google Shape;6123;p55">
              <a:extLst>
                <a:ext uri="{FF2B5EF4-FFF2-40B4-BE49-F238E27FC236}">
                  <a16:creationId xmlns:a16="http://schemas.microsoft.com/office/drawing/2014/main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7" name="Google Shape;6124;p55">
              <a:extLst>
                <a:ext uri="{FF2B5EF4-FFF2-40B4-BE49-F238E27FC236}">
                  <a16:creationId xmlns:a16="http://schemas.microsoft.com/office/drawing/2014/main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8" name="Google Shape;6125;p55">
              <a:extLst>
                <a:ext uri="{FF2B5EF4-FFF2-40B4-BE49-F238E27FC236}">
                  <a16:creationId xmlns:a16="http://schemas.microsoft.com/office/drawing/2014/main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59" name="Google Shape;6126;p55">
            <a:extLst>
              <a:ext uri="{FF2B5EF4-FFF2-40B4-BE49-F238E27FC236}">
                <a16:creationId xmlns:a16="http://schemas.microsoft.com/office/drawing/2014/main" id="{8EEDE9FA-0493-4DF4-87A0-7CB651DAB283}"/>
              </a:ext>
            </a:extLst>
          </p:cNvPr>
          <p:cNvGrpSpPr/>
          <p:nvPr/>
        </p:nvGrpSpPr>
        <p:grpSpPr>
          <a:xfrm>
            <a:off x="9689838" y="5731789"/>
            <a:ext cx="856621" cy="760297"/>
            <a:chOff x="1908099" y="3682271"/>
            <a:chExt cx="395296" cy="371966"/>
          </a:xfrm>
        </p:grpSpPr>
        <p:sp>
          <p:nvSpPr>
            <p:cNvPr id="60" name="Google Shape;6127;p55">
              <a:extLst>
                <a:ext uri="{FF2B5EF4-FFF2-40B4-BE49-F238E27FC236}">
                  <a16:creationId xmlns:a16="http://schemas.microsoft.com/office/drawing/2014/main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 dirty="0"/>
            </a:p>
          </p:txBody>
        </p:sp>
        <p:sp>
          <p:nvSpPr>
            <p:cNvPr id="61" name="Google Shape;6128;p55">
              <a:extLst>
                <a:ext uri="{FF2B5EF4-FFF2-40B4-BE49-F238E27FC236}">
                  <a16:creationId xmlns:a16="http://schemas.microsoft.com/office/drawing/2014/main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2" name="Google Shape;6129;p55">
              <a:extLst>
                <a:ext uri="{FF2B5EF4-FFF2-40B4-BE49-F238E27FC236}">
                  <a16:creationId xmlns:a16="http://schemas.microsoft.com/office/drawing/2014/main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3" name="Google Shape;6130;p55">
              <a:extLst>
                <a:ext uri="{FF2B5EF4-FFF2-40B4-BE49-F238E27FC236}">
                  <a16:creationId xmlns:a16="http://schemas.microsoft.com/office/drawing/2014/main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4" name="Google Shape;6131;p55">
              <a:extLst>
                <a:ext uri="{FF2B5EF4-FFF2-40B4-BE49-F238E27FC236}">
                  <a16:creationId xmlns:a16="http://schemas.microsoft.com/office/drawing/2014/main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5" name="Google Shape;6132;p55">
              <a:extLst>
                <a:ext uri="{FF2B5EF4-FFF2-40B4-BE49-F238E27FC236}">
                  <a16:creationId xmlns:a16="http://schemas.microsoft.com/office/drawing/2014/main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6" name="Google Shape;6133;p55">
              <a:extLst>
                <a:ext uri="{FF2B5EF4-FFF2-40B4-BE49-F238E27FC236}">
                  <a16:creationId xmlns:a16="http://schemas.microsoft.com/office/drawing/2014/main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85" y="1700808"/>
            <a:ext cx="5019739" cy="3868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7" y="1531093"/>
            <a:ext cx="5400232" cy="40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5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7284E-7 L 0.06528 -0.0012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5062E-6 L 0.06528 -0.0012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6" y="727773"/>
            <a:ext cx="1641529" cy="761756"/>
          </a:xfrm>
          <a:prstGeom prst="rect">
            <a:avLst/>
          </a:prstGeom>
        </p:spPr>
      </p:pic>
      <p:grpSp>
        <p:nvGrpSpPr>
          <p:cNvPr id="58" name="Google Shape;6118;p55">
            <a:extLst>
              <a:ext uri="{FF2B5EF4-FFF2-40B4-BE49-F238E27FC236}">
                <a16:creationId xmlns:a16="http://schemas.microsoft.com/office/drawing/2014/main" id="{13BD6192-09C5-49DA-A7EF-59F7AB5602EC}"/>
              </a:ext>
            </a:extLst>
          </p:cNvPr>
          <p:cNvGrpSpPr/>
          <p:nvPr/>
        </p:nvGrpSpPr>
        <p:grpSpPr>
          <a:xfrm>
            <a:off x="4943872" y="5541235"/>
            <a:ext cx="856088" cy="754149"/>
            <a:chOff x="1359398" y="3682271"/>
            <a:chExt cx="395296" cy="371966"/>
          </a:xfrm>
        </p:grpSpPr>
        <p:sp>
          <p:nvSpPr>
            <p:cNvPr id="59" name="Google Shape;6119;p55">
              <a:extLst>
                <a:ext uri="{FF2B5EF4-FFF2-40B4-BE49-F238E27FC236}">
                  <a16:creationId xmlns:a16="http://schemas.microsoft.com/office/drawing/2014/main" id="{EFBD1E04-3979-4DC0-9FB5-A8F2217567A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0" name="Google Shape;6120;p55">
              <a:extLst>
                <a:ext uri="{FF2B5EF4-FFF2-40B4-BE49-F238E27FC236}">
                  <a16:creationId xmlns:a16="http://schemas.microsoft.com/office/drawing/2014/main" id="{3EEEC2D1-5004-4E95-BBB1-BD8EB88D2A59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1" name="Google Shape;6121;p55">
              <a:extLst>
                <a:ext uri="{FF2B5EF4-FFF2-40B4-BE49-F238E27FC236}">
                  <a16:creationId xmlns:a16="http://schemas.microsoft.com/office/drawing/2014/main" id="{04748C54-C2E9-44FC-8D35-EDCE251B061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2" name="Google Shape;6122;p55">
              <a:extLst>
                <a:ext uri="{FF2B5EF4-FFF2-40B4-BE49-F238E27FC236}">
                  <a16:creationId xmlns:a16="http://schemas.microsoft.com/office/drawing/2014/main" id="{EC36C4FA-398A-46E3-9CC7-D136FEB0626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3" name="Google Shape;6123;p55">
              <a:extLst>
                <a:ext uri="{FF2B5EF4-FFF2-40B4-BE49-F238E27FC236}">
                  <a16:creationId xmlns:a16="http://schemas.microsoft.com/office/drawing/2014/main" id="{4EF81698-369B-4FC5-A9E8-A37CA9AF396D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4" name="Google Shape;6124;p55">
              <a:extLst>
                <a:ext uri="{FF2B5EF4-FFF2-40B4-BE49-F238E27FC236}">
                  <a16:creationId xmlns:a16="http://schemas.microsoft.com/office/drawing/2014/main" id="{F1345C21-93F5-4687-AFD5-49EDC6492FBA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5" name="Google Shape;6125;p55">
              <a:extLst>
                <a:ext uri="{FF2B5EF4-FFF2-40B4-BE49-F238E27FC236}">
                  <a16:creationId xmlns:a16="http://schemas.microsoft.com/office/drawing/2014/main" id="{BD71ECC0-384A-4759-B6A3-BBD53DBB5EB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66" name="Google Shape;6126;p55">
            <a:extLst>
              <a:ext uri="{FF2B5EF4-FFF2-40B4-BE49-F238E27FC236}">
                <a16:creationId xmlns:a16="http://schemas.microsoft.com/office/drawing/2014/main" id="{C608B8DD-F6BE-45BA-A1AD-1DC203586E82}"/>
              </a:ext>
            </a:extLst>
          </p:cNvPr>
          <p:cNvGrpSpPr/>
          <p:nvPr/>
        </p:nvGrpSpPr>
        <p:grpSpPr>
          <a:xfrm>
            <a:off x="6288738" y="5541235"/>
            <a:ext cx="856089" cy="754149"/>
            <a:chOff x="1908099" y="3682271"/>
            <a:chExt cx="395296" cy="371966"/>
          </a:xfrm>
        </p:grpSpPr>
        <p:sp>
          <p:nvSpPr>
            <p:cNvPr id="67" name="Google Shape;6127;p55">
              <a:extLst>
                <a:ext uri="{FF2B5EF4-FFF2-40B4-BE49-F238E27FC236}">
                  <a16:creationId xmlns:a16="http://schemas.microsoft.com/office/drawing/2014/main" id="{FBB1DC79-78F7-471D-8B26-000FBF56AACB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8" name="Google Shape;6128;p55">
              <a:extLst>
                <a:ext uri="{FF2B5EF4-FFF2-40B4-BE49-F238E27FC236}">
                  <a16:creationId xmlns:a16="http://schemas.microsoft.com/office/drawing/2014/main" id="{249045E6-2371-48A7-8655-A4A2AAF74158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9" name="Google Shape;6129;p55">
              <a:extLst>
                <a:ext uri="{FF2B5EF4-FFF2-40B4-BE49-F238E27FC236}">
                  <a16:creationId xmlns:a16="http://schemas.microsoft.com/office/drawing/2014/main" id="{F3FAF835-C07C-44A7-8C64-625C1CFD7053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0" name="Google Shape;6130;p55">
              <a:extLst>
                <a:ext uri="{FF2B5EF4-FFF2-40B4-BE49-F238E27FC236}">
                  <a16:creationId xmlns:a16="http://schemas.microsoft.com/office/drawing/2014/main" id="{EEDE839B-6F9D-4DC7-AB78-78EB5B8CF75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1" name="Google Shape;6131;p55">
              <a:extLst>
                <a:ext uri="{FF2B5EF4-FFF2-40B4-BE49-F238E27FC236}">
                  <a16:creationId xmlns:a16="http://schemas.microsoft.com/office/drawing/2014/main" id="{885D8D5D-06EE-451D-AEB1-F493DDEC5C9E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2" name="Google Shape;6132;p55">
              <a:extLst>
                <a:ext uri="{FF2B5EF4-FFF2-40B4-BE49-F238E27FC236}">
                  <a16:creationId xmlns:a16="http://schemas.microsoft.com/office/drawing/2014/main" id="{84819CB6-8FB9-461C-A114-639396BA453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3" name="Google Shape;6133;p55">
              <a:extLst>
                <a:ext uri="{FF2B5EF4-FFF2-40B4-BE49-F238E27FC236}">
                  <a16:creationId xmlns:a16="http://schemas.microsoft.com/office/drawing/2014/main" id="{C9462020-DD7A-4699-B113-4D03E741C7AA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23" y="1157548"/>
            <a:ext cx="5664629" cy="42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5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5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6632 -2.96296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1905001"/>
            <a:ext cx="6095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974897" y="597088"/>
            <a:ext cx="930568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933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4" y="519844"/>
            <a:ext cx="1642153" cy="698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1534871"/>
            <a:ext cx="7009056" cy="50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105525" y="564873"/>
            <a:ext cx="930568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933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933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933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3" y="410387"/>
            <a:ext cx="1642153" cy="698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6" y="1473049"/>
            <a:ext cx="7392821" cy="51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4" y="836713"/>
            <a:ext cx="1642153" cy="6981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43872" y="1152219"/>
            <a:ext cx="6528725" cy="2496277"/>
          </a:xfrm>
          <a:prstGeom prst="roundRect">
            <a:avLst/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trật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nhắc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nhở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cũng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trật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7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667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667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/>
        </p:blipFill>
        <p:spPr>
          <a:xfrm>
            <a:off x="1974896" y="1700808"/>
            <a:ext cx="23666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1143" y="2366069"/>
            <a:ext cx="9434945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606070"/>
            <a:ext cx="8201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762500" y="4772556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0273" y="972742"/>
            <a:ext cx="1136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4" y="313772"/>
            <a:ext cx="1642153" cy="69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490755" y="3115777"/>
            <a:ext cx="1449482" cy="116710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latin typeface="HP-087" pitchFamily="34" charset="0"/>
              </a:rPr>
              <a:t>12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30" b="100000" l="1356" r="98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829">
            <a:off x="430278" y="3013740"/>
            <a:ext cx="1409400" cy="1371180"/>
          </a:xfrm>
          <a:prstGeom prst="rect">
            <a:avLst/>
          </a:prstGeom>
        </p:spPr>
      </p:pic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6" name="Google Shape;387;p28">
            <a:extLst>
              <a:ext uri="{FF2B5EF4-FFF2-40B4-BE49-F238E27FC236}">
                <a16:creationId xmlns:a16="http://schemas.microsoft.com/office/drawing/2014/main" id="{ECB3333B-C745-422B-9C43-B59409E47B55}"/>
              </a:ext>
            </a:extLst>
          </p:cNvPr>
          <p:cNvSpPr txBox="1">
            <a:spLocks/>
          </p:cNvSpPr>
          <p:nvPr/>
        </p:nvSpPr>
        <p:spPr>
          <a:xfrm>
            <a:off x="-495300" y="1270511"/>
            <a:ext cx="12866914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HP-215" panose="020B0803050302020204" pitchFamily="34" charset="0"/>
              </a:rPr>
              <a:t>  	</a:t>
            </a:r>
            <a:r>
              <a:rPr lang="en-US" sz="4000" b="1" dirty="0" err="1" smtClean="0">
                <a:solidFill>
                  <a:srgbClr val="FF0000"/>
                </a:solidFill>
                <a:latin typeface="HP-215" panose="020B0803050302020204" pitchFamily="34" charset="0"/>
              </a:rPr>
              <a:t>Chủ</a:t>
            </a:r>
            <a:r>
              <a:rPr lang="en-US" sz="4000" b="1" dirty="0" smtClean="0">
                <a:solidFill>
                  <a:srgbClr val="FF0000"/>
                </a:solidFill>
                <a:latin typeface="HP-215" panose="020B08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-215" panose="020B0803050302020204" pitchFamily="34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HP-215" panose="020B0803050302020204" pitchFamily="34" charset="0"/>
              </a:rPr>
              <a:t> 4: </a:t>
            </a:r>
            <a:r>
              <a:rPr lang="en-US" sz="4800" b="1" dirty="0" smtClean="0">
                <a:solidFill>
                  <a:srgbClr val="FF0000"/>
                </a:solidFill>
                <a:latin typeface="HP-215" panose="020B0803050302020204" pitchFamily="34" charset="0"/>
              </a:rPr>
              <a:t>THỰC HIỆN NỘI QUY TRƯỜNG, LỚP</a:t>
            </a:r>
            <a:endParaRPr lang="en-US" sz="4800" b="1" dirty="0">
              <a:solidFill>
                <a:srgbClr val="FF0000"/>
              </a:solidFill>
              <a:latin typeface="HP-215" panose="020B0803050302020204" pitchFamily="34" charset="0"/>
            </a:endParaRPr>
          </a:p>
        </p:txBody>
      </p:sp>
      <p:pic>
        <p:nvPicPr>
          <p:cNvPr id="8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99086" y="4452794"/>
            <a:ext cx="2356013" cy="3481188"/>
          </a:xfrm>
          <a:prstGeom prst="rect">
            <a:avLst/>
          </a:prstGeom>
        </p:spPr>
      </p:pic>
      <p:pic>
        <p:nvPicPr>
          <p:cNvPr id="9" name="图片 1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12777">
            <a:off x="9199030" y="4067353"/>
            <a:ext cx="3739748" cy="484658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715272" y="3170956"/>
            <a:ext cx="947672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0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trật</a:t>
            </a:r>
            <a:r>
              <a:rPr lang="en-US" sz="4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0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0000">
            <a:off x="-1109716" y="3183247"/>
            <a:ext cx="3896191" cy="575692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60000">
            <a:off x="9247748" y="-2492149"/>
            <a:ext cx="4777880" cy="6191964"/>
          </a:xfrm>
          <a:prstGeom prst="rect">
            <a:avLst/>
          </a:prstGeom>
        </p:spPr>
      </p:pic>
      <p:sp>
        <p:nvSpPr>
          <p:cNvPr id="1667" name="文本框 1666"/>
          <p:cNvSpPr txBox="1"/>
          <p:nvPr/>
        </p:nvSpPr>
        <p:spPr>
          <a:xfrm>
            <a:off x="5304201" y="1500248"/>
            <a:ext cx="15836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12" name="Google Shape;387;p28">
            <a:extLst>
              <a:ext uri="{FF2B5EF4-FFF2-40B4-BE49-F238E27FC236}">
                <a16:creationId xmlns:a16="http://schemas.microsoft.com/office/drawing/2014/main" id="{ECB3333B-C745-422B-9C43-B59409E47B55}"/>
              </a:ext>
            </a:extLst>
          </p:cNvPr>
          <p:cNvSpPr txBox="1">
            <a:spLocks/>
          </p:cNvSpPr>
          <p:nvPr/>
        </p:nvSpPr>
        <p:spPr>
          <a:xfrm>
            <a:off x="4103076" y="0"/>
            <a:ext cx="10712733" cy="149354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0000"/>
                </a:solidFill>
                <a:latin typeface="HP-215" panose="020B0803050302020204" pitchFamily="34" charset="0"/>
              </a:rPr>
              <a:t>  DẶN DÒ</a:t>
            </a:r>
            <a:endParaRPr lang="en-US" sz="7200" b="1" dirty="0">
              <a:solidFill>
                <a:srgbClr val="FF0000"/>
              </a:solidFill>
              <a:latin typeface="HP-215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6498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08201"/>
            <a:ext cx="69596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6" y="796473"/>
            <a:ext cx="1828140" cy="579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416166" y="5482071"/>
            <a:ext cx="42244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dirty="0" err="1">
                <a:latin typeface="Lato" panose="020F0502020204030203" pitchFamily="34" charset="0"/>
              </a:rPr>
              <a:t>Cây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bút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dùng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để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làm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gì</a:t>
            </a:r>
            <a:r>
              <a:rPr lang="en-GB" sz="2667" dirty="0">
                <a:latin typeface="Lato" panose="020F0502020204030203" pitchFamily="34" charset="0"/>
              </a:rPr>
              <a:t>?</a:t>
            </a:r>
            <a:endParaRPr lang="en-GB" sz="2667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7" y="1858805"/>
            <a:ext cx="3456384" cy="345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6576054" y="5482071"/>
            <a:ext cx="42244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dirty="0" err="1">
                <a:latin typeface="Lato" panose="020F0502020204030203" pitchFamily="34" charset="0"/>
              </a:rPr>
              <a:t>Cái</a:t>
            </a:r>
            <a:r>
              <a:rPr lang="en-GB" sz="2667" dirty="0">
                <a:latin typeface="Lato" panose="020F0502020204030203" pitchFamily="34" charset="0"/>
              </a:rPr>
              <a:t> ô </a:t>
            </a:r>
            <a:r>
              <a:rPr lang="en-GB" sz="2667" dirty="0" err="1">
                <a:latin typeface="Lato" panose="020F0502020204030203" pitchFamily="34" charset="0"/>
              </a:rPr>
              <a:t>dùng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để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làm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gì</a:t>
            </a:r>
            <a:r>
              <a:rPr lang="en-GB" sz="2667" dirty="0">
                <a:latin typeface="Lato" panose="020F0502020204030203" pitchFamily="34" charset="0"/>
              </a:rPr>
              <a:t>?</a:t>
            </a:r>
            <a:endParaRPr lang="en-GB" sz="2667" dirty="0">
              <a:latin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14" y="828071"/>
            <a:ext cx="4773149" cy="4773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4" y="1837487"/>
            <a:ext cx="4137217" cy="3250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059818" y="5105670"/>
            <a:ext cx="42244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dirty="0" err="1">
                <a:latin typeface="Lato" panose="020F0502020204030203" pitchFamily="34" charset="0"/>
              </a:rPr>
              <a:t>Cái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bát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dùng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để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làm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gì</a:t>
            </a:r>
            <a:r>
              <a:rPr lang="en-GB" sz="2667" dirty="0">
                <a:latin typeface="Lato" panose="020F0502020204030203" pitchFamily="34" charset="0"/>
              </a:rPr>
              <a:t>?</a:t>
            </a:r>
            <a:endParaRPr lang="en-GB" sz="2667" dirty="0">
              <a:latin typeface="Lato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72" y="1596156"/>
            <a:ext cx="3236979" cy="32369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6713224" y="5105670"/>
            <a:ext cx="42244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dirty="0" err="1">
                <a:latin typeface="Lato" panose="020F0502020204030203" pitchFamily="34" charset="0"/>
              </a:rPr>
              <a:t>Cái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ghế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dùng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để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làm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gì</a:t>
            </a:r>
            <a:r>
              <a:rPr lang="en-GB" sz="2667" dirty="0">
                <a:latin typeface="Lato" panose="020F0502020204030203" pitchFamily="34" charset="0"/>
              </a:rPr>
              <a:t>?</a:t>
            </a:r>
            <a:endParaRPr lang="en-GB" sz="2667" dirty="0">
              <a:latin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447" y="926410"/>
            <a:ext cx="480053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latin typeface="Lato" panose="020F0502020204030203" pitchFamily="34" charset="0"/>
              </a:rPr>
              <a:t>Trò</a:t>
            </a:r>
            <a:r>
              <a:rPr lang="en-US" sz="2667" b="1" dirty="0">
                <a:latin typeface="Lato" panose="020F0502020204030203" pitchFamily="34" charset="0"/>
              </a:rPr>
              <a:t> </a:t>
            </a:r>
            <a:r>
              <a:rPr lang="en-US" sz="2667" b="1" dirty="0" err="1">
                <a:latin typeface="Lato" panose="020F0502020204030203" pitchFamily="34" charset="0"/>
              </a:rPr>
              <a:t>chơi</a:t>
            </a:r>
            <a:r>
              <a:rPr lang="en-US" sz="2667" b="1" dirty="0">
                <a:latin typeface="Lato" panose="020F0502020204030203" pitchFamily="34" charset="0"/>
              </a:rPr>
              <a:t> “</a:t>
            </a:r>
            <a:r>
              <a:rPr lang="en-US" sz="2667" b="1" dirty="0" err="1">
                <a:latin typeface="Lato" panose="020F0502020204030203" pitchFamily="34" charset="0"/>
              </a:rPr>
              <a:t>Nghe</a:t>
            </a:r>
            <a:r>
              <a:rPr lang="en-US" sz="2667" b="1" dirty="0">
                <a:latin typeface="Lato" panose="020F0502020204030203" pitchFamily="34" charset="0"/>
              </a:rPr>
              <a:t> </a:t>
            </a:r>
            <a:r>
              <a:rPr lang="en-US" sz="2667" b="1" dirty="0" err="1">
                <a:latin typeface="Lato" panose="020F0502020204030203" pitchFamily="34" charset="0"/>
              </a:rPr>
              <a:t>cô</a:t>
            </a:r>
            <a:r>
              <a:rPr lang="en-US" sz="2667" b="1" dirty="0">
                <a:latin typeface="Lato" panose="020F0502020204030203" pitchFamily="34" charset="0"/>
              </a:rPr>
              <a:t> </a:t>
            </a:r>
            <a:r>
              <a:rPr lang="en-US" sz="2667" b="1" dirty="0" err="1">
                <a:latin typeface="Lato" panose="020F0502020204030203" pitchFamily="34" charset="0"/>
              </a:rPr>
              <a:t>giảng</a:t>
            </a:r>
            <a:r>
              <a:rPr lang="en-US" sz="2667" b="1" dirty="0">
                <a:latin typeface="Lato" panose="020F0502020204030203" pitchFamily="34" charset="0"/>
              </a:rPr>
              <a:t> </a:t>
            </a:r>
            <a:r>
              <a:rPr lang="en-US" sz="2667" b="1" dirty="0" err="1">
                <a:latin typeface="Lato" panose="020F0502020204030203" pitchFamily="34" charset="0"/>
              </a:rPr>
              <a:t>bài</a:t>
            </a:r>
            <a:r>
              <a:rPr lang="en-US" sz="2667" b="1" dirty="0">
                <a:latin typeface="Lato" panose="020F0502020204030203" pitchFamily="34" charset="0"/>
              </a:rPr>
              <a:t>”</a:t>
            </a:r>
            <a:endParaRPr lang="en-US" sz="2667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6" y="796473"/>
            <a:ext cx="1828140" cy="579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932722"/>
            <a:ext cx="3674600" cy="5206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83499" y="3228203"/>
            <a:ext cx="42244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dirty="0" err="1">
                <a:latin typeface="Lato" panose="020F0502020204030203" pitchFamily="34" charset="0"/>
              </a:rPr>
              <a:t>Quyển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sách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để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làm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gì</a:t>
            </a:r>
            <a:r>
              <a:rPr lang="en-GB" sz="2667" dirty="0">
                <a:latin typeface="Lato" panose="020F0502020204030203" pitchFamily="34" charset="0"/>
              </a:rPr>
              <a:t>?</a:t>
            </a:r>
            <a:endParaRPr lang="en-GB" sz="2667" dirty="0">
              <a:latin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52" y="909377"/>
            <a:ext cx="4647160" cy="5253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837301" y="3717033"/>
            <a:ext cx="50823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dirty="0" err="1">
                <a:latin typeface="Lato" panose="020F0502020204030203" pitchFamily="34" charset="0"/>
              </a:rPr>
              <a:t>Học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sinh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đến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trường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làm</a:t>
            </a:r>
            <a:r>
              <a:rPr lang="en-GB" sz="2667" dirty="0">
                <a:latin typeface="Lato" panose="020F0502020204030203" pitchFamily="34" charset="0"/>
              </a:rPr>
              <a:t> </a:t>
            </a:r>
            <a:r>
              <a:rPr lang="en-GB" sz="2667" dirty="0" err="1">
                <a:latin typeface="Lato" panose="020F0502020204030203" pitchFamily="34" charset="0"/>
              </a:rPr>
              <a:t>gì</a:t>
            </a:r>
            <a:r>
              <a:rPr lang="en-GB" sz="2667" dirty="0">
                <a:latin typeface="Lato" panose="020F0502020204030203" pitchFamily="34" charset="0"/>
              </a:rPr>
              <a:t>?</a:t>
            </a:r>
            <a:endParaRPr lang="en-GB" sz="2667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70" y="1604797"/>
            <a:ext cx="6130628" cy="4665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6" y="796473"/>
            <a:ext cx="1828140" cy="579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5341375" y="932723"/>
            <a:ext cx="16872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67" b="1" dirty="0" err="1">
                <a:latin typeface="Lato" panose="020F0502020204030203" pitchFamily="34" charset="0"/>
              </a:rPr>
              <a:t>Kết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luận</a:t>
            </a:r>
            <a:endParaRPr lang="en-GB" sz="2667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55" y="1905000"/>
            <a:ext cx="5352245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3" y="685800"/>
            <a:ext cx="1679547" cy="833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133600" y="794973"/>
            <a:ext cx="94350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 err="1">
                <a:latin typeface="Lato" panose="020F0502020204030203" pitchFamily="34" charset="0"/>
              </a:rPr>
              <a:t>Em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cần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giữ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trật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tự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khi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nào</a:t>
            </a:r>
            <a:r>
              <a:rPr lang="en-GB" sz="2667" b="1" dirty="0">
                <a:latin typeface="Lato" panose="020F0502020204030203" pitchFamily="34" charset="0"/>
              </a:rPr>
              <a:t>?</a:t>
            </a:r>
            <a:endParaRPr lang="en-GB" sz="2667" b="1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68" y="2420327"/>
            <a:ext cx="4103579" cy="2976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6" y="1541938"/>
            <a:ext cx="3539248" cy="2514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87" y="1690111"/>
            <a:ext cx="3005821" cy="2218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4" y="4115937"/>
            <a:ext cx="3234433" cy="2370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11" y="4056667"/>
            <a:ext cx="3378373" cy="24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3" y="685800"/>
            <a:ext cx="1679547" cy="833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133600" y="794974"/>
            <a:ext cx="94350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 err="1">
                <a:latin typeface="Lato" panose="020F0502020204030203" pitchFamily="34" charset="0"/>
              </a:rPr>
              <a:t>Vì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sao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em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cần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giữ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trật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tự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trong</a:t>
            </a:r>
            <a:r>
              <a:rPr lang="en-GB" sz="2667" b="1" dirty="0">
                <a:latin typeface="Lato" panose="020F0502020204030203" pitchFamily="34" charset="0"/>
              </a:rPr>
              <a:t> </a:t>
            </a:r>
            <a:r>
              <a:rPr lang="en-GB" sz="2667" b="1" dirty="0" err="1">
                <a:latin typeface="Lato" panose="020F0502020204030203" pitchFamily="34" charset="0"/>
              </a:rPr>
              <a:t>trường</a:t>
            </a:r>
            <a:r>
              <a:rPr lang="en-GB" sz="2667" b="1" dirty="0">
                <a:latin typeface="Lato" panose="020F0502020204030203" pitchFamily="34" charset="0"/>
              </a:rPr>
              <a:t>, </a:t>
            </a:r>
            <a:r>
              <a:rPr lang="en-GB" sz="2667" b="1" dirty="0" err="1">
                <a:latin typeface="Lato" panose="020F0502020204030203" pitchFamily="34" charset="0"/>
              </a:rPr>
              <a:t>lớp</a:t>
            </a:r>
            <a:r>
              <a:rPr lang="en-GB" sz="2667" b="1" dirty="0">
                <a:latin typeface="Lato" panose="020F0502020204030203" pitchFamily="34" charset="0"/>
              </a:rPr>
              <a:t>?</a:t>
            </a:r>
            <a:endParaRPr lang="en-GB" sz="2667" b="1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412888"/>
            <a:ext cx="8736971" cy="52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223</Words>
  <Application>Microsoft Office PowerPoint</Application>
  <PresentationFormat>Widescreen</PresentationFormat>
  <Paragraphs>42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微软雅黑</vt:lpstr>
      <vt:lpstr>微软雅黑</vt:lpstr>
      <vt:lpstr>宋体</vt:lpstr>
      <vt:lpstr>.VnUniverse</vt:lpstr>
      <vt:lpstr>Arial</vt:lpstr>
      <vt:lpstr>Calibri</vt:lpstr>
      <vt:lpstr>Calibri Light</vt:lpstr>
      <vt:lpstr>等线</vt:lpstr>
      <vt:lpstr>HP-087</vt:lpstr>
      <vt:lpstr>HP-215</vt:lpstr>
      <vt:lpstr>Lato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42</cp:revision>
  <dcterms:created xsi:type="dcterms:W3CDTF">2020-08-30T16:33:23Z</dcterms:created>
  <dcterms:modified xsi:type="dcterms:W3CDTF">2020-09-18T08:49:24Z</dcterms:modified>
</cp:coreProperties>
</file>