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21" r:id="rId3"/>
    <p:sldId id="264" r:id="rId4"/>
    <p:sldId id="332" r:id="rId5"/>
    <p:sldId id="333" r:id="rId6"/>
    <p:sldId id="343" r:id="rId7"/>
    <p:sldId id="345" r:id="rId8"/>
    <p:sldId id="336" r:id="rId9"/>
    <p:sldId id="342" r:id="rId10"/>
    <p:sldId id="325" r:id="rId11"/>
    <p:sldId id="337" r:id="rId12"/>
    <p:sldId id="338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92"/>
    <a:srgbClr val="62CEB4"/>
    <a:srgbClr val="79D5BF"/>
    <a:srgbClr val="4BB2FF"/>
    <a:srgbClr val="0192FF"/>
    <a:srgbClr val="63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7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3686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864" y="1274227"/>
            <a:ext cx="6248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850009"/>
            <a:ext cx="1696959" cy="23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764275" y="714649"/>
            <a:ext cx="736732" cy="67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1007" y="909860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91" y="1482108"/>
            <a:ext cx="11489734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Chuẩn bị cho năm học mới, em cùng các bạn lập kế hoạch mua đồ dùng học tập.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709" y="1961385"/>
            <a:ext cx="8053137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1. Hãy kể tên những đồ dùng học tập cần mua.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709" y="2947971"/>
            <a:ext cx="997669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Lập danh sách mua các loại đồ dùng đó theo thứ tự ưu tiên.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91091"/>
              </p:ext>
            </p:extLst>
          </p:nvPr>
        </p:nvGraphicFramePr>
        <p:xfrm>
          <a:off x="1501007" y="3580500"/>
          <a:ext cx="8712485" cy="30580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STT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đồ dùng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Nơi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mua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B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Bút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viết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Tiệm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tập hóa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Vở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sách …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Thước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kẻ</a:t>
                      </a:r>
                      <a:endParaRPr lang="en-US" sz="240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Nhà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sách …</a:t>
                      </a:r>
                      <a:endParaRPr lang="en-US" sz="240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Bút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chì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Tiệm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tập hóa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67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Tẩy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Tiệm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bán bút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78701" y="2407115"/>
            <a:ext cx="1019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 viết, vở, mực, bút chì, </a:t>
            </a:r>
            <a:r>
              <a:rPr lang="vi-VN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tẩy</a:t>
            </a: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thước kẻ, </a:t>
            </a:r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vẽ, </a:t>
            </a:r>
            <a:r>
              <a:rPr lang="vi-VN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</a:t>
            </a: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bút, </a:t>
            </a:r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sách, …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157348" y="1676753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Em hãy đề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xuất cách lựa chọn khi mua một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loại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hóa.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1" y="767208"/>
            <a:ext cx="748730" cy="845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671" y="1061618"/>
            <a:ext cx="405100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7348" y="3171959"/>
            <a:ext cx="9998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lựa chọn khi mua một loại hàng hóa: </a:t>
            </a:r>
          </a:p>
          <a:p>
            <a:pPr marL="342900" indent="-342900" algn="just">
              <a:buFontTx/>
              <a:buChar char="-"/>
            </a:pP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có ghi rõ nguồn gốc xuất xứ, thành phần, ngày sản xuất và hạn sử dụng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hù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hợp với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túi tiền,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sở thích và nhu cầu của người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dùng.</a:t>
            </a:r>
            <a:endParaRPr 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Chọn thực phẩm tươi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mới</a:t>
            </a: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, chưa bị ngả màu, héo, úa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vi-VN" sz="2400">
                <a:solidFill>
                  <a:srgbClr val="000000"/>
                </a:solidFill>
                <a:cs typeface="Arial" panose="020B0604020202020204" pitchFamily="34" charset="0"/>
              </a:rPr>
              <a:t>có </a:t>
            </a:r>
            <a:r>
              <a:rPr lang="vi-VN" sz="2400" smtClean="0">
                <a:solidFill>
                  <a:srgbClr val="000000"/>
                </a:solidFill>
                <a:cs typeface="Arial" panose="020B0604020202020204" pitchFamily="34" charset="0"/>
              </a:rPr>
              <a:t>mùi</a:t>
            </a:r>
            <a:r>
              <a:rPr 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quần áo cần xem kích cỡ, chất liệu và chưa bị rách hay tuột chỉ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348" y="2239690"/>
            <a:ext cx="9724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mua một loại hàng hóa cần phải xác định giá tiền, chất lượng của sản phẩm đó.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4" y="883289"/>
            <a:ext cx="11362948" cy="5974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9624" y="1076984"/>
            <a:ext cx="1970108" cy="461665"/>
          </a:xfrm>
          <a:prstGeom prst="rect">
            <a:avLst/>
          </a:prstGeom>
          <a:solidFill>
            <a:srgbClr val="37AF92"/>
          </a:solidFill>
          <a:ln>
            <a:solidFill>
              <a:srgbClr val="37AF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4226" y="1076984"/>
            <a:ext cx="3073301" cy="461665"/>
          </a:xfrm>
          <a:prstGeom prst="rect">
            <a:avLst/>
          </a:prstGeom>
          <a:solidFill>
            <a:srgbClr val="37AF92"/>
          </a:solidFill>
          <a:ln>
            <a:solidFill>
              <a:srgbClr val="37AF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38233" y="0"/>
            <a:ext cx="8260434" cy="1045029"/>
          </a:xfrm>
          <a:prstGeom prst="roundRect">
            <a:avLst/>
          </a:prstGeom>
          <a:solidFill>
            <a:srgbClr val="37AF92"/>
          </a:solidFill>
          <a:ln w="57150">
            <a:solidFill>
              <a:srgbClr val="62C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737999" y="1315843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65565" y="13579"/>
            <a:ext cx="6835631" cy="9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568183" y="1789227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hàng hóa thường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đâu?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8" y="2394414"/>
            <a:ext cx="3562066" cy="2562437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02"/>
          <a:stretch/>
        </p:blipFill>
        <p:spPr>
          <a:xfrm>
            <a:off x="3631324" y="2394414"/>
            <a:ext cx="3794077" cy="2604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01" y="2394414"/>
            <a:ext cx="2447487" cy="36341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2366982"/>
            <a:ext cx="2351964" cy="3661580"/>
          </a:xfrm>
          <a:prstGeom prst="rect">
            <a:avLst/>
          </a:prstGeom>
        </p:spPr>
      </p:pic>
      <p:sp>
        <p:nvSpPr>
          <p:cNvPr id="19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929576" y="5004969"/>
            <a:ext cx="1841429" cy="461665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Siêu thị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3931723" y="5004969"/>
            <a:ext cx="3133997" cy="461665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Chợ truyền thống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7627762" y="6056710"/>
            <a:ext cx="2042763" cy="830997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Cửa hàng</a:t>
            </a:r>
          </a:p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bánh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0116403" y="6056710"/>
            <a:ext cx="1799229" cy="830997"/>
          </a:xfrm>
          <a:prstGeom prst="rect">
            <a:avLst/>
          </a:prstGeom>
          <a:noFill/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Chợ nổi</a:t>
            </a:r>
          </a:p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trên sông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8" grpId="0"/>
      <p:bldP spid="10" grpId="0" animBg="1"/>
      <p:bldP spid="12" grpId="1"/>
      <p:bldP spid="12" grpId="2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5" y="1845301"/>
            <a:ext cx="4959160" cy="3567461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331959" y="4759036"/>
            <a:ext cx="5645145" cy="2082672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kệ rất khoa học, gọn gàng,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Giá tiền có sẵn ở từng loại hàng.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hách h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tự chọn đồ xong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quầy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tiền.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15" y="1845301"/>
            <a:ext cx="5322428" cy="3477780"/>
          </a:xfrm>
          <a:prstGeom prst="rect">
            <a:avLst/>
          </a:prstGeom>
        </p:spPr>
      </p:pic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6457966" y="5379155"/>
            <a:ext cx="5527344" cy="1462553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chợ,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hóa được bày bán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sạp, trong rổ, chậu, … Người mua cần hỏi giá tiền và có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trả giá.</a:t>
            </a:r>
          </a:p>
        </p:txBody>
      </p:sp>
    </p:spTree>
    <p:extLst>
      <p:ext uri="{BB962C8B-B14F-4D97-AF65-F5344CB8AC3E}">
        <p14:creationId xmlns:p14="http://schemas.microsoft.com/office/powerpoint/2010/main" val="23321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73" y="1845301"/>
            <a:ext cx="2628181" cy="3680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1845301"/>
            <a:ext cx="2617757" cy="3861768"/>
          </a:xfrm>
          <a:prstGeom prst="rect">
            <a:avLst/>
          </a:prstGeom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6583380" y="5090984"/>
            <a:ext cx="5444836" cy="1767016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-Ở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 nổi, hàng hóa được sắp xếp trên các thuyền, ghe... </a:t>
            </a:r>
            <a:endParaRPr lang="en-US" sz="2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mua bán với nhau ngay trên sông nước.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461949" y="5090983"/>
            <a:ext cx="5407231" cy="1767016"/>
          </a:xfrm>
          <a:prstGeom prst="wedgeRoundRectCallout">
            <a:avLst>
              <a:gd name="adj1" fmla="val 20188"/>
              <a:gd name="adj2" fmla="val -565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7AF9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được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tủ,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 ngăn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có sẵn 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trong menu. K</a:t>
            </a:r>
            <a:r>
              <a:rPr lang="vi-VN" sz="2400">
                <a:solidFill>
                  <a:schemeClr val="tx1"/>
                </a:solidFill>
                <a:cs typeface="Arial" panose="020B0604020202020204" pitchFamily="34" charset="0"/>
              </a:rPr>
              <a:t>hách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xong</a:t>
            </a:r>
            <a:r>
              <a:rPr lang="vi-VN" sz="2400">
                <a:solidFill>
                  <a:schemeClr val="tx1"/>
                </a:solidFill>
                <a:cs typeface="Arial" panose="020B0604020202020204" pitchFamily="34" charset="0"/>
              </a:rPr>
              <a:t> ra quầy tính tiền. 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65565" y="13579"/>
            <a:ext cx="6835631" cy="9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Thứ hai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tháng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en-US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9 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mua bán hàng hóa (tiết </a:t>
            </a:r>
            <a:r>
              <a:rPr lang="en-US" sz="2400" kern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8" y="2013386"/>
            <a:ext cx="4010036" cy="2884692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02"/>
          <a:stretch/>
        </p:blipFill>
        <p:spPr>
          <a:xfrm>
            <a:off x="4131281" y="2013386"/>
            <a:ext cx="4064609" cy="2884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48" y="2013386"/>
            <a:ext cx="2006609" cy="2979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57" y="1999670"/>
            <a:ext cx="1861751" cy="2898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88" y="5090637"/>
            <a:ext cx="12008920" cy="1569660"/>
          </a:xfrm>
          <a:prstGeom prst="rect">
            <a:avLst/>
          </a:prstGeom>
          <a:solidFill>
            <a:srgbClr val="79D5BF"/>
          </a:solidFill>
          <a:ln w="57150">
            <a:solidFill>
              <a:srgbClr val="37AF9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mua bán hàng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ra ở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địa điểm khác nhau. </a:t>
            </a:r>
          </a:p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Ở mỗi nơi đó có cách trưng bày hàng hóa khác nhau và cách mua bán cũng khác nhau.</a:t>
            </a: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370114" y="1327562"/>
            <a:ext cx="1182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Những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bày, mua, bán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nơi đó.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182200" y="1372978"/>
            <a:ext cx="86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3. Vì sao cần lựa chọn hàng hóa trước khi mua?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00368"/>
            <a:ext cx="3924045" cy="2822833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044" y="2133005"/>
            <a:ext cx="4214084" cy="275356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24" y="2059701"/>
            <a:ext cx="4376143" cy="28501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6199" y="5138536"/>
            <a:ext cx="10946021" cy="1200329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Lựa chọn hàng hóa trước khi mua để đảm bảo chất lượng,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thực phẩm tươi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rõ nguồn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xuất xứ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sản xuất, hạn sử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; chọn được hàng phù hợp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tiền,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sở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thích và nhu cầu của người dùng, ...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1182199" y="1233048"/>
            <a:ext cx="1041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ột số nơi mua bán hàng hóa trên thực tế.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3"/>
          <a:stretch/>
        </p:blipFill>
        <p:spPr>
          <a:xfrm>
            <a:off x="-12419" y="1641080"/>
            <a:ext cx="4279348" cy="2704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0"/>
          <a:stretch/>
        </p:blipFill>
        <p:spPr>
          <a:xfrm>
            <a:off x="4479317" y="1694713"/>
            <a:ext cx="3750283" cy="2687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17" y="4446526"/>
            <a:ext cx="3750283" cy="2411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88" y="1694713"/>
            <a:ext cx="3750012" cy="2633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9" y="4446526"/>
            <a:ext cx="4279348" cy="2455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b="14682"/>
          <a:stretch/>
        </p:blipFill>
        <p:spPr>
          <a:xfrm>
            <a:off x="8441988" y="4350337"/>
            <a:ext cx="3750012" cy="25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882" y="2454334"/>
            <a:ext cx="9016282" cy="2974148"/>
          </a:xfrm>
          <a:prstGeom prst="rect">
            <a:avLst/>
          </a:prstGeom>
          <a:noFill/>
          <a:ln w="28575">
            <a:solidFill>
              <a:srgbClr val="37AF92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 </a:t>
            </a: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 diễn ra ở nhiều nơi. Mỗi địa điểm có cách trưng bày hàng hóa khác nhau và cách mua bán khác nhau.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 lựa chọn hàng hóa trước khi mua để đảm bảo chất lượng sản phẩm, phù hợp giá cả và sở thích, nhu </a:t>
            </a: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 của </a:t>
            </a:r>
            <a:r>
              <a:rPr lang="en-US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 </a:t>
            </a: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6082" y="1558394"/>
            <a:ext cx="2162629" cy="461665"/>
          </a:xfrm>
          <a:prstGeom prst="rect">
            <a:avLst/>
          </a:prstGeom>
          <a:solidFill>
            <a:srgbClr val="62CEB4"/>
          </a:solidFill>
          <a:ln>
            <a:solidFill>
              <a:srgbClr val="37AF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Kết luận</a:t>
            </a:r>
            <a:endParaRPr lang="zh-CN" altLang="en-US" sz="2400" b="0" dirty="0"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568183" y="622046"/>
            <a:ext cx="614017" cy="64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2200" y="842460"/>
            <a:ext cx="340388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34725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648</Words>
  <Application>Microsoft Office PowerPoint</Application>
  <PresentationFormat>Widescreen</PresentationFormat>
  <Paragraphs>81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宋体</vt:lpstr>
      <vt:lpstr>Arial</vt:lpstr>
      <vt:lpstr>Calibri</vt:lpstr>
      <vt:lpstr>Calibri Light</vt:lpstr>
      <vt:lpstr>等线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tran hong luong</dc:creator>
  <cp:lastModifiedBy>Techsi.vn</cp:lastModifiedBy>
  <cp:revision>177</cp:revision>
  <dcterms:created xsi:type="dcterms:W3CDTF">2021-06-04T09:28:00Z</dcterms:created>
  <dcterms:modified xsi:type="dcterms:W3CDTF">2023-11-24T05:25:02Z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