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21" r:id="rId2"/>
    <p:sldId id="359" r:id="rId3"/>
    <p:sldId id="349" r:id="rId4"/>
    <p:sldId id="324" r:id="rId5"/>
    <p:sldId id="350" r:id="rId6"/>
    <p:sldId id="348" r:id="rId7"/>
    <p:sldId id="358" r:id="rId8"/>
    <p:sldId id="357" r:id="rId9"/>
    <p:sldId id="346" r:id="rId10"/>
    <p:sldId id="347" r:id="rId11"/>
    <p:sldId id="351" r:id="rId12"/>
    <p:sldId id="355" r:id="rId13"/>
    <p:sldId id="354" r:id="rId14"/>
    <p:sldId id="35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F92"/>
    <a:srgbClr val="62CEB4"/>
    <a:srgbClr val="79D5BF"/>
    <a:srgbClr val="4BB2FF"/>
    <a:srgbClr val="0192FF"/>
    <a:srgbClr val="63C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471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4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1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7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51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2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6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2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70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3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1plsgzvzwEY?feature=oembed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12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gif"/><Relationship Id="rId4" Type="http://schemas.openxmlformats.org/officeDocument/2006/relationships/image" Target="../media/image8.jpg"/><Relationship Id="rId9" Type="http://schemas.openxmlformats.org/officeDocument/2006/relationships/image" Target="../media/image13.jpe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465491" y="4080941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64244" y="40632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9007" y="1274227"/>
            <a:ext cx="6096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0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5853" y="3850009"/>
            <a:ext cx="1696959" cy="2385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4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137D8A-F253-4BDF-AACD-7CD8444B5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408358"/>
              </p:ext>
            </p:extLst>
          </p:nvPr>
        </p:nvGraphicFramePr>
        <p:xfrm>
          <a:off x="1390221" y="1420361"/>
          <a:ext cx="9054059" cy="4469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321">
                  <a:extLst>
                    <a:ext uri="{9D8B030D-6E8A-4147-A177-3AD203B41FA5}">
                      <a16:colId xmlns:a16="http://schemas.microsoft.com/office/drawing/2014/main" val="3739858008"/>
                    </a:ext>
                  </a:extLst>
                </a:gridCol>
                <a:gridCol w="2976274">
                  <a:extLst>
                    <a:ext uri="{9D8B030D-6E8A-4147-A177-3AD203B41FA5}">
                      <a16:colId xmlns:a16="http://schemas.microsoft.com/office/drawing/2014/main" val="4112030626"/>
                    </a:ext>
                  </a:extLst>
                </a:gridCol>
                <a:gridCol w="2261969">
                  <a:extLst>
                    <a:ext uri="{9D8B030D-6E8A-4147-A177-3AD203B41FA5}">
                      <a16:colId xmlns:a16="http://schemas.microsoft.com/office/drawing/2014/main" val="704427098"/>
                    </a:ext>
                  </a:extLst>
                </a:gridCol>
                <a:gridCol w="3088495">
                  <a:extLst>
                    <a:ext uri="{9D8B030D-6E8A-4147-A177-3AD203B41FA5}">
                      <a16:colId xmlns:a16="http://schemas.microsoft.com/office/drawing/2014/main" val="1129831784"/>
                    </a:ext>
                  </a:extLst>
                </a:gridCol>
              </a:tblGrid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stt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Tên mặt hàng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Số lượng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Giá tiền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4048272862"/>
                  </a:ext>
                </a:extLst>
              </a:tr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Củ cà rốt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01(củ)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4 </a:t>
                      </a:r>
                      <a:r>
                        <a:rPr lang="en-US" sz="3200" dirty="0" err="1">
                          <a:effectLst/>
                        </a:rPr>
                        <a:t>nghìn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3830092026"/>
                  </a:ext>
                </a:extLst>
              </a:tr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Củ cải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01(củ)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2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945723041"/>
                  </a:ext>
                </a:extLst>
              </a:tr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14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Cà chua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01(quả)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2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2901517966"/>
                  </a:ext>
                </a:extLst>
              </a:tr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</a:rPr>
                        <a:t>Táo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01(quả)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12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4073257147"/>
                  </a:ext>
                </a:extLst>
              </a:tr>
              <a:tr h="7449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16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</a:rPr>
                        <a:t>Ổi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01(quả)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4 </a:t>
                      </a:r>
                      <a:r>
                        <a:rPr lang="en-US" sz="3200" dirty="0" err="1">
                          <a:effectLst/>
                        </a:rPr>
                        <a:t>nghìn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354133787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B5D0685-998A-4DA5-A750-921552807E39}"/>
              </a:ext>
            </a:extLst>
          </p:cNvPr>
          <p:cNvSpPr/>
          <p:nvPr/>
        </p:nvSpPr>
        <p:spPr>
          <a:xfrm>
            <a:off x="3987502" y="739382"/>
            <a:ext cx="46318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en-US" altLang="en-US" sz="2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2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64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26020F-3548-4B3F-AFBB-E747CA754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53" y="164892"/>
            <a:ext cx="11107712" cy="6078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90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3C6FA5-48DC-478E-8E08-BC7012EEF9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62" r="12897" b="31366"/>
          <a:stretch/>
        </p:blipFill>
        <p:spPr>
          <a:xfrm>
            <a:off x="314793" y="119922"/>
            <a:ext cx="11332564" cy="6610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19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81F552-196E-4AB9-A0DF-B68E77975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42" r="22568" b="19344"/>
          <a:stretch/>
        </p:blipFill>
        <p:spPr>
          <a:xfrm>
            <a:off x="359765" y="113122"/>
            <a:ext cx="11331676" cy="6587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61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A0E989-236A-4D0B-B7CB-85B80665EC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05" r="8029" b="16940"/>
          <a:stretch/>
        </p:blipFill>
        <p:spPr>
          <a:xfrm>
            <a:off x="149902" y="0"/>
            <a:ext cx="11737298" cy="66706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944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465491" y="4080941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12121" y="550308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8399" y="1695127"/>
            <a:ext cx="60115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0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12: </a:t>
            </a:r>
            <a:r>
              <a:rPr kumimoji="0" lang="en-US" altLang="zh-CN" sz="40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Thực</a:t>
            </a:r>
            <a:r>
              <a:rPr kumimoji="0" lang="en-US" altLang="zh-CN" sz="40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hành</a:t>
            </a:r>
            <a:r>
              <a:rPr kumimoji="0" lang="en-US" altLang="zh-CN" sz="40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mua</a:t>
            </a:r>
            <a:r>
              <a:rPr kumimoji="0" lang="en-US" altLang="zh-CN" sz="40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bán</a:t>
            </a:r>
            <a:endParaRPr kumimoji="0" lang="en-US" altLang="zh-CN" sz="4000" b="1" i="1" u="none" strike="noStrike" kern="0" cap="none" spc="0" normalizeH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hàng</a:t>
            </a:r>
            <a:r>
              <a:rPr lang="en-US" altLang="zh-CN" sz="4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4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endParaRPr kumimoji="0" lang="en-US" altLang="zh-CN" sz="4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5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Qu￡ﾺﾣ Gￃﾬ ￢ﾙﾫ Bￃﾩ Candy Ng￡ﾻﾍc Hￃﾠ ￢ﾙﾫ Nh￡ﾺﾡc Thi￡ﾺ﾿u Nhi Vui Nh￡ﾻﾙn Hay Nh￡ﾺﾥt Dￃﾠnh Cho Bￃﾩ">
            <a:hlinkClick r:id="" action="ppaction://media"/>
            <a:extLst>
              <a:ext uri="{FF2B5EF4-FFF2-40B4-BE49-F238E27FC236}">
                <a16:creationId xmlns:a16="http://schemas.microsoft.com/office/drawing/2014/main" id="{168738F3-CF26-4401-89F9-388D9763EDB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384747" y="202142"/>
            <a:ext cx="11422505" cy="6453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74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8"/>
          <a:stretch/>
        </p:blipFill>
        <p:spPr>
          <a:xfrm>
            <a:off x="815619" y="870466"/>
            <a:ext cx="814607" cy="722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0226" y="1101582"/>
            <a:ext cx="295296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460" y="1696332"/>
            <a:ext cx="11084632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8" y="2732377"/>
            <a:ext cx="2071458" cy="12821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3" y="4219591"/>
            <a:ext cx="1270579" cy="24782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17" y="2659443"/>
            <a:ext cx="1652404" cy="16524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85" y="4443961"/>
            <a:ext cx="993454" cy="21394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43" y="3006319"/>
            <a:ext cx="2359679" cy="1474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44" y="3006319"/>
            <a:ext cx="2429698" cy="1517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89" y="4726087"/>
            <a:ext cx="2399522" cy="17739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12" y="2967643"/>
            <a:ext cx="2644447" cy="17584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00" y="4915670"/>
            <a:ext cx="1146746" cy="1086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96" y="4764274"/>
            <a:ext cx="2429698" cy="1673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82" y="4764274"/>
            <a:ext cx="2656377" cy="1771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70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F4DCC9-BD89-427C-0A07-214E539C6046}"/>
              </a:ext>
            </a:extLst>
          </p:cNvPr>
          <p:cNvSpPr txBox="1"/>
          <p:nvPr/>
        </p:nvSpPr>
        <p:spPr>
          <a:xfrm>
            <a:off x="565607" y="1404595"/>
            <a:ext cx="108031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2800">
                <a:solidFill>
                  <a:srgbClr val="FF0000"/>
                </a:solidFill>
              </a:rPr>
              <a:t>Chuẩn bị:</a:t>
            </a:r>
          </a:p>
          <a:p>
            <a:r>
              <a:rPr lang="en-US" sz="2800">
                <a:solidFill>
                  <a:srgbClr val="FF0000"/>
                </a:solidFill>
              </a:rPr>
              <a:t>   - Đồ dùng sách vở: sách, vở, bút chì, bút màu, tẩy, hộp đựng bút.</a:t>
            </a:r>
          </a:p>
          <a:p>
            <a:r>
              <a:rPr lang="en-US" sz="2800">
                <a:solidFill>
                  <a:srgbClr val="FF0000"/>
                </a:solidFill>
              </a:rPr>
              <a:t>   - Bộ đồ dùng gia đình, trang phục bằng đồ chơi: xoong, nồi, bát, đũa, váy, áo, mũ,….</a:t>
            </a:r>
          </a:p>
          <a:p>
            <a:r>
              <a:rPr lang="en-US" sz="2800">
                <a:solidFill>
                  <a:srgbClr val="FF0000"/>
                </a:solidFill>
              </a:rPr>
              <a:t>   - Thực phẩm: củ cải, cà rốt, táo, bưởi,….</a:t>
            </a:r>
          </a:p>
          <a:p>
            <a:r>
              <a:rPr lang="en-US" sz="2800">
                <a:solidFill>
                  <a:srgbClr val="FF0000"/>
                </a:solidFill>
              </a:rPr>
              <a:t>   - Bộ thẻ các loại giá tiền.</a:t>
            </a:r>
          </a:p>
          <a:p>
            <a:r>
              <a:rPr lang="en-US" sz="2800">
                <a:solidFill>
                  <a:srgbClr val="FF0000"/>
                </a:solidFill>
              </a:rPr>
              <a:t>2. Thực hành:</a:t>
            </a:r>
          </a:p>
          <a:p>
            <a:r>
              <a:rPr lang="en-US" sz="2800">
                <a:solidFill>
                  <a:srgbClr val="FF0000"/>
                </a:solidFill>
              </a:rPr>
              <a:t>  - Trưng bày sản phẩm.</a:t>
            </a:r>
          </a:p>
          <a:p>
            <a:r>
              <a:rPr lang="en-US" sz="2800">
                <a:solidFill>
                  <a:srgbClr val="FF0000"/>
                </a:solidFill>
              </a:rPr>
              <a:t>  - Mua bán hàng hóa.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BA150-2296-0382-4F79-CFC674FB6B8C}"/>
              </a:ext>
            </a:extLst>
          </p:cNvPr>
          <p:cNvSpPr/>
          <p:nvPr/>
        </p:nvSpPr>
        <p:spPr>
          <a:xfrm>
            <a:off x="2177591" y="235669"/>
            <a:ext cx="8182465" cy="82955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tx1"/>
                </a:solidFill>
              </a:rPr>
              <a:t>    Thực hành trưng bày và mua bán  hàng hóa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58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71B1F-9691-4928-9BC9-693A6BB60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75" y="269824"/>
            <a:ext cx="10658007" cy="6325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31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61E3DD-7D1B-4E8D-A6D8-85747ED3D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46" y="170824"/>
            <a:ext cx="11404024" cy="6687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40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C02A65-658D-463D-8546-47D215D27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943766"/>
              </p:ext>
            </p:extLst>
          </p:nvPr>
        </p:nvGraphicFramePr>
        <p:xfrm>
          <a:off x="2278505" y="1109272"/>
          <a:ext cx="6727144" cy="5458311"/>
        </p:xfrm>
        <a:graphic>
          <a:graphicData uri="http://schemas.openxmlformats.org/drawingml/2006/table">
            <a:tbl>
              <a:tblPr firstRow="1" firstCol="1" bandRow="1"/>
              <a:tblGrid>
                <a:gridCol w="494675">
                  <a:extLst>
                    <a:ext uri="{9D8B030D-6E8A-4147-A177-3AD203B41FA5}">
                      <a16:colId xmlns:a16="http://schemas.microsoft.com/office/drawing/2014/main" val="990564815"/>
                    </a:ext>
                  </a:extLst>
                </a:gridCol>
                <a:gridCol w="2180306">
                  <a:extLst>
                    <a:ext uri="{9D8B030D-6E8A-4147-A177-3AD203B41FA5}">
                      <a16:colId xmlns:a16="http://schemas.microsoft.com/office/drawing/2014/main" val="2517243391"/>
                    </a:ext>
                  </a:extLst>
                </a:gridCol>
                <a:gridCol w="1746815">
                  <a:extLst>
                    <a:ext uri="{9D8B030D-6E8A-4147-A177-3AD203B41FA5}">
                      <a16:colId xmlns:a16="http://schemas.microsoft.com/office/drawing/2014/main" val="2628808138"/>
                    </a:ext>
                  </a:extLst>
                </a:gridCol>
                <a:gridCol w="2305348">
                  <a:extLst>
                    <a:ext uri="{9D8B030D-6E8A-4147-A177-3AD203B41FA5}">
                      <a16:colId xmlns:a16="http://schemas.microsoft.com/office/drawing/2014/main" val="558335828"/>
                    </a:ext>
                  </a:extLst>
                </a:gridCol>
              </a:tblGrid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 mặt hàng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 tiền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42601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 chì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061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Bút màu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748348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Tẩy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172827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Hộp đựng bút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31614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xoong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295411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83643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Bát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941697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đĩa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275065"/>
                  </a:ext>
                </a:extLst>
              </a:tr>
              <a:tr h="4294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Váy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481866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565819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Mũ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187981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 cà rốt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01(củ)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514876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 cải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01(củ)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42661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Cà chua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01(quả)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411309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Táo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01(quả)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nghìn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531665"/>
                  </a:ext>
                </a:extLst>
              </a:tr>
              <a:tr h="3143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Ổi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01(quả)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29477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138C4DC7-305E-4501-A4A0-F4549071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847" y="179367"/>
            <a:ext cx="38374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2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2FABC7-FC29-4389-9822-02A0CC22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97891"/>
              </p:ext>
            </p:extLst>
          </p:nvPr>
        </p:nvGraphicFramePr>
        <p:xfrm>
          <a:off x="584617" y="953419"/>
          <a:ext cx="10568065" cy="6158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8937">
                  <a:extLst>
                    <a:ext uri="{9D8B030D-6E8A-4147-A177-3AD203B41FA5}">
                      <a16:colId xmlns:a16="http://schemas.microsoft.com/office/drawing/2014/main" val="3739858008"/>
                    </a:ext>
                  </a:extLst>
                </a:gridCol>
                <a:gridCol w="2682395">
                  <a:extLst>
                    <a:ext uri="{9D8B030D-6E8A-4147-A177-3AD203B41FA5}">
                      <a16:colId xmlns:a16="http://schemas.microsoft.com/office/drawing/2014/main" val="4112030626"/>
                    </a:ext>
                  </a:extLst>
                </a:gridCol>
                <a:gridCol w="2848637">
                  <a:extLst>
                    <a:ext uri="{9D8B030D-6E8A-4147-A177-3AD203B41FA5}">
                      <a16:colId xmlns:a16="http://schemas.microsoft.com/office/drawing/2014/main" val="704427098"/>
                    </a:ext>
                  </a:extLst>
                </a:gridCol>
                <a:gridCol w="3988096">
                  <a:extLst>
                    <a:ext uri="{9D8B030D-6E8A-4147-A177-3AD203B41FA5}">
                      <a16:colId xmlns:a16="http://schemas.microsoft.com/office/drawing/2014/main" val="1129831784"/>
                    </a:ext>
                  </a:extLst>
                </a:gridCol>
              </a:tblGrid>
              <a:tr h="4185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</a:rPr>
                        <a:t>stt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 err="1">
                          <a:effectLst/>
                        </a:rPr>
                        <a:t>Tên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en-US" sz="1700" dirty="0" err="1">
                          <a:effectLst/>
                        </a:rPr>
                        <a:t>mặt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en-US" sz="1700" dirty="0" err="1">
                          <a:effectLst/>
                        </a:rPr>
                        <a:t>hàng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</a:rPr>
                        <a:t>Số lượng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</a:rPr>
                        <a:t>Giá tiền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4048272862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</a:rPr>
                        <a:t>Bút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chì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5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264335698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Bút màu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20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881634438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03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Tẩy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1810685816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Hộp đựng bút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01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15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2093244270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05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xoong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200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1099145128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06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Nồi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150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3405454943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Bát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15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2567324640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đĩa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3595731564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effectLst/>
                        </a:rPr>
                        <a:t>Váy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200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1521695893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Áo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80 nghìn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2021239564"/>
                  </a:ext>
                </a:extLst>
              </a:tr>
              <a:tr h="4854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11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Mũ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</a:rPr>
                        <a:t>01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100 </a:t>
                      </a:r>
                      <a:r>
                        <a:rPr lang="en-US" sz="3200" dirty="0" err="1">
                          <a:effectLst/>
                        </a:rPr>
                        <a:t>nghìn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/>
                </a:tc>
                <a:extLst>
                  <a:ext uri="{0D108BD9-81ED-4DB2-BD59-A6C34878D82A}">
                    <a16:rowId xmlns:a16="http://schemas.microsoft.com/office/drawing/2014/main" val="164333709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8354FDC-4B81-4A65-8400-147CEA431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872" y="226574"/>
            <a:ext cx="35738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949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3FAD299-88E2-40FC-9311-B0C7C3AC861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a\/\uFFFDF{8AD5852A-2C0C-4F95-AC52-FA4DB6BB21AA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2  THUC HANH MUA BAN HANG HOA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2C6C5A-7B1C-4E01-8A0A-ABB19E2C048E}:3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0DC151-5082-4B30-AEED-B073F97A706C}:3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681B2C-8FC1-4E23-85F1-55F2D9978E59}:3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2F4D31-1C56-4F13-BE43-7C8C0CA8DB43}:3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D7D1C1-17BF-4DBA-9A19-CCBE38A3EC16}:3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6D6BBC-70D8-4B4A-B31C-727E76B52618}:3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84EB9F-674C-4AE4-8964-0329B1840A90}:3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D5A70F-CFC3-4AB4-A411-7EEAC4702FD1}:3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30F8DE-41A9-4CB1-8593-3457737BC63F}:3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C7EFC8-CC8C-45A7-9627-AF2F5EC1FA50}:3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E702CC-FC3A-43EB-AC9B-3A5DE949DF5B}:3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CF5E28-E4AD-4267-8F3B-B91315A9F2A5}:3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AD2DFA-6B8B-457E-B47E-7F0B09F77E2F}:3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42FF12-1FCD-4D2D-88B8-8DACC82F684E}:35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399</Words>
  <Application>Microsoft Office PowerPoint</Application>
  <PresentationFormat>Widescreen</PresentationFormat>
  <Paragraphs>175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等线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12  THUC HANH MUA BAN HANG HOA</dc:title>
  <dc:creator>tran hong luong</dc:creator>
  <cp:lastModifiedBy>Techsi.vn</cp:lastModifiedBy>
  <cp:revision>172</cp:revision>
  <dcterms:created xsi:type="dcterms:W3CDTF">2021-06-04T09:28:00Z</dcterms:created>
  <dcterms:modified xsi:type="dcterms:W3CDTF">2023-11-24T05:28:12Z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