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9"/>
  </p:notesMasterIdLst>
  <p:sldIdLst>
    <p:sldId id="256" r:id="rId3"/>
    <p:sldId id="332" r:id="rId4"/>
    <p:sldId id="311" r:id="rId5"/>
    <p:sldId id="342" r:id="rId6"/>
    <p:sldId id="286" r:id="rId7"/>
    <p:sldId id="367" r:id="rId8"/>
  </p:sldIdLst>
  <p:sldSz cx="9144000" cy="5143500" type="screen16x9"/>
  <p:notesSz cx="6858000" cy="9144000"/>
  <p:custDataLst>
    <p:tags r:id="rId10"/>
  </p:custDataLst>
  <p:defaultText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ông Nguyễn" initials="T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1290" autoAdjust="0"/>
  </p:normalViewPr>
  <p:slideViewPr>
    <p:cSldViewPr>
      <p:cViewPr varScale="1">
        <p:scale>
          <a:sx n="71" d="100"/>
          <a:sy n="71" d="100"/>
        </p:scale>
        <p:origin x="116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tags" Target="tags/tag1.xml"/><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DA7298-4DCE-4E7E-BB17-00D146FE3DA4}" type="datetimeFigureOut">
              <a:rPr lang="vi-VN" smtClean="0"/>
              <a:t>22/09/2025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34542A-897F-4193-8D46-0E6490EB1A15}" type="slidenum">
              <a:rPr lang="vi-VN" smtClean="0"/>
              <a:t>‹#›</a:t>
            </a:fld>
            <a:endParaRPr lang="vi-VN"/>
          </a:p>
        </p:txBody>
      </p:sp>
    </p:spTree>
    <p:extLst>
      <p:ext uri="{BB962C8B-B14F-4D97-AF65-F5344CB8AC3E}">
        <p14:creationId xmlns:p14="http://schemas.microsoft.com/office/powerpoint/2010/main" val="1556686837"/>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628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34542A-897F-4193-8D46-0E6490EB1A15}" type="slidenum">
              <a:rPr lang="vi-VN" smtClean="0"/>
              <a:t>2</a:t>
            </a:fld>
            <a:endParaRPr lang="vi-VN"/>
          </a:p>
        </p:txBody>
      </p:sp>
    </p:spTree>
    <p:extLst>
      <p:ext uri="{BB962C8B-B14F-4D97-AF65-F5344CB8AC3E}">
        <p14:creationId xmlns:p14="http://schemas.microsoft.com/office/powerpoint/2010/main" val="215816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AU" sz="1200" b="1" dirty="0">
                <a:effectLst/>
                <a:latin typeface="Times New Roman"/>
                <a:ea typeface="Times New Roman"/>
                <a:cs typeface="Times New Roman"/>
              </a:rPr>
              <a:t>Task 1: Listen and point. Repeat. (Track 1.4)</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Use flashcards to introduce the vocabulary and structure of lesson.</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Say the words for students to repeat in chorus.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Play the recording for the students to listen to, point to, and repeat the words. </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new picture words in the vocabulary box in random order and ask students to point to the correct pictures.</a:t>
            </a:r>
            <a:endParaRPr lang="vi-VN" sz="1100" dirty="0">
              <a:effectLst/>
              <a:latin typeface="Calibri"/>
              <a:ea typeface="Calibri"/>
              <a:cs typeface="Times New Roman"/>
            </a:endParaRPr>
          </a:p>
          <a:p>
            <a:pPr>
              <a:lnSpc>
                <a:spcPct val="115000"/>
              </a:lnSpc>
              <a:spcBef>
                <a:spcPts val="600"/>
              </a:spcBef>
              <a:spcAft>
                <a:spcPts val="600"/>
              </a:spcAft>
            </a:pPr>
            <a:r>
              <a:rPr lang="en-AU" sz="1200" dirty="0">
                <a:effectLst/>
                <a:latin typeface="Times New Roman"/>
                <a:ea typeface="Times New Roman"/>
                <a:cs typeface="Times New Roman"/>
              </a:rPr>
              <a:t>- Read out the word </a:t>
            </a:r>
            <a:r>
              <a:rPr lang="en-AU" sz="1200" b="1" i="1" dirty="0">
                <a:effectLst/>
                <a:latin typeface="Times New Roman"/>
                <a:ea typeface="Times New Roman"/>
                <a:cs typeface="Times New Roman"/>
              </a:rPr>
              <a:t>clever</a:t>
            </a:r>
            <a:r>
              <a:rPr lang="en-AU" sz="1200" dirty="0">
                <a:effectLst/>
                <a:latin typeface="Times New Roman"/>
                <a:ea typeface="Times New Roman"/>
                <a:cs typeface="Times New Roman"/>
              </a:rPr>
              <a:t>. Explain the meaning. Then say a student’s name, e.g. Lan’s clever! and ask students to repeat. Ask volunteers to stand at the front and do the same with any name they like.</a:t>
            </a:r>
            <a:endParaRPr lang="vi-VN" sz="1100" dirty="0">
              <a:effectLst/>
              <a:latin typeface="Calibri"/>
              <a:ea typeface="Calibri"/>
              <a:cs typeface="Times New Roman"/>
            </a:endParaRP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3</a:t>
            </a:fld>
            <a:endParaRPr lang="vi-VN"/>
          </a:p>
        </p:txBody>
      </p:sp>
    </p:spTree>
    <p:extLst>
      <p:ext uri="{BB962C8B-B14F-4D97-AF65-F5344CB8AC3E}">
        <p14:creationId xmlns:p14="http://schemas.microsoft.com/office/powerpoint/2010/main" val="420419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0"/>
              </a:spcAft>
            </a:pPr>
            <a:r>
              <a:rPr lang="vi-VN" sz="1800" b="1" dirty="0">
                <a:effectLst/>
                <a:latin typeface="Times New Roman" panose="02020603050405020304" pitchFamily="18" charset="0"/>
                <a:ea typeface="Times New Roman" panose="02020603050405020304" pitchFamily="18" charset="0"/>
              </a:rPr>
              <a:t>Task 2: Listen and tick.</a:t>
            </a:r>
            <a:r>
              <a:rPr lang="vi-VN" sz="1800" dirty="0">
                <a:effectLst/>
                <a:latin typeface="Times New Roman" panose="02020603050405020304" pitchFamily="18" charset="0"/>
                <a:ea typeface="Times New Roman" panose="02020603050405020304" pitchFamily="18" charset="0"/>
              </a:rPr>
              <a:t> </a:t>
            </a:r>
            <a:r>
              <a:rPr lang="vi-VN" sz="1800" b="1" dirty="0">
                <a:effectLst/>
                <a:latin typeface="Times New Roman" panose="02020603050405020304" pitchFamily="18" charset="0"/>
                <a:ea typeface="Times New Roman" panose="02020603050405020304" pitchFamily="18" charset="0"/>
              </a:rPr>
              <a:t>(Track 1.5)</a:t>
            </a:r>
            <a:br>
              <a:rPr lang="vi-VN" sz="1800" dirty="0">
                <a:effectLst/>
                <a:latin typeface="Times New Roman" panose="02020603050405020304" pitchFamily="18" charset="0"/>
                <a:ea typeface="Times New Roman" panose="02020603050405020304" pitchFamily="18" charset="0"/>
              </a:rPr>
            </a:br>
            <a:r>
              <a:rPr lang="vi-VN" sz="1800" b="1" dirty="0">
                <a:effectLst/>
                <a:latin typeface="Times New Roman" panose="02020603050405020304" pitchFamily="18" charset="0"/>
                <a:ea typeface="Times New Roman" panose="02020603050405020304" pitchFamily="18" charset="0"/>
              </a:rPr>
              <a:t>- </a:t>
            </a:r>
            <a:r>
              <a:rPr lang="vi-VN" sz="1800" dirty="0">
                <a:effectLst/>
                <a:latin typeface="Times New Roman" panose="02020603050405020304" pitchFamily="18" charset="0"/>
                <a:ea typeface="Times New Roman" panose="02020603050405020304" pitchFamily="18" charset="0"/>
              </a:rPr>
              <a:t>Ask students to look at the photo of 2 friends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Point to the name in the text. Read them out and ask students to repeat. </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Tell students to look at the picture and follow the text with their fingers.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Play the recording again, pause after each sentence and ask students to repeat.</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Ask students to practice reading out the text individually and in pairs. Ask some volunteers to read it out in front of the whole class.</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 Tell students to look at the photo and ask them tick the right answer in the box.Ask students to read the text again to find out information to make sure that they have the right answer.</a:t>
            </a:r>
            <a:br>
              <a:rPr lang="vi-VN" sz="1800" dirty="0">
                <a:effectLst/>
                <a:latin typeface="Times New Roman" panose="02020603050405020304" pitchFamily="18" charset="0"/>
                <a:ea typeface="Times New Roman" panose="02020603050405020304" pitchFamily="18" charset="0"/>
              </a:rPr>
            </a:br>
            <a:r>
              <a:rPr lang="vi-VN" sz="1800" dirty="0">
                <a:effectLst/>
                <a:latin typeface="Times New Roman" panose="02020603050405020304" pitchFamily="18" charset="0"/>
                <a:ea typeface="Times New Roman" panose="02020603050405020304" pitchFamily="18" charset="0"/>
              </a:rPr>
              <a:t>Check answers as the whole class.</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solidFill>
                  <a:prstClr val="black"/>
                </a:solidFill>
              </a:rPr>
              <a:pPr/>
              <a:t>4</a:t>
            </a:fld>
            <a:endParaRPr lang="vi-VN">
              <a:solidFill>
                <a:prstClr val="black"/>
              </a:solidFill>
            </a:endParaRPr>
          </a:p>
        </p:txBody>
      </p:sp>
    </p:spTree>
    <p:extLst>
      <p:ext uri="{BB962C8B-B14F-4D97-AF65-F5344CB8AC3E}">
        <p14:creationId xmlns:p14="http://schemas.microsoft.com/office/powerpoint/2010/main" val="167223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AU" sz="1200" b="1" dirty="0">
                <a:solidFill>
                  <a:srgbClr val="000000"/>
                </a:solidFill>
                <a:effectLst/>
                <a:latin typeface="Times New Roman"/>
                <a:ea typeface="Times New Roman"/>
              </a:rPr>
              <a:t>Task 3: Point and say.</a:t>
            </a:r>
            <a:endParaRPr lang="vi-VN" sz="1200" dirty="0">
              <a:effectLst/>
              <a:latin typeface="Times New Roman"/>
              <a:ea typeface="Times New Roman"/>
            </a:endParaRPr>
          </a:p>
          <a:p>
            <a:pPr>
              <a:spcAft>
                <a:spcPts val="0"/>
              </a:spcAft>
            </a:pPr>
            <a:r>
              <a:rPr lang="en-AU" sz="1200" dirty="0">
                <a:effectLst/>
                <a:latin typeface="Times New Roman"/>
                <a:ea typeface="Times New Roman"/>
              </a:rPr>
              <a:t>- Ask students to work pairs. Tell them they are going to say sentences based on the photo in Activity 2.</a:t>
            </a:r>
            <a:endParaRPr lang="vi-VN" sz="1200" dirty="0">
              <a:effectLst/>
              <a:latin typeface="Times New Roman"/>
              <a:ea typeface="Times New Roman"/>
            </a:endParaRPr>
          </a:p>
          <a:p>
            <a:pPr>
              <a:spcAft>
                <a:spcPts val="0"/>
              </a:spcAft>
            </a:pPr>
            <a:r>
              <a:rPr lang="en-AU" sz="1200" dirty="0">
                <a:effectLst/>
                <a:latin typeface="Times New Roman"/>
                <a:ea typeface="Times New Roman"/>
              </a:rPr>
              <a:t>- Ask students to look back at the photo in Activity 2 and</a:t>
            </a:r>
            <a:r>
              <a:rPr lang="vi-VN" sz="1200" baseline="0" dirty="0">
                <a:effectLst/>
                <a:latin typeface="Times New Roman"/>
                <a:ea typeface="Times New Roman"/>
              </a:rPr>
              <a:t> </a:t>
            </a:r>
            <a:r>
              <a:rPr lang="en-AU" sz="1200" dirty="0">
                <a:effectLst/>
                <a:latin typeface="Times New Roman"/>
                <a:ea typeface="Times New Roman"/>
              </a:rPr>
              <a:t>the sample sentences in Activity 3.</a:t>
            </a:r>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2226250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6</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5746C-31EA-48E5-B634-4104731ADD8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D4EEA4-F743-4965-A596-1269857C7F6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2480F5C-50B8-43FA-AC53-223F02ECEE20}"/>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C3539CD-F4E1-4670-8FC9-4489F0ABFA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5282DDC-67C6-4A14-9894-8D3ED356DD77}"/>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03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C0CE-E18F-4854-A074-89A26B4BB4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943497-C2B5-4295-B9E5-8495859A3A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5FD36-871B-4A47-A160-716A50B038C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6730A73-FF00-4A57-9A95-9734FF44FA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433F090-0E37-4A13-A055-E3E9AD091870}"/>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AC54A-D038-45C1-9407-9707F97DDFD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916BF8-EEC2-4C44-9E42-2979CA5940E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5692B-DA54-4A87-8AED-9BEC7C6A323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6C661B-10D2-482C-A422-BB1B3AFAFFE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EA58E2-A0B0-4AFE-BDBC-10AF67F1347A}"/>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811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8"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5787486"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2432" y="-11"/>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7381483"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4725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8"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2364811" y="506712"/>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474561" y="1027326"/>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068558" y="1966801"/>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7020424"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0262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40"/>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402265" y="1810173"/>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252514"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3586860"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53048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685800">
              <a:buClr>
                <a:srgbClr val="000000"/>
              </a:buClr>
            </a:pPr>
            <a:fld id="{B1CF2E77-4E87-4338-A6B2-93E833A84A3C}" type="datetimeFigureOut">
              <a:rPr lang="en-US" sz="1400" kern="0" smtClean="0">
                <a:solidFill>
                  <a:prstClr val="black">
                    <a:tint val="75000"/>
                  </a:prstClr>
                </a:solidFill>
                <a:cs typeface="Arial"/>
                <a:sym typeface="Arial"/>
              </a:rPr>
              <a:pPr defTabSz="685800">
                <a:buClr>
                  <a:srgbClr val="000000"/>
                </a:buClr>
              </a:pPr>
              <a:t>22/09/2025</a:t>
            </a:fld>
            <a:endParaRPr lang="en-US" sz="1400"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685800">
              <a:buClr>
                <a:srgbClr val="000000"/>
              </a:buClr>
            </a:pPr>
            <a:endParaRPr lang="en-US" sz="1400"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685800">
              <a:buClr>
                <a:srgbClr val="000000"/>
              </a:buClr>
            </a:pPr>
            <a:fld id="{796E19DA-92E0-4635-8627-DEB5FDE3EBA8}" type="slidenum">
              <a:rPr lang="en-US" sz="1400" kern="0" smtClean="0">
                <a:solidFill>
                  <a:prstClr val="black">
                    <a:tint val="75000"/>
                  </a:prstClr>
                </a:solidFill>
                <a:cs typeface="Arial"/>
                <a:sym typeface="Arial"/>
              </a:rPr>
              <a:pPr defTabSz="685800">
                <a:buClr>
                  <a:srgbClr val="000000"/>
                </a:buClr>
              </a:pPr>
              <a:t>‹#›</a:t>
            </a:fld>
            <a:endParaRPr lang="en-US" sz="1400" kern="0">
              <a:solidFill>
                <a:prstClr val="black">
                  <a:tint val="75000"/>
                </a:prstClr>
              </a:solidFill>
              <a:cs typeface="Arial"/>
              <a:sym typeface="Arial"/>
            </a:endParaRPr>
          </a:p>
        </p:txBody>
      </p:sp>
    </p:spTree>
    <p:extLst>
      <p:ext uri="{BB962C8B-B14F-4D97-AF65-F5344CB8AC3E}">
        <p14:creationId xmlns:p14="http://schemas.microsoft.com/office/powerpoint/2010/main" val="56409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7484-9052-49F2-AA52-26752424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531FA-9968-469D-B0CB-EBBCD71EC4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2492-AE56-4843-94C7-D3786AC41B7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A47047E-9E48-4122-8392-7261F853E2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4E3C739-8FBE-4615-A01E-19CF2A221BD2}"/>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016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1FD6-BA5A-4CDD-964B-64D449F0C5F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76C8547-DFBC-46CE-88B6-95EA559CEFC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F1E577-1572-41B2-8784-E0E534AE3B5C}"/>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81B15A8-BB99-4879-9DAB-D38F2218405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5B250C-4C15-4228-B749-FDBB319434F6}"/>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0223-8225-450D-A125-D095F92B7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87EBA-18FD-4292-ABFD-B68F5EC0D1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40C3F-5D9F-47CF-8EDE-F6ED53B31C5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EA2E0-C2C1-4F1A-BE0E-86216DA23399}"/>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BD9418-4D6A-45AE-AF72-106B797334E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A4BA8AB-9DC0-451E-9E22-218A181D879B}"/>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6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9AE9-9139-4F92-A8DF-7FAD803ACCF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AD0EA9-B957-4BEF-85B4-BC188ADC6FC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F3E3A-4E64-4287-9F2A-E12DC0EC136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BCC1C5-EC44-4104-A2B3-478DA1E0D0E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7C6D2-1F36-43E6-88CC-C7165EA5480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C886B-1DE9-4821-9F5D-0FD8C9F8FEE3}"/>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68D3B459-FCDF-4291-802C-68426F84B3E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BB3C528-9A3D-4E29-8C93-E1B51F21C378}"/>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97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5DA6-42F5-459F-ACB0-60DE23553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7C3FD0-9DE6-42FE-99E2-3B92263BB43D}"/>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A75789-DE65-4285-90C5-369319AFB60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C5AC9C3-4377-4B37-A657-014C7F6C261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149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548B45-EB70-4AB5-AF57-41969FEC4CE5}"/>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1C522ED-0BE1-4A91-ABF7-027D5B97D4F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48A59A4-FE5D-4B32-A3EE-69AEA6857E05}"/>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24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D413-768E-4F6C-8B93-FFDAB0D24A9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3DC5B-A449-4E3A-B215-D81C7D7A6AC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8EDFE-BC69-450F-9D2D-E34838B731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3ADC2D5-C523-4812-84D5-EC3C2036815E}"/>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CD56863-0653-4785-8650-4B12193353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8E357AB-0274-4F81-A78C-C2D7E4AA1724}"/>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8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9505-6EDC-45E6-BBF1-33B5D60674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070759D-6C97-4F92-9707-2DF75CE9CD9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98BDB17-4E00-49F6-B42D-71C7F3B019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D56C2D0-B2B1-4BEE-819F-1DEAD55F4A16}"/>
              </a:ext>
            </a:extLst>
          </p:cNvPr>
          <p:cNvSpPr>
            <a:spLocks noGrp="1"/>
          </p:cNvSpPr>
          <p:nvPr>
            <p:ph type="dt" sz="half" idx="10"/>
          </p:nvPr>
        </p:nvSpPr>
        <p:spPr/>
        <p:txBody>
          <a:bodyPr/>
          <a:lstStyle/>
          <a:p>
            <a:fld id="{197D97B6-F3D4-4828-8331-3A697524A176}" type="datetimeFigureOut">
              <a:rPr lang="en-US" smtClean="0">
                <a:solidFill>
                  <a:prstClr val="black">
                    <a:tint val="75000"/>
                  </a:prstClr>
                </a:solidFill>
              </a:rPr>
              <a:pPr/>
              <a:t>22/09/2025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61D1FB0-92F6-406B-AD1F-73F21523F4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51A9A75-CF44-42B5-BA6D-2638D90A5D2C}"/>
              </a:ext>
            </a:extLst>
          </p:cNvPr>
          <p:cNvSpPr>
            <a:spLocks noGrp="1"/>
          </p:cNvSpPr>
          <p:nvPr>
            <p:ph type="sldNum" sz="quarter" idx="12"/>
          </p:nvPr>
        </p:nvSpPr>
        <p:spPr/>
        <p:txBody>
          <a:bodyPr/>
          <a:lstStyle/>
          <a:p>
            <a:fld id="{29061E2B-6088-46C5-871F-21F1B14BF2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56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DDF5F-CBB4-4A58-9137-EAB302A99CF5}"/>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8490F8-BDD4-49FA-A026-8AF9683DCEA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48A2D-1A21-4EA1-8845-7CEA1775AD76}"/>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197D97B6-F3D4-4828-8331-3A697524A176}" type="datetimeFigureOut">
              <a:rPr lang="en-US" smtClean="0">
                <a:solidFill>
                  <a:prstClr val="black">
                    <a:tint val="75000"/>
                  </a:prstClr>
                </a:solidFill>
              </a:rPr>
              <a:pPr defTabSz="685800"/>
              <a:t>22/09/2025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056F91-C8F9-45E9-9408-ACD6FF00023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0DFE0F-A4DA-4D36-A36F-A21245BE6E6C}"/>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9061E2B-6088-46C5-871F-21F1B14BF20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9065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423179090"/>
      </p:ext>
    </p:extLst>
  </p:cSld>
  <p:clrMap bg1="lt1" tx1="dk1" bg2="dk2" tx2="lt2" accent1="accent1" accent2="accent2" accent3="accent3" accent4="accent4" accent5="accent5" accent6="accent6" hlink="hlink" folHlink="folHlink"/>
  <p:sldLayoutIdLst>
    <p:sldLayoutId id="2147483709" r:id="rId1"/>
    <p:sldLayoutId id="2147483713" r:id="rId2"/>
    <p:sldLayoutId id="2147483714" r:id="rId3"/>
    <p:sldLayoutId id="214748371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hdphoto" Target="../media/hdphoto3.wdp"/><Relationship Id="rId18" Type="http://schemas.openxmlformats.org/officeDocument/2006/relationships/image" Target="../media/image11.png"/><Relationship Id="rId3" Type="http://schemas.openxmlformats.org/officeDocument/2006/relationships/audio" Target="../media/audio1.wav"/><Relationship Id="rId21" Type="http://schemas.microsoft.com/office/2007/relationships/hdphoto" Target="../media/hdphoto6.wdp"/><Relationship Id="rId7" Type="http://schemas.openxmlformats.org/officeDocument/2006/relationships/image" Target="../media/image3.gif"/><Relationship Id="rId12" Type="http://schemas.openxmlformats.org/officeDocument/2006/relationships/image" Target="../media/image7.png"/><Relationship Id="rId17" Type="http://schemas.microsoft.com/office/2007/relationships/hdphoto" Target="../media/hdphoto4.wdp"/><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6.gif"/><Relationship Id="rId24"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9.gif"/><Relationship Id="rId23" Type="http://schemas.microsoft.com/office/2007/relationships/hdphoto" Target="../media/hdphoto7.wdp"/><Relationship Id="rId28" Type="http://schemas.openxmlformats.org/officeDocument/2006/relationships/audio" Target="../media/audio1.wav"/><Relationship Id="rId10" Type="http://schemas.openxmlformats.org/officeDocument/2006/relationships/image" Target="../media/image5.gif"/><Relationship Id="rId19" Type="http://schemas.microsoft.com/office/2007/relationships/hdphoto" Target="../media/hdphoto5.wdp"/><Relationship Id="rId4" Type="http://schemas.openxmlformats.org/officeDocument/2006/relationships/image" Target="../media/image1.gif"/><Relationship Id="rId9" Type="http://schemas.microsoft.com/office/2007/relationships/hdphoto" Target="../media/hdphoto2.wdp"/><Relationship Id="rId14" Type="http://schemas.openxmlformats.org/officeDocument/2006/relationships/image" Target="../media/image8.png"/><Relationship Id="rId22"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image" Target="../media/image20.png"/><Relationship Id="rId12"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svg"/><Relationship Id="rId11" Type="http://schemas.openxmlformats.org/officeDocument/2006/relationships/image" Target="../media/image23.jpeg"/><Relationship Id="rId5" Type="http://schemas.openxmlformats.org/officeDocument/2006/relationships/image" Target="../media/image18.png"/><Relationship Id="rId15" Type="http://schemas.microsoft.com/office/2007/relationships/hdphoto" Target="../media/hdphoto9.wdp"/><Relationship Id="rId10" Type="http://schemas.openxmlformats.org/officeDocument/2006/relationships/image" Target="../media/image22.jpeg"/><Relationship Id="rId19"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image" Target="../media/image21.jpe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9.svg"/><Relationship Id="rId11" Type="http://schemas.openxmlformats.org/officeDocument/2006/relationships/image" Target="../media/image31.png"/><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35.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4"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8">
            <a:extLst>
              <a:ext uri="{BEBA8EAE-BF5A-486C-A8C5-ECC9F3942E4B}">
                <a14:imgProps xmlns:a14="http://schemas.microsoft.com/office/drawing/2010/main">
                  <a14:imgLayer r:embed="rId9">
                    <a14:imgEffect>
                      <a14:backgroundRemoval t="9752" b="94149" l="3191" r="97518">
                        <a14:foregroundMark x1="43794" y1="88475" x2="56738" y2="88652"/>
                      </a14:backgroundRemoval>
                    </a14:imgEffect>
                  </a14:imgLayer>
                </a14:imgProps>
              </a:ext>
            </a:extLst>
          </a:blip>
          <a:srcRect l="2703" t="9471"/>
          <a:stretch/>
        </p:blipFill>
        <p:spPr>
          <a:xfrm>
            <a:off x="5264797" y="2387613"/>
            <a:ext cx="3101349" cy="2885587"/>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1"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4"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1"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1"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0DAD65-29A2-1C37-703B-7B9107AB58AF}"/>
              </a:ext>
            </a:extLst>
          </p:cNvPr>
          <p:cNvGrpSpPr/>
          <p:nvPr/>
        </p:nvGrpSpPr>
        <p:grpSpPr>
          <a:xfrm>
            <a:off x="2439507" y="2493176"/>
            <a:ext cx="3871800" cy="498000"/>
            <a:chOff x="3162252" y="1734156"/>
            <a:chExt cx="3871800" cy="498000"/>
          </a:xfrm>
        </p:grpSpPr>
        <p:sp>
          <p:nvSpPr>
            <p:cNvPr id="64" name="Google Shape;3283;p36"/>
            <p:cNvSpPr/>
            <p:nvPr/>
          </p:nvSpPr>
          <p:spPr>
            <a:xfrm>
              <a:off x="3162252" y="1734156"/>
              <a:ext cx="3871800" cy="498000"/>
            </a:xfrm>
            <a:prstGeom prst="roundRect">
              <a:avLst>
                <a:gd name="adj" fmla="val 50000"/>
              </a:avLst>
            </a:prstGeom>
            <a:solidFill>
              <a:schemeClr val="accent1">
                <a:lumMod val="60000"/>
                <a:lumOff val="40000"/>
              </a:schemeClr>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70C0"/>
                </a:solidFill>
                <a:effectLst/>
                <a:uLnTx/>
                <a:uFillTx/>
                <a:latin typeface="Arial"/>
                <a:ea typeface="+mn-ea"/>
                <a:cs typeface="+mn-cs"/>
              </a:endParaRPr>
            </a:p>
          </p:txBody>
        </p:sp>
        <p:sp>
          <p:nvSpPr>
            <p:cNvPr id="66" name="Google Shape;3285;p36"/>
            <p:cNvSpPr txBox="1">
              <a:spLocks/>
            </p:cNvSpPr>
            <p:nvPr/>
          </p:nvSpPr>
          <p:spPr>
            <a:xfrm>
              <a:off x="3269586" y="1801907"/>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153"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rPr>
                <a:t>Lesson </a:t>
              </a:r>
              <a:r>
                <a:rPr kumimoji="0" lang="vi-VN"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rPr>
                <a:t>2</a:t>
              </a:r>
              <a:r>
                <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rPr>
                <a:t> - Task </a:t>
              </a:r>
              <a:r>
                <a:rPr lang="vi-VN" sz="2000" dirty="0">
                  <a:solidFill>
                    <a:srgbClr val="0070C0"/>
                  </a:solidFill>
                  <a:latin typeface="Comic Sans MS" panose="030F0702030302020204" pitchFamily="66" charset="0"/>
                </a:rPr>
                <a:t>1, 2, 3</a:t>
              </a:r>
              <a:endParaRPr kumimoji="0" lang="en-US" sz="2000" b="0" i="0" u="none" strike="noStrike" kern="120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gr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91415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C0505"/>
                </a:solidFill>
                <a:effectLst/>
                <a:uLnTx/>
                <a:uFillTx/>
                <a:latin typeface="Arial"/>
                <a:ea typeface="+mn-ea"/>
                <a:cs typeface="+mn-cs"/>
              </a:endParaRPr>
            </a:p>
          </p:txBody>
        </p:sp>
      </p:grpSp>
      <p:pic>
        <p:nvPicPr>
          <p:cNvPr id="90" name="Picture 89">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pic>
        <p:nvPicPr>
          <p:cNvPr id="91" name="Picture 2" descr="Sun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5" name="Google Shape;3284;p36"/>
          <p:cNvSpPr txBox="1">
            <a:spLocks/>
          </p:cNvSpPr>
          <p:nvPr/>
        </p:nvSpPr>
        <p:spPr>
          <a:xfrm>
            <a:off x="401589" y="209032"/>
            <a:ext cx="8336111"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pPr marL="0" marR="0" lvl="0" indent="0" algn="ctr" defTabSz="914153" rtl="0" eaLnBrk="1" fontAlgn="auto" latinLnBrk="0" hangingPunct="1">
              <a:lnSpc>
                <a:spcPct val="100000"/>
              </a:lnSpc>
              <a:spcBef>
                <a:spcPts val="0"/>
              </a:spcBef>
              <a:spcAft>
                <a:spcPts val="0"/>
              </a:spcAft>
              <a:buClr>
                <a:srgbClr val="F9EFD2"/>
              </a:buClr>
              <a:buSzPts val="3600"/>
              <a:buFont typeface="Changa One"/>
              <a:buNone/>
              <a:tabLst/>
              <a:defRPr/>
            </a:pPr>
            <a:r>
              <a:rPr kumimoji="0" lang="en-US" sz="4000" b="1" i="0" u="none" strike="noStrike" kern="1200" cap="none" spc="0" normalizeH="0" baseline="0" noProof="0" dirty="0">
                <a:ln>
                  <a:noFill/>
                </a:ln>
                <a:solidFill>
                  <a:srgbClr val="0070C0"/>
                </a:solidFill>
                <a:effectLst/>
                <a:uLnTx/>
                <a:uFillTx/>
                <a:latin typeface="Comic Sans MS" panose="030F0702030302020204" pitchFamily="66" charset="0"/>
                <a:sym typeface="Changa One"/>
              </a:rPr>
              <a:t>Unit 1: </a:t>
            </a:r>
          </a:p>
          <a:p>
            <a:pPr marL="0" marR="0" lvl="0" indent="0" algn="ctr" defTabSz="914153" rtl="0" eaLnBrk="1" fontAlgn="auto" latinLnBrk="0" hangingPunct="1">
              <a:lnSpc>
                <a:spcPct val="100000"/>
              </a:lnSpc>
              <a:spcBef>
                <a:spcPts val="0"/>
              </a:spcBef>
              <a:spcAft>
                <a:spcPts val="0"/>
              </a:spcAft>
              <a:buClr>
                <a:srgbClr val="F9EFD2"/>
              </a:buClr>
              <a:buSzPts val="3600"/>
              <a:buFont typeface="Changa One"/>
              <a:buNone/>
              <a:tabLst/>
              <a:defRPr/>
            </a:pPr>
            <a:r>
              <a:rPr kumimoji="0" lang="en-US" sz="6000" b="1" i="0" u="none" strike="noStrike" kern="1200" cap="none" spc="0" normalizeH="0" baseline="0" noProof="0" dirty="0">
                <a:ln>
                  <a:noFill/>
                </a:ln>
                <a:solidFill>
                  <a:srgbClr val="FF0000"/>
                </a:solidFill>
                <a:effectLst/>
                <a:uLnTx/>
                <a:uFillTx/>
                <a:latin typeface="Comic Sans MS" panose="030F0702030302020204" pitchFamily="66" charset="0"/>
                <a:sym typeface="Changa One"/>
              </a:rPr>
              <a:t>MY FAMILY </a:t>
            </a:r>
          </a:p>
          <a:p>
            <a:pPr marL="0" marR="0" lvl="0" indent="0" algn="ctr" defTabSz="914153" rtl="0" eaLnBrk="1" fontAlgn="auto" latinLnBrk="0" hangingPunct="1">
              <a:lnSpc>
                <a:spcPct val="100000"/>
              </a:lnSpc>
              <a:spcBef>
                <a:spcPts val="0"/>
              </a:spcBef>
              <a:spcAft>
                <a:spcPts val="0"/>
              </a:spcAft>
              <a:buClr>
                <a:srgbClr val="F9EFD2"/>
              </a:buClr>
              <a:buSzPts val="3600"/>
              <a:buFont typeface="Changa One"/>
              <a:buNone/>
              <a:tabLst/>
              <a:defRPr/>
            </a:pPr>
            <a:r>
              <a:rPr kumimoji="0" lang="en-US" sz="6000" b="1" i="0" u="none" strike="noStrike" kern="1200" cap="none" spc="0" normalizeH="0" baseline="0" noProof="0" dirty="0">
                <a:ln>
                  <a:noFill/>
                </a:ln>
                <a:solidFill>
                  <a:srgbClr val="FF0000"/>
                </a:solidFill>
                <a:effectLst/>
                <a:uLnTx/>
                <a:uFillTx/>
                <a:latin typeface="Comic Sans MS" panose="030F0702030302020204" pitchFamily="66" charset="0"/>
                <a:sym typeface="Changa One"/>
              </a:rPr>
              <a:t>AND FRIENDS</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3" name="chimes.wav"/>
          </p:stSnd>
        </p:sndAc>
      </p:transition>
    </mc:Choice>
    <mc:Fallback xmlns="">
      <p:transition spd="slow">
        <p:sndAc>
          <p:stSnd>
            <p:snd r:embed="rId28"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6"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remium Vector | Hand drawn spring wallpaper">
            <a:extLst>
              <a:ext uri="{FF2B5EF4-FFF2-40B4-BE49-F238E27FC236}">
                <a16:creationId xmlns:a16="http://schemas.microsoft.com/office/drawing/2014/main" id="{F9529529-9D9C-8FDB-405A-8129CD6EDE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66" b="9416"/>
          <a:stretch/>
        </p:blipFill>
        <p:spPr bwMode="auto">
          <a:xfrm>
            <a:off x="0" y="0"/>
            <a:ext cx="9173902" cy="51496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BC3A54A-5C2D-98BB-E67F-BEE2AD8647F7}"/>
              </a:ext>
            </a:extLst>
          </p:cNvPr>
          <p:cNvSpPr/>
          <p:nvPr/>
        </p:nvSpPr>
        <p:spPr>
          <a:xfrm>
            <a:off x="323528" y="339502"/>
            <a:ext cx="8640960" cy="4608512"/>
          </a:xfrm>
          <a:prstGeom prst="roundRect">
            <a:avLst>
              <a:gd name="adj" fmla="val 97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03004AA-D262-46CC-9959-C47BC657F23F}"/>
              </a:ext>
            </a:extLst>
          </p:cNvPr>
          <p:cNvSpPr/>
          <p:nvPr/>
        </p:nvSpPr>
        <p:spPr>
          <a:xfrm>
            <a:off x="5796135" y="3658915"/>
            <a:ext cx="2470623" cy="1156837"/>
          </a:xfrm>
          <a:custGeom>
            <a:avLst/>
            <a:gdLst>
              <a:gd name="connsiteX0" fmla="*/ 0 w 2391508"/>
              <a:gd name="connsiteY0" fmla="*/ 0 h 1107502"/>
              <a:gd name="connsiteX1" fmla="*/ 2391508 w 2391508"/>
              <a:gd name="connsiteY1" fmla="*/ 0 h 1107502"/>
              <a:gd name="connsiteX2" fmla="*/ 2391508 w 2391508"/>
              <a:gd name="connsiteY2" fmla="*/ 1107502 h 1107502"/>
              <a:gd name="connsiteX3" fmla="*/ 0 w 2391508"/>
              <a:gd name="connsiteY3" fmla="*/ 1107502 h 1107502"/>
              <a:gd name="connsiteX4" fmla="*/ 0 w 2391508"/>
              <a:gd name="connsiteY4" fmla="*/ 0 h 1107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1508" h="1107502">
                <a:moveTo>
                  <a:pt x="0" y="0"/>
                </a:moveTo>
                <a:lnTo>
                  <a:pt x="2391508" y="0"/>
                </a:lnTo>
                <a:lnTo>
                  <a:pt x="2391508" y="1107502"/>
                </a:lnTo>
                <a:lnTo>
                  <a:pt x="0" y="110750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79" tIns="34289" rIns="68579" bIns="34289" rtlCol="0" anchor="ctr">
            <a:noAutofit/>
          </a:bodyPr>
          <a:lstStyle/>
          <a:p>
            <a:pPr algn="ctr" defTabSz="457166"/>
            <a:endParaRPr lang="en-PH" dirty="0">
              <a:solidFill>
                <a:prstClr val="white"/>
              </a:solidFill>
            </a:endParaRPr>
          </a:p>
        </p:txBody>
      </p:sp>
      <p:sp>
        <p:nvSpPr>
          <p:cNvPr id="13" name="Topic 1 (Text)">
            <a:extLst>
              <a:ext uri="{FF2B5EF4-FFF2-40B4-BE49-F238E27FC236}">
                <a16:creationId xmlns:a16="http://schemas.microsoft.com/office/drawing/2014/main" id="{2F6E4C3C-0B83-4660-9475-787559E83381}"/>
              </a:ext>
            </a:extLst>
          </p:cNvPr>
          <p:cNvSpPr txBox="1"/>
          <p:nvPr/>
        </p:nvSpPr>
        <p:spPr>
          <a:xfrm>
            <a:off x="2072881" y="167371"/>
            <a:ext cx="5142254" cy="1084910"/>
          </a:xfrm>
          <a:prstGeom prst="rect">
            <a:avLst/>
          </a:prstGeom>
          <a:noFill/>
        </p:spPr>
        <p:txBody>
          <a:bodyPr wrap="square" lIns="68579" tIns="34289" rIns="68579" bIns="34289" rtlCol="0">
            <a:spAutoFit/>
          </a:bodyPr>
          <a:lstStyle/>
          <a:p>
            <a:pPr algn="ctr" defTabSz="457166"/>
            <a:r>
              <a:rPr lang="en-PH" sz="6600" b="1"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rPr>
              <a:t>Review</a:t>
            </a:r>
            <a:endParaRPr lang="en-PH" sz="4800" dirty="0">
              <a:solidFill>
                <a:srgbClr val="FF0000"/>
              </a:solidFill>
              <a:effectLst>
                <a:outerShdw blurRad="38100" dist="38100" dir="2700000" algn="tl">
                  <a:srgbClr val="000000">
                    <a:alpha val="43137"/>
                  </a:srgbClr>
                </a:outerShdw>
              </a:effectLst>
              <a:latin typeface="Comic Sans MS" panose="030F0702030302020204" pitchFamily="66" charset="0"/>
              <a:cs typeface="Arial" panose="020B0604020202020204" pitchFamily="34" charset="0"/>
            </a:endParaRP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2" name="Picture 1">
            <a:extLst>
              <a:ext uri="{FF2B5EF4-FFF2-40B4-BE49-F238E27FC236}">
                <a16:creationId xmlns:a16="http://schemas.microsoft.com/office/drawing/2014/main" id="{0AE06F6C-4D99-F0F6-2568-680DE6961733}"/>
              </a:ext>
            </a:extLst>
          </p:cNvPr>
          <p:cNvPicPr>
            <a:picLocks noChangeAspect="1"/>
          </p:cNvPicPr>
          <p:nvPr/>
        </p:nvPicPr>
        <p:blipFill rotWithShape="1">
          <a:blip r:embed="rId6"/>
          <a:srcRect l="18500" t="22001" r="19288" b="15001"/>
          <a:stretch/>
        </p:blipFill>
        <p:spPr>
          <a:xfrm>
            <a:off x="1187624" y="1075798"/>
            <a:ext cx="6575078" cy="3660957"/>
          </a:xfrm>
          <a:prstGeom prst="rect">
            <a:avLst/>
          </a:prstGeom>
        </p:spPr>
      </p:pic>
      <p:pic>
        <p:nvPicPr>
          <p:cNvPr id="3" name="Picture 2">
            <a:extLst>
              <a:ext uri="{FF2B5EF4-FFF2-40B4-BE49-F238E27FC236}">
                <a16:creationId xmlns:a16="http://schemas.microsoft.com/office/drawing/2014/main" id="{22A30D44-0D6B-CAFC-70EA-9BBAB7E5C8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2823576" y="2638172"/>
            <a:ext cx="744238" cy="402621"/>
          </a:xfrm>
          <a:prstGeom prst="rect">
            <a:avLst/>
          </a:prstGeom>
        </p:spPr>
      </p:pic>
      <p:pic>
        <p:nvPicPr>
          <p:cNvPr id="4" name="Picture 3">
            <a:extLst>
              <a:ext uri="{FF2B5EF4-FFF2-40B4-BE49-F238E27FC236}">
                <a16:creationId xmlns:a16="http://schemas.microsoft.com/office/drawing/2014/main" id="{947EB30F-FC98-219F-744B-C6221881FB7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7219752" y="2618206"/>
            <a:ext cx="744238" cy="402621"/>
          </a:xfrm>
          <a:prstGeom prst="rect">
            <a:avLst/>
          </a:prstGeom>
        </p:spPr>
      </p:pic>
      <p:pic>
        <p:nvPicPr>
          <p:cNvPr id="15" name="Picture 14">
            <a:extLst>
              <a:ext uri="{FF2B5EF4-FFF2-40B4-BE49-F238E27FC236}">
                <a16:creationId xmlns:a16="http://schemas.microsoft.com/office/drawing/2014/main" id="{3D646E45-D2F4-6C63-F681-B309C54AAE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2874332" y="4630007"/>
            <a:ext cx="744238" cy="402621"/>
          </a:xfrm>
          <a:prstGeom prst="rect">
            <a:avLst/>
          </a:prstGeom>
        </p:spPr>
      </p:pic>
      <p:pic>
        <p:nvPicPr>
          <p:cNvPr id="16" name="Picture 15">
            <a:extLst>
              <a:ext uri="{FF2B5EF4-FFF2-40B4-BE49-F238E27FC236}">
                <a16:creationId xmlns:a16="http://schemas.microsoft.com/office/drawing/2014/main" id="{7E444550-A125-228C-08B8-44D0298CEDE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5087186" y="4580740"/>
            <a:ext cx="744238" cy="402621"/>
          </a:xfrm>
          <a:prstGeom prst="rect">
            <a:avLst/>
          </a:prstGeom>
        </p:spPr>
      </p:pic>
      <p:pic>
        <p:nvPicPr>
          <p:cNvPr id="17" name="Picture 16">
            <a:extLst>
              <a:ext uri="{FF2B5EF4-FFF2-40B4-BE49-F238E27FC236}">
                <a16:creationId xmlns:a16="http://schemas.microsoft.com/office/drawing/2014/main" id="{578E9938-C57B-948C-C06A-C57A7F6D414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rot="1816355">
            <a:off x="7219751" y="4580740"/>
            <a:ext cx="744238" cy="402621"/>
          </a:xfrm>
          <a:prstGeom prst="rect">
            <a:avLst/>
          </a:prstGeom>
        </p:spPr>
      </p:pic>
    </p:spTree>
    <p:custDataLst>
      <p:tags r:id="rId1"/>
    </p:custDataLst>
    <p:extLst>
      <p:ext uri="{BB962C8B-B14F-4D97-AF65-F5344CB8AC3E}">
        <p14:creationId xmlns:p14="http://schemas.microsoft.com/office/powerpoint/2010/main" val="206312430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267494"/>
            <a:ext cx="8826228" cy="469227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latin typeface="Comic Sans MS" panose="030F0702030302020204" pitchFamily="66" charset="0"/>
            </a:endParaRPr>
          </a:p>
        </p:txBody>
      </p:sp>
      <p:pic>
        <p:nvPicPr>
          <p:cNvPr id="61" name="Picture 60"/>
          <p:cNvPicPr>
            <a:picLocks noChangeAspect="1"/>
          </p:cNvPicPr>
          <p:nvPr/>
        </p:nvPicPr>
        <p:blipFill rotWithShape="1">
          <a:blip r:embed="rId7">
            <a:extLst>
              <a:ext uri="{28A0092B-C50C-407E-A947-70E740481C1C}">
                <a14:useLocalDpi xmlns:a14="http://schemas.microsoft.com/office/drawing/2010/main" val="0"/>
              </a:ext>
            </a:extLst>
          </a:blip>
          <a:srcRect l="3262" t="63477" r="68429"/>
          <a:stretch/>
        </p:blipFill>
        <p:spPr>
          <a:xfrm>
            <a:off x="338518" y="632834"/>
            <a:ext cx="2812855" cy="1004953"/>
          </a:xfrm>
          <a:prstGeom prst="rect">
            <a:avLst/>
          </a:prstGeom>
        </p:spPr>
      </p:pic>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7" name="Picture 16">
            <a:extLst>
              <a:ext uri="{FF2B5EF4-FFF2-40B4-BE49-F238E27FC236}">
                <a16:creationId xmlns:a16="http://schemas.microsoft.com/office/drawing/2014/main" id="{F180312E-8B86-1EC7-762F-B972876595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089" y="1667831"/>
            <a:ext cx="1991733" cy="1327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E35A7938-6B0F-5948-4ECC-D3002EC121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8102" y="1630957"/>
            <a:ext cx="2003377"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8D3A0E43-697C-5CCE-B004-7E102DAEA7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5473" y="1624736"/>
            <a:ext cx="1821265" cy="1337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873CAD79-042E-B3D3-612A-FCFCBD91C8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92042" y="1651206"/>
            <a:ext cx="2041211" cy="1360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a:extLst>
              <a:ext uri="{FF2B5EF4-FFF2-40B4-BE49-F238E27FC236}">
                <a16:creationId xmlns:a16="http://schemas.microsoft.com/office/drawing/2014/main" id="{E1603518-8170-118B-9EBF-E68017EF3597}"/>
              </a:ext>
            </a:extLst>
          </p:cNvPr>
          <p:cNvPicPr>
            <a:picLocks noChangeAspect="1"/>
          </p:cNvPicPr>
          <p:nvPr/>
        </p:nvPicPr>
        <p:blipFill rotWithShape="1">
          <a:blip r:embed="rId13"/>
          <a:srcRect l="34464" t="53066" r="13505" b="41600"/>
          <a:stretch/>
        </p:blipFill>
        <p:spPr>
          <a:xfrm>
            <a:off x="334699" y="3037320"/>
            <a:ext cx="8556779" cy="478741"/>
          </a:xfrm>
          <a:prstGeom prst="rect">
            <a:avLst/>
          </a:prstGeom>
        </p:spPr>
      </p:pic>
      <p:pic>
        <p:nvPicPr>
          <p:cNvPr id="36" name="Picture 35">
            <a:extLst>
              <a:ext uri="{FF2B5EF4-FFF2-40B4-BE49-F238E27FC236}">
                <a16:creationId xmlns:a16="http://schemas.microsoft.com/office/drawing/2014/main" id="{36532F63-CFDA-07E7-0CD2-0052B48918A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100000" l="0" r="100000"/>
                    </a14:imgEffect>
                  </a14:imgLayer>
                </a14:imgProps>
              </a:ext>
            </a:extLst>
          </a:blip>
          <a:stretch>
            <a:fillRect/>
          </a:stretch>
        </p:blipFill>
        <p:spPr>
          <a:xfrm rot="1816355">
            <a:off x="2168103" y="3561157"/>
            <a:ext cx="744238" cy="402621"/>
          </a:xfrm>
          <a:prstGeom prst="rect">
            <a:avLst/>
          </a:prstGeom>
        </p:spPr>
      </p:pic>
      <p:pic>
        <p:nvPicPr>
          <p:cNvPr id="37" name="Picture 36">
            <a:extLst>
              <a:ext uri="{FF2B5EF4-FFF2-40B4-BE49-F238E27FC236}">
                <a16:creationId xmlns:a16="http://schemas.microsoft.com/office/drawing/2014/main" id="{D68AF6BF-1CE9-B2F4-BB73-1CBC124F4CB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100000" l="0" r="100000"/>
                    </a14:imgEffect>
                  </a14:imgLayer>
                </a14:imgProps>
              </a:ext>
            </a:extLst>
          </a:blip>
          <a:stretch>
            <a:fillRect/>
          </a:stretch>
        </p:blipFill>
        <p:spPr>
          <a:xfrm rot="1816355">
            <a:off x="4359472" y="3561158"/>
            <a:ext cx="744238" cy="402621"/>
          </a:xfrm>
          <a:prstGeom prst="rect">
            <a:avLst/>
          </a:prstGeom>
        </p:spPr>
      </p:pic>
      <p:pic>
        <p:nvPicPr>
          <p:cNvPr id="38" name="Picture 37">
            <a:extLst>
              <a:ext uri="{FF2B5EF4-FFF2-40B4-BE49-F238E27FC236}">
                <a16:creationId xmlns:a16="http://schemas.microsoft.com/office/drawing/2014/main" id="{08E55502-DAE7-CA45-D395-EDADD48A65D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96364" l="0" r="100000"/>
                    </a14:imgEffect>
                  </a14:imgLayer>
                </a14:imgProps>
              </a:ext>
            </a:extLst>
          </a:blip>
          <a:stretch>
            <a:fillRect/>
          </a:stretch>
        </p:blipFill>
        <p:spPr>
          <a:xfrm rot="1816355">
            <a:off x="6251069" y="3555065"/>
            <a:ext cx="744238" cy="402621"/>
          </a:xfrm>
          <a:prstGeom prst="rect">
            <a:avLst/>
          </a:prstGeom>
        </p:spPr>
      </p:pic>
      <p:pic>
        <p:nvPicPr>
          <p:cNvPr id="39" name="Picture 38">
            <a:extLst>
              <a:ext uri="{FF2B5EF4-FFF2-40B4-BE49-F238E27FC236}">
                <a16:creationId xmlns:a16="http://schemas.microsoft.com/office/drawing/2014/main" id="{3BED07CB-DAD1-59D0-2917-8BEC71B9899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97" b="100000" l="0" r="100000"/>
                    </a14:imgEffect>
                  </a14:imgLayer>
                </a14:imgProps>
              </a:ext>
            </a:extLst>
          </a:blip>
          <a:stretch>
            <a:fillRect/>
          </a:stretch>
        </p:blipFill>
        <p:spPr>
          <a:xfrm rot="1816355">
            <a:off x="8622194" y="3577343"/>
            <a:ext cx="744238" cy="402621"/>
          </a:xfrm>
          <a:prstGeom prst="rect">
            <a:avLst/>
          </a:prstGeom>
        </p:spPr>
      </p:pic>
    </p:spTree>
    <p:custDataLst>
      <p:tags r:id="rId1"/>
    </p:custDataLst>
    <p:extLst>
      <p:ext uri="{BB962C8B-B14F-4D97-AF65-F5344CB8AC3E}">
        <p14:creationId xmlns:p14="http://schemas.microsoft.com/office/powerpoint/2010/main" val="1949069102"/>
      </p:ext>
    </p:extLst>
  </p:cSld>
  <p:clrMapOvr>
    <a:masterClrMapping/>
  </p:clrMapOvr>
  <mc:AlternateContent xmlns:mc="http://schemas.openxmlformats.org/markup-compatibility/2006" xmlns:p14="http://schemas.microsoft.com/office/powerpoint/2010/main">
    <mc:Choice Requires="p14">
      <p:transition p14:dur="100">
        <p:cut/>
        <p:sndAc>
          <p:stSnd>
            <p:snd r:embed="rId4" name="cashreg.wav"/>
          </p:stSnd>
        </p:sndAc>
      </p:transition>
    </mc:Choice>
    <mc:Fallback xmlns="">
      <p:transition>
        <p:cut/>
        <p:sndAc>
          <p:stSnd>
            <p:snd r:embed="rId19"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3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267494"/>
            <a:ext cx="8826228" cy="469227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4" name="Picture 3">
            <a:extLst>
              <a:ext uri="{FF2B5EF4-FFF2-40B4-BE49-F238E27FC236}">
                <a16:creationId xmlns:a16="http://schemas.microsoft.com/office/drawing/2014/main" id="{B8866634-E1D5-E891-3C30-58BB3EF200DB}"/>
              </a:ext>
            </a:extLst>
          </p:cNvPr>
          <p:cNvPicPr>
            <a:picLocks noChangeAspect="1"/>
          </p:cNvPicPr>
          <p:nvPr/>
        </p:nvPicPr>
        <p:blipFill>
          <a:blip r:embed="rId7"/>
          <a:stretch>
            <a:fillRect/>
          </a:stretch>
        </p:blipFill>
        <p:spPr>
          <a:xfrm>
            <a:off x="971600" y="339502"/>
            <a:ext cx="7269113" cy="4137803"/>
          </a:xfrm>
          <a:prstGeom prst="rect">
            <a:avLst/>
          </a:prstGeom>
        </p:spPr>
      </p:pic>
      <p:sp>
        <p:nvSpPr>
          <p:cNvPr id="7" name="Rounded Rectangle 2">
            <a:extLst>
              <a:ext uri="{FF2B5EF4-FFF2-40B4-BE49-F238E27FC236}">
                <a16:creationId xmlns:a16="http://schemas.microsoft.com/office/drawing/2014/main" id="{3AFC5798-28F1-072A-7692-ACC6995D18E1}"/>
              </a:ext>
            </a:extLst>
          </p:cNvPr>
          <p:cNvSpPr/>
          <p:nvPr/>
        </p:nvSpPr>
        <p:spPr>
          <a:xfrm>
            <a:off x="158886" y="135629"/>
            <a:ext cx="3981066" cy="49940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6600"/>
                </a:solidFill>
                <a:latin typeface="Comic Sans MS" panose="030F0702030302020204" pitchFamily="66" charset="0"/>
              </a:rPr>
              <a:t>Listen and </a:t>
            </a:r>
            <a:r>
              <a:rPr lang="vi-VN" sz="2800" dirty="0">
                <a:solidFill>
                  <a:srgbClr val="FF6600"/>
                </a:solidFill>
                <a:latin typeface="Comic Sans MS" panose="030F0702030302020204" pitchFamily="66" charset="0"/>
              </a:rPr>
              <a:t>read</a:t>
            </a:r>
            <a:r>
              <a:rPr lang="en-US" sz="2800" dirty="0">
                <a:solidFill>
                  <a:srgbClr val="FF6600"/>
                </a:solidFill>
                <a:latin typeface="Comic Sans MS" panose="030F0702030302020204" pitchFamily="66" charset="0"/>
              </a:rPr>
              <a:t>. Tick. </a:t>
            </a: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10" name="Picture 9">
            <a:extLst>
              <a:ext uri="{FF2B5EF4-FFF2-40B4-BE49-F238E27FC236}">
                <a16:creationId xmlns:a16="http://schemas.microsoft.com/office/drawing/2014/main" id="{61780227-8672-E009-D547-BD1AB04ACCF0}"/>
              </a:ext>
            </a:extLst>
          </p:cNvPr>
          <p:cNvPicPr>
            <a:picLocks noChangeAspect="1"/>
          </p:cNvPicPr>
          <p:nvPr/>
        </p:nvPicPr>
        <p:blipFill>
          <a:blip r:embed="rId9"/>
          <a:stretch>
            <a:fillRect/>
          </a:stretch>
        </p:blipFill>
        <p:spPr>
          <a:xfrm>
            <a:off x="1147652" y="3977873"/>
            <a:ext cx="6858508" cy="1069727"/>
          </a:xfrm>
          <a:prstGeom prst="rect">
            <a:avLst/>
          </a:prstGeom>
        </p:spPr>
      </p:pic>
      <p:sp>
        <p:nvSpPr>
          <p:cNvPr id="11" name="TextBox 10">
            <a:extLst>
              <a:ext uri="{FF2B5EF4-FFF2-40B4-BE49-F238E27FC236}">
                <a16:creationId xmlns:a16="http://schemas.microsoft.com/office/drawing/2014/main" id="{315EE172-EE61-045C-263E-3F8585678C11}"/>
              </a:ext>
            </a:extLst>
          </p:cNvPr>
          <p:cNvSpPr txBox="1"/>
          <p:nvPr/>
        </p:nvSpPr>
        <p:spPr>
          <a:xfrm>
            <a:off x="6444208" y="3935720"/>
            <a:ext cx="341784" cy="646331"/>
          </a:xfrm>
          <a:prstGeom prst="rect">
            <a:avLst/>
          </a:prstGeom>
          <a:noFill/>
        </p:spPr>
        <p:txBody>
          <a:bodyPr wrap="square">
            <a:spAutoFit/>
          </a:bodyPr>
          <a:lstStyle/>
          <a:p>
            <a:pPr algn="ctr" defTabSz="457166"/>
            <a:r>
              <a:rPr lang="vi-VN" sz="3600" b="0" i="0" dirty="0">
                <a:solidFill>
                  <a:srgbClr val="FF0000"/>
                </a:solidFill>
                <a:effectLst/>
                <a:latin typeface="-apple-system"/>
              </a:rPr>
              <a:t>✔</a:t>
            </a:r>
            <a:endParaRPr lang="en-PH" sz="3600" dirty="0">
              <a:solidFill>
                <a:srgbClr val="FF0000"/>
              </a:solidFill>
            </a:endParaRPr>
          </a:p>
        </p:txBody>
      </p:sp>
      <p:sp>
        <p:nvSpPr>
          <p:cNvPr id="12" name="TextBox 11">
            <a:extLst>
              <a:ext uri="{FF2B5EF4-FFF2-40B4-BE49-F238E27FC236}">
                <a16:creationId xmlns:a16="http://schemas.microsoft.com/office/drawing/2014/main" id="{887A2BEE-4ACB-E416-4F11-AB0B47E3418C}"/>
              </a:ext>
            </a:extLst>
          </p:cNvPr>
          <p:cNvSpPr txBox="1"/>
          <p:nvPr/>
        </p:nvSpPr>
        <p:spPr>
          <a:xfrm>
            <a:off x="3312630" y="4493802"/>
            <a:ext cx="341784" cy="646331"/>
          </a:xfrm>
          <a:prstGeom prst="rect">
            <a:avLst/>
          </a:prstGeom>
          <a:noFill/>
        </p:spPr>
        <p:txBody>
          <a:bodyPr wrap="square">
            <a:spAutoFit/>
          </a:bodyPr>
          <a:lstStyle/>
          <a:p>
            <a:pPr algn="ctr" defTabSz="457166"/>
            <a:r>
              <a:rPr lang="vi-VN" sz="3600" b="0" i="0" dirty="0">
                <a:solidFill>
                  <a:srgbClr val="FF0000"/>
                </a:solidFill>
                <a:effectLst/>
                <a:latin typeface="-apple-system"/>
              </a:rPr>
              <a:t>✔</a:t>
            </a:r>
            <a:endParaRPr lang="en-PH" sz="3600" dirty="0">
              <a:solidFill>
                <a:srgbClr val="FF0000"/>
              </a:solidFill>
            </a:endParaRPr>
          </a:p>
        </p:txBody>
      </p:sp>
    </p:spTree>
    <p:custDataLst>
      <p:tags r:id="rId1"/>
    </p:custDataLst>
    <p:extLst>
      <p:ext uri="{BB962C8B-B14F-4D97-AF65-F5344CB8AC3E}">
        <p14:creationId xmlns:p14="http://schemas.microsoft.com/office/powerpoint/2010/main" val="3717968279"/>
      </p:ext>
    </p:extLst>
  </p:cSld>
  <p:clrMapOvr>
    <a:masterClrMapping/>
  </p:clrMapOvr>
  <p:transition spd="slow">
    <p:wheel spokes="1"/>
    <p:sndAc>
      <p:stSnd>
        <p:snd r:embed="rId4" name="coi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Blue background">
            <a:extLst>
              <a:ext uri="{FF2B5EF4-FFF2-40B4-BE49-F238E27FC236}">
                <a16:creationId xmlns:a16="http://schemas.microsoft.com/office/drawing/2014/main" id="{F7FC2C8E-0D6E-4B8A-A431-30F592A9A7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0" y="0"/>
            <a:ext cx="9144000" cy="5143500"/>
          </a:xfrm>
          <a:prstGeom prst="rect">
            <a:avLst/>
          </a:prstGeom>
        </p:spPr>
      </p:pic>
      <p:sp>
        <p:nvSpPr>
          <p:cNvPr id="6" name="White background">
            <a:extLst>
              <a:ext uri="{FF2B5EF4-FFF2-40B4-BE49-F238E27FC236}">
                <a16:creationId xmlns:a16="http://schemas.microsoft.com/office/drawing/2014/main" id="{176784C1-7151-4832-80E4-09AA73C716F9}"/>
              </a:ext>
            </a:extLst>
          </p:cNvPr>
          <p:cNvSpPr/>
          <p:nvPr/>
        </p:nvSpPr>
        <p:spPr>
          <a:xfrm>
            <a:off x="158886" y="366612"/>
            <a:ext cx="8826228" cy="4593153"/>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dirty="0">
              <a:solidFill>
                <a:prstClr val="white"/>
              </a:solidFill>
            </a:endParaRPr>
          </a:p>
        </p:txBody>
      </p:sp>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1975" b="96790" l="799" r="46486">
                        <a14:foregroundMark x1="23323" y1="48889" x2="40895" y2="41481"/>
                        <a14:foregroundMark x1="31310" y1="10370" x2="34984" y2="10617"/>
                        <a14:foregroundMark x1="31470" y1="9383" x2="34026" y2="9383"/>
                        <a14:foregroundMark x1="27476" y1="29383" x2="27476" y2="29383"/>
                        <a14:foregroundMark x1="7508" y1="48889" x2="18690" y2="46914"/>
                      </a14:backgroundRemoval>
                    </a14:imgEffect>
                  </a14:imgLayer>
                </a14:imgProps>
              </a:ext>
              <a:ext uri="{28A0092B-C50C-407E-A947-70E740481C1C}">
                <a14:useLocalDpi xmlns:a14="http://schemas.microsoft.com/office/drawing/2010/main" val="0"/>
              </a:ext>
            </a:extLst>
          </a:blip>
          <a:srcRect r="51030"/>
          <a:stretch/>
        </p:blipFill>
        <p:spPr>
          <a:xfrm>
            <a:off x="266097" y="1691742"/>
            <a:ext cx="2108102" cy="3085146"/>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88155" y="150462"/>
            <a:ext cx="1072451" cy="514220"/>
          </a:xfrm>
          <a:prstGeom prst="rect">
            <a:avLst/>
          </a:prstGeom>
        </p:spPr>
      </p:pic>
      <p:pic>
        <p:nvPicPr>
          <p:cNvPr id="4" name="Picture 3">
            <a:extLst>
              <a:ext uri="{FF2B5EF4-FFF2-40B4-BE49-F238E27FC236}">
                <a16:creationId xmlns:a16="http://schemas.microsoft.com/office/drawing/2014/main" id="{2959A020-BB4B-B028-0B3C-7606068042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3715" y="1641657"/>
            <a:ext cx="5831537" cy="3060352"/>
          </a:xfrm>
          <a:prstGeom prst="rect">
            <a:avLst/>
          </a:prstGeom>
        </p:spPr>
      </p:pic>
      <p:pic>
        <p:nvPicPr>
          <p:cNvPr id="5" name="Picture 4">
            <a:extLst>
              <a:ext uri="{FF2B5EF4-FFF2-40B4-BE49-F238E27FC236}">
                <a16:creationId xmlns:a16="http://schemas.microsoft.com/office/drawing/2014/main" id="{9DBDE910-0246-4873-5EBC-4A335851B10B}"/>
              </a:ext>
            </a:extLst>
          </p:cNvPr>
          <p:cNvPicPr>
            <a:picLocks noChangeAspect="1"/>
          </p:cNvPicPr>
          <p:nvPr/>
        </p:nvPicPr>
        <p:blipFill rotWithShape="1">
          <a:blip r:embed="rId11"/>
          <a:srcRect l="16138" t="27601" r="66542" b="66281"/>
          <a:stretch/>
        </p:blipFill>
        <p:spPr>
          <a:xfrm>
            <a:off x="241577" y="378227"/>
            <a:ext cx="3024336" cy="600865"/>
          </a:xfrm>
          <a:prstGeom prst="rect">
            <a:avLst/>
          </a:prstGeom>
        </p:spPr>
      </p:pic>
      <p:pic>
        <p:nvPicPr>
          <p:cNvPr id="12" name="Picture 11">
            <a:extLst>
              <a:ext uri="{FF2B5EF4-FFF2-40B4-BE49-F238E27FC236}">
                <a16:creationId xmlns:a16="http://schemas.microsoft.com/office/drawing/2014/main" id="{D617780E-38BB-2C92-CE64-6387A14C4216}"/>
              </a:ext>
            </a:extLst>
          </p:cNvPr>
          <p:cNvPicPr>
            <a:picLocks noChangeAspect="1"/>
          </p:cNvPicPr>
          <p:nvPr/>
        </p:nvPicPr>
        <p:blipFill rotWithShape="1">
          <a:blip r:embed="rId11"/>
          <a:srcRect l="34245" t="33675" r="46603" b="55630"/>
          <a:stretch/>
        </p:blipFill>
        <p:spPr>
          <a:xfrm>
            <a:off x="1876797" y="915566"/>
            <a:ext cx="2911227" cy="914400"/>
          </a:xfrm>
          <a:prstGeom prst="rect">
            <a:avLst/>
          </a:prstGeom>
        </p:spPr>
      </p:pic>
    </p:spTree>
    <p:custDataLst>
      <p:tags r:id="rId1"/>
    </p:custDataLst>
    <p:extLst>
      <p:ext uri="{BB962C8B-B14F-4D97-AF65-F5344CB8AC3E}">
        <p14:creationId xmlns:p14="http://schemas.microsoft.com/office/powerpoint/2010/main" val="2619684654"/>
      </p:ext>
    </p:extLst>
  </p:cSld>
  <p:clrMapOvr>
    <a:masterClrMapping/>
  </p:clrMapOvr>
  <p:transition spd="slow">
    <p:cover/>
    <p:sndAc>
      <p:stSnd>
        <p:snd r:embed="rId4" name="chimes.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4"/>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5"/>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6"/>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7"/>
          <a:stretch>
            <a:fillRect/>
          </a:stretch>
        </p:blipFill>
        <p:spPr>
          <a:xfrm>
            <a:off x="44053" y="525639"/>
            <a:ext cx="1270149" cy="591128"/>
          </a:xfrm>
          <a:prstGeom prst="rect">
            <a:avLst/>
          </a:prstGeom>
          <a:noFill/>
          <a:ln w="9525">
            <a:noFill/>
          </a:ln>
        </p:spPr>
      </p:pic>
      <p:sp>
        <p:nvSpPr>
          <p:cNvPr id="64534" name="文本框 64533"/>
          <p:cNvSpPr txBox="1"/>
          <p:nvPr/>
        </p:nvSpPr>
        <p:spPr>
          <a:xfrm>
            <a:off x="1746206" y="2454491"/>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2.Unit 1-lesson 2-period 1"/>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DVe75U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NV7vlQ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1Xu+VK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DVe75U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NV7vlQ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1Xu+VF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NV7vlTahn1hYAAAAGIAAAAcAAAAdW5pdmVyc2FsL2xvY2FsX3NldHRpbmdzLnhtbLOxr8jNUShLLSrOzM+zVTLUM1BSSM1Lzk/JzEu3VQoNcdO1UFIoLknMS0nMyc9LtVXKy1dSsLfjssnJT07MCU4tKQEqLFYoyEmsTC0KSc0FMkpS/RJzgSrDw42V9O24AFBLAwQUAAIACADWe75U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DWe75UPMoRpUsAAABqAAAAGwAAAHVuaXZlcnNhbC91bml2ZXJzYWwucG5nLnhtbLOxr8jNUShLLSrOzM+zVTLUM1Cyt+PlsikoSi3LTC1XqACKGekZQICSQqWtkgkStzwzpSTDVsnCwBAhlpGamZ5RYqtkhiSoDzQSAFBLAQIAABQAAgAIAOOGAlPDxJh2RwMAAOEJAAAUAAAAAAAAAAEAAAAAAAAAAAB1bml2ZXJzYWwvcGxheWVyLnhtbFBLAQIAABQAAgAIANV7vlTKowNubAYAACgZAAAdAAAAAAAAAAEAAAAAAHkDAAB1bml2ZXJzYWwvY29tbW9uX21lc3NhZ2VzLmxuZ1BLAQIAABQAAgAIANV7vlQVHmAbowAAAH8BAAAuAAAAAAAAAAEAAAAAACAKAAB1bml2ZXJzYWwvcGxheWJhY2tfYW5kX25hdmlnYXRpb25fc2V0dGluZ3MueG1sUEsBAgAAFAACAAgA1Xu+VKenV+h8BAAAbxcAACcAAAAAAAAAAQAAAAAADwsAAHVuaXZlcnNhbC9mbGFzaF9wdWJsaXNoaW5nX3NldHRpbmdzLnhtbFBLAQIAABQAAgAIANV7vlS86VOGdwMAAOgMAAAhAAAAAAAAAAEAAAAAANAPAAB1bml2ZXJzYWwvZmxhc2hfc2tpbl9zZXR0aW5ncy54bWxQSwECAAAUAAIACADVe75UF9vd2HcEAAD5FgAAJgAAAAAAAAABAAAAAACGEwAAdW5pdmVyc2FsL2h0bWxfcHVibGlzaGluZ19zZXR0aW5ncy54bWxQSwECAAAUAAIACADVe75UVHMZhbABAACBBgAAHwAAAAAAAAABAAAAAABBGAAAdW5pdmVyc2FsL2h0bWxfc2tpbl9zZXR0aW5ncy5qc1BLAQIAABQAAgAIANV7vlTahn1hYAAAAGIAAAAcAAAAAAAAAAEAAAAAAC4aAAB1bml2ZXJzYWwvbG9jYWxfc2V0dGluZ3MueG1sUEsBAgAAFAACAAgA1nu+VIPsCm8cBgAARxMAABcAAAAAAAAAAAAAAAAAyBoAAHVuaXZlcnNhbC91bml2ZXJzYWwucG5nUEsBAgAAFAACAAgA1nu+VDzKEaVLAAAAagAAABsAAAAAAAAAAQAAAAAAGSEAAHVuaXZlcnNhbC91bml2ZXJzYWwucG5nLnhtbFBLBQYAAAAACgAKAAYDAACdIQAAAAA="/>
  <p:tag name="ISPRING_LMS_API_VERSION" val="SCORM 2004 (2nd edition)"/>
  <p:tag name="ISPRING_ULTRA_SCORM_COURSE_ID" val="FFE11F94-3FFE-4EF5-8E94-59EE14556B32"/>
  <p:tag name="ISPRING_CMI5_LAUNCH_METHOD" val="any window"/>
  <p:tag name="ISPRINGCLOUDFOLDERID" val="1"/>
  <p:tag name="ISPRINGONLINEFOLDERID" val="1"/>
  <p:tag name="ISPRING_OUTPUT_FOLDER" val="[[&quot;\uFFFD\uFFFD|x{7070F873-55FB-4E49-8DA2-6F658BF36F6A}&quot;,&quot;C:\\Users\\Admin\\Desktop\\Slide Bai giang-WW3\\UNIT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2.Unit 1-lesson 2-period 1"/>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0A3CB26D-5062-440E-8123-1E4A3A1AE9A7}:332"/>
</p:tagLst>
</file>

<file path=ppt/tags/tag3.xml><?xml version="1.0" encoding="utf-8"?>
<p:tagLst xmlns:a="http://schemas.openxmlformats.org/drawingml/2006/main" xmlns:r="http://schemas.openxmlformats.org/officeDocument/2006/relationships" xmlns:p="http://schemas.openxmlformats.org/presentationml/2006/main">
  <p:tag name="GENSWF_SLIDE_UID" val="{579793AB-11F2-48CF-96A5-4A55FBE3EEFF}:311"/>
</p:tagLst>
</file>

<file path=ppt/tags/tag4.xml><?xml version="1.0" encoding="utf-8"?>
<p:tagLst xmlns:a="http://schemas.openxmlformats.org/drawingml/2006/main" xmlns:r="http://schemas.openxmlformats.org/officeDocument/2006/relationships" xmlns:p="http://schemas.openxmlformats.org/presentationml/2006/main">
  <p:tag name="GENSWF_SLIDE_UID" val="{80BEC70A-D74C-4779-A639-8B56284172CD}:342"/>
</p:tagLst>
</file>

<file path=ppt/tags/tag5.xml><?xml version="1.0" encoding="utf-8"?>
<p:tagLst xmlns:a="http://schemas.openxmlformats.org/drawingml/2006/main" xmlns:r="http://schemas.openxmlformats.org/officeDocument/2006/relationships" xmlns:p="http://schemas.openxmlformats.org/presentationml/2006/main">
  <p:tag name="GENSWF_SLIDE_UID" val="{12A26B95-A1C9-4D6C-AC18-00E36616E68B}:28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1818</TotalTime>
  <Words>369</Words>
  <Application>Microsoft Office PowerPoint</Application>
  <PresentationFormat>On-screen Show (16:9)</PresentationFormat>
  <Paragraphs>24</Paragraphs>
  <Slides>6</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vt:i4>
      </vt:variant>
    </vt:vector>
  </HeadingPairs>
  <TitlesOfParts>
    <vt:vector size="19" baseType="lpstr">
      <vt:lpstr>-apple-system</vt:lpstr>
      <vt:lpstr>Arial</vt:lpstr>
      <vt:lpstr>Calibri</vt:lpstr>
      <vt:lpstr>Calibri Light</vt:lpstr>
      <vt:lpstr>Changa One</vt:lpstr>
      <vt:lpstr>Comic Sans MS</vt:lpstr>
      <vt:lpstr>Life Savers</vt:lpstr>
      <vt:lpstr>Life Savers ExtraBold</vt:lpstr>
      <vt:lpstr>Quicksand</vt:lpstr>
      <vt:lpstr>Quicksand SemiBold</vt:lpstr>
      <vt:lpstr>Times New Roman</vt:lpstr>
      <vt:lpstr>1_Office Theme</vt:lpstr>
      <vt:lpstr>Science Subject for Elementary - 3rd Grade: Physical, Life, and Earth by Slidesgo</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12.Unit 1-lesson 2-period 1</dc:title>
  <dc:creator>A</dc:creator>
  <cp:lastModifiedBy>Ngọc Khuê Nguyễn</cp:lastModifiedBy>
  <cp:revision>185</cp:revision>
  <dcterms:created xsi:type="dcterms:W3CDTF">2022-02-24T14:48:04Z</dcterms:created>
  <dcterms:modified xsi:type="dcterms:W3CDTF">2025-09-22T04:36:51Z</dcterms:modified>
</cp:coreProperties>
</file>