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7" r:id="rId4"/>
  </p:sldMasterIdLst>
  <p:notesMasterIdLst>
    <p:notesMasterId r:id="rId20"/>
  </p:notesMasterIdLst>
  <p:sldIdLst>
    <p:sldId id="257" r:id="rId5"/>
    <p:sldId id="258" r:id="rId6"/>
    <p:sldId id="264" r:id="rId7"/>
    <p:sldId id="265" r:id="rId8"/>
    <p:sldId id="266" r:id="rId9"/>
    <p:sldId id="267" r:id="rId10"/>
    <p:sldId id="292" r:id="rId11"/>
    <p:sldId id="268" r:id="rId12"/>
    <p:sldId id="293" r:id="rId13"/>
    <p:sldId id="284" r:id="rId14"/>
    <p:sldId id="270" r:id="rId15"/>
    <p:sldId id="271" r:id="rId16"/>
    <p:sldId id="272" r:id="rId17"/>
    <p:sldId id="29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69" d="100"/>
          <a:sy n="69" d="100"/>
        </p:scale>
        <p:origin x="5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10/31/2021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10/31/2021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10/31/2021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10/31/2021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10/31/2021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10/31/2021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10/31/2021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10/31/2021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10/31/2021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10/31/2021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3850106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45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10/31/2021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10/31/2021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10/31/2021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10/31/2021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10/31/2021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10/31/2021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10/31/2021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4" r:id="rId14"/>
    <p:sldLayoutId id="2147483705" r:id="rId15"/>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2021/10/31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5.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9370" y="2056765"/>
            <a:ext cx="9847580" cy="4069715"/>
          </a:xfrm>
        </p:spPr>
        <p:txBody>
          <a:bodyPr/>
          <a:lstStyle/>
          <a:p>
            <a:pPr marL="457200" lvl="1" indent="0" algn="ctr" defTabSz="457200" fontAlgn="base">
              <a:buClrTx/>
              <a:buSzTx/>
              <a:buFontTx/>
              <a:buNone/>
              <a:defRPr/>
            </a:pPr>
            <a:r>
              <a:rPr lang="en-US" altLang="zh-CN" sz="7200" b="1" noProof="0">
                <a:ln w="22225">
                  <a:solidFill>
                    <a:schemeClr val="accent2"/>
                  </a:solidFill>
                  <a:prstDash val="solid"/>
                </a:ln>
                <a:solidFill>
                  <a:schemeClr val="accent2">
                    <a:lumMod val="40000"/>
                    <a:lumOff val="60000"/>
                  </a:schemeClr>
                </a:solidFill>
                <a:effectLst/>
                <a:uLnTx/>
                <a:uFillTx/>
                <a:latin typeface="+mj-lt"/>
                <a:ea typeface="字魂17号-萌趣果冻体"/>
                <a:cs typeface="+mj-lt"/>
                <a:sym typeface="+mn-ea"/>
              </a:rPr>
              <a:t>Chào mừng các em đến với tiết Toán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Times New Roman" panose="02020603050405020304" pitchFamily="18" charset="0"/>
                <a:cs typeface="Times New Roman" panose="02020603050405020304" pitchFamily="18" charset="0"/>
              </a:rPr>
              <a:t>10</a:t>
            </a:fld>
            <a:endParaRPr lang="en-US"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1422400" y="0"/>
            <a:ext cx="9740900" cy="4745736"/>
          </a:xfrm>
          <a:prstGeom prst="rect">
            <a:avLst/>
          </a:prstGeom>
        </p:spPr>
      </p:pic>
      <p:pic>
        <p:nvPicPr>
          <p:cNvPr id="6" name="Picture 5"/>
          <p:cNvPicPr>
            <a:picLocks noChangeAspect="1"/>
          </p:cNvPicPr>
          <p:nvPr/>
        </p:nvPicPr>
        <p:blipFill>
          <a:blip r:embed="rId3"/>
          <a:stretch>
            <a:fillRect/>
          </a:stretch>
        </p:blipFill>
        <p:spPr>
          <a:xfrm>
            <a:off x="1781175" y="5110480"/>
            <a:ext cx="8850630" cy="982980"/>
          </a:xfrm>
          <a:prstGeom prst="rect">
            <a:avLst/>
          </a:prstGeom>
        </p:spPr>
      </p:pic>
      <p:sp>
        <p:nvSpPr>
          <p:cNvPr id="8" name="Rounded Rectangle 7"/>
          <p:cNvSpPr/>
          <p:nvPr/>
        </p:nvSpPr>
        <p:spPr>
          <a:xfrm>
            <a:off x="4188460" y="5578475"/>
            <a:ext cx="395605" cy="4768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3</a:t>
            </a:r>
          </a:p>
        </p:txBody>
      </p:sp>
      <p:sp>
        <p:nvSpPr>
          <p:cNvPr id="9" name="Rounded Rectangle 8"/>
          <p:cNvSpPr/>
          <p:nvPr/>
        </p:nvSpPr>
        <p:spPr>
          <a:xfrm>
            <a:off x="6957695" y="5616575"/>
            <a:ext cx="395605" cy="4768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4</a:t>
            </a:r>
          </a:p>
        </p:txBody>
      </p:sp>
      <p:sp>
        <p:nvSpPr>
          <p:cNvPr id="10" name="Rounded Rectangle 9"/>
          <p:cNvSpPr/>
          <p:nvPr/>
        </p:nvSpPr>
        <p:spPr>
          <a:xfrm>
            <a:off x="9737090" y="5578475"/>
            <a:ext cx="395605" cy="4768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5</a:t>
            </a:r>
          </a:p>
        </p:txBody>
      </p:sp>
      <p:pic>
        <p:nvPicPr>
          <p:cNvPr id="11" name="Picture 10"/>
          <p:cNvPicPr>
            <a:picLocks noChangeAspect="1"/>
          </p:cNvPicPr>
          <p:nvPr/>
        </p:nvPicPr>
        <p:blipFill>
          <a:blip r:embed="rId4"/>
          <a:stretch>
            <a:fillRect/>
          </a:stretch>
        </p:blipFill>
        <p:spPr>
          <a:xfrm>
            <a:off x="1954530" y="6210935"/>
            <a:ext cx="5158740" cy="510540"/>
          </a:xfrm>
          <a:prstGeom prst="rect">
            <a:avLst/>
          </a:prstGeom>
        </p:spPr>
      </p:pic>
      <p:sp>
        <p:nvSpPr>
          <p:cNvPr id="13" name="Rounded Rectangle 12"/>
          <p:cNvSpPr/>
          <p:nvPr/>
        </p:nvSpPr>
        <p:spPr>
          <a:xfrm>
            <a:off x="7393940" y="6177280"/>
            <a:ext cx="4566412" cy="5067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Hộp C nặng nhất, hộp A nhẹ nhất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p:cNvPicPr>
            <a:picLocks noGrp="1" noChangeAspect="1"/>
          </p:cNvPicPr>
          <p:nvPr>
            <p:ph idx="1"/>
          </p:nvPr>
        </p:nvPicPr>
        <p:blipFill>
          <a:blip r:embed="rId2"/>
          <a:stretch>
            <a:fillRect/>
          </a:stretch>
        </p:blipFill>
        <p:spPr>
          <a:xfrm>
            <a:off x="0" y="0"/>
            <a:ext cx="2263140" cy="998220"/>
          </a:xfrm>
          <a:prstGeom prst="rect">
            <a:avLst/>
          </a:prstGeom>
        </p:spPr>
      </p:pic>
      <p:pic>
        <p:nvPicPr>
          <p:cNvPr id="2" name="Picture 1"/>
          <p:cNvPicPr>
            <a:picLocks noChangeAspect="1"/>
          </p:cNvPicPr>
          <p:nvPr/>
        </p:nvPicPr>
        <p:blipFill>
          <a:blip r:embed="rId3"/>
          <a:stretch>
            <a:fillRect/>
          </a:stretch>
        </p:blipFill>
        <p:spPr>
          <a:xfrm>
            <a:off x="2263140" y="853694"/>
            <a:ext cx="7981950" cy="2113280"/>
          </a:xfrm>
          <a:prstGeom prst="rect">
            <a:avLst/>
          </a:prstGeom>
        </p:spPr>
      </p:pic>
      <p:sp>
        <p:nvSpPr>
          <p:cNvPr id="5" name="Rounded Rectangle 4"/>
          <p:cNvSpPr/>
          <p:nvPr/>
        </p:nvSpPr>
        <p:spPr>
          <a:xfrm>
            <a:off x="89789" y="3488944"/>
            <a:ext cx="4043299" cy="2078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12 kg + 23 kg = 35 kg</a:t>
            </a:r>
          </a:p>
          <a:p>
            <a:pPr algn="ctr"/>
            <a:r>
              <a:rPr lang="en-US" sz="2800">
                <a:latin typeface="Times New Roman" panose="02020603050405020304" pitchFamily="18" charset="0"/>
                <a:cs typeface="Times New Roman" panose="02020603050405020304" pitchFamily="18" charset="0"/>
              </a:rPr>
              <a:t>42 kg - 30 kg = 12 kg</a:t>
            </a:r>
          </a:p>
        </p:txBody>
      </p:sp>
      <p:sp>
        <p:nvSpPr>
          <p:cNvPr id="6" name="Rounded Rectangle 5"/>
          <p:cNvSpPr/>
          <p:nvPr/>
        </p:nvSpPr>
        <p:spPr>
          <a:xfrm>
            <a:off x="4230116" y="3488944"/>
            <a:ext cx="4008628" cy="2078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45 kg + 20 kg = 65 kg</a:t>
            </a:r>
          </a:p>
          <a:p>
            <a:pPr algn="ctr"/>
            <a:r>
              <a:rPr lang="en-US" sz="2800">
                <a:latin typeface="Times New Roman" panose="02020603050405020304" pitchFamily="18" charset="0"/>
                <a:cs typeface="Times New Roman" panose="02020603050405020304" pitchFamily="18" charset="0"/>
              </a:rPr>
              <a:t>13 kg - 9 kg = 4 kg</a:t>
            </a:r>
          </a:p>
        </p:txBody>
      </p:sp>
      <p:sp>
        <p:nvSpPr>
          <p:cNvPr id="7" name="Rounded Rectangle 6"/>
          <p:cNvSpPr/>
          <p:nvPr/>
        </p:nvSpPr>
        <p:spPr>
          <a:xfrm>
            <a:off x="8358886" y="3478784"/>
            <a:ext cx="3729482" cy="2078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9 kg + 7 kg = 16 kg</a:t>
            </a:r>
          </a:p>
          <a:p>
            <a:pPr algn="ctr"/>
            <a:r>
              <a:rPr lang="en-US" sz="2800" dirty="0">
                <a:latin typeface="Times New Roman" panose="02020603050405020304" pitchFamily="18" charset="0"/>
                <a:cs typeface="Times New Roman" panose="02020603050405020304" pitchFamily="18" charset="0"/>
              </a:rPr>
              <a:t>60 kg - 40 kg = 20 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419860" y="109220"/>
            <a:ext cx="9899015" cy="3651250"/>
          </a:xfrm>
          <a:prstGeom prst="rect">
            <a:avLst/>
          </a:prstGeom>
        </p:spPr>
      </p:pic>
      <p:pic>
        <p:nvPicPr>
          <p:cNvPr id="5" name="Picture 4"/>
          <p:cNvPicPr>
            <a:picLocks noChangeAspect="1"/>
          </p:cNvPicPr>
          <p:nvPr/>
        </p:nvPicPr>
        <p:blipFill>
          <a:blip r:embed="rId3"/>
          <a:stretch>
            <a:fillRect/>
          </a:stretch>
        </p:blipFill>
        <p:spPr>
          <a:xfrm>
            <a:off x="4354830" y="4214495"/>
            <a:ext cx="4688840" cy="1370965"/>
          </a:xfrm>
          <a:prstGeom prst="rect">
            <a:avLst/>
          </a:prstGeom>
        </p:spPr>
      </p:pic>
      <p:sp>
        <p:nvSpPr>
          <p:cNvPr id="7" name="Rounded Rectangle 6"/>
          <p:cNvSpPr/>
          <p:nvPr/>
        </p:nvSpPr>
        <p:spPr>
          <a:xfrm>
            <a:off x="8053070" y="4290695"/>
            <a:ext cx="496570" cy="5270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t>7</a:t>
            </a:r>
          </a:p>
        </p:txBody>
      </p:sp>
      <p:sp>
        <p:nvSpPr>
          <p:cNvPr id="10" name="Rounded Rectangle 9"/>
          <p:cNvSpPr/>
          <p:nvPr/>
        </p:nvSpPr>
        <p:spPr>
          <a:xfrm>
            <a:off x="7495540" y="4899660"/>
            <a:ext cx="496570" cy="5270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426845" y="265430"/>
            <a:ext cx="9508490" cy="2874645"/>
          </a:xfrm>
          <a:prstGeom prst="rect">
            <a:avLst/>
          </a:prstGeom>
        </p:spPr>
      </p:pic>
      <p:sp>
        <p:nvSpPr>
          <p:cNvPr id="4" name="Rounded Rectangular Callout 3"/>
          <p:cNvSpPr/>
          <p:nvPr/>
        </p:nvSpPr>
        <p:spPr>
          <a:xfrm>
            <a:off x="2880360" y="3782695"/>
            <a:ext cx="8646622" cy="217106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lô</a:t>
            </a:r>
            <a:r>
              <a:rPr lang="en-US" sz="3600" dirty="0">
                <a:latin typeface="Times New Roman" panose="02020603050405020304" pitchFamily="18" charset="0"/>
                <a:cs typeface="Times New Roman" panose="02020603050405020304" pitchFamily="18" charset="0"/>
              </a:rPr>
              <a:t>-gam </a:t>
            </a:r>
            <a:r>
              <a:rPr lang="en-US" sz="3600" dirty="0" err="1">
                <a:latin typeface="Times New Roman" panose="02020603050405020304" pitchFamily="18" charset="0"/>
                <a:cs typeface="Times New Roman" panose="02020603050405020304" pitchFamily="18" charset="0"/>
              </a:rPr>
              <a:t>thóc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30 + 50 = 80 (kg)</a:t>
            </a:r>
          </a:p>
          <a:p>
            <a:pPr algn="ct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Đáp</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80 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8770792-AA92-4DF7-96D8-7EA56DD56FB4}"/>
              </a:ext>
            </a:extLst>
          </p:cNvPr>
          <p:cNvSpPr txBox="1"/>
          <p:nvPr/>
        </p:nvSpPr>
        <p:spPr>
          <a:xfrm>
            <a:off x="1292787" y="247835"/>
            <a:ext cx="9955478" cy="2308324"/>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Ba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32 kg,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2 kg,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2 kg.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a:t>
            </a:r>
          </a:p>
          <a:p>
            <a:pPr marL="514350" indent="-514350" algn="just">
              <a:lnSpc>
                <a:spcPct val="150000"/>
              </a:lnSpc>
              <a:buAutoNum type="alphaLcParenR"/>
            </a:pP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ki – </a:t>
            </a:r>
            <a:r>
              <a:rPr lang="en-US" sz="2400" dirty="0" err="1">
                <a:latin typeface="Times New Roman" panose="02020603050405020304" pitchFamily="18" charset="0"/>
                <a:cs typeface="Times New Roman" panose="02020603050405020304" pitchFamily="18" charset="0"/>
              </a:rPr>
              <a:t>lô</a:t>
            </a:r>
            <a:r>
              <a:rPr lang="en-US" sz="2400" dirty="0">
                <a:latin typeface="Times New Roman" panose="02020603050405020304" pitchFamily="18" charset="0"/>
                <a:cs typeface="Times New Roman" panose="02020603050405020304" pitchFamily="18" charset="0"/>
              </a:rPr>
              <a:t> – gam?</a:t>
            </a:r>
          </a:p>
          <a:p>
            <a:pPr marL="514350" indent="-514350" algn="just">
              <a:lnSpc>
                <a:spcPct val="150000"/>
              </a:lnSpc>
              <a:buAutoNum type="alphaLcParenR"/>
            </a:pP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ki – </a:t>
            </a:r>
            <a:r>
              <a:rPr lang="en-US" sz="2400" dirty="0" err="1">
                <a:latin typeface="Times New Roman" panose="02020603050405020304" pitchFamily="18" charset="0"/>
                <a:cs typeface="Times New Roman" panose="02020603050405020304" pitchFamily="18" charset="0"/>
              </a:rPr>
              <a:t>lô</a:t>
            </a:r>
            <a:r>
              <a:rPr lang="en-US" sz="2400" dirty="0">
                <a:latin typeface="Times New Roman" panose="02020603050405020304" pitchFamily="18" charset="0"/>
                <a:cs typeface="Times New Roman" panose="02020603050405020304" pitchFamily="18" charset="0"/>
              </a:rPr>
              <a:t> – gam?</a:t>
            </a:r>
          </a:p>
        </p:txBody>
      </p:sp>
      <p:sp>
        <p:nvSpPr>
          <p:cNvPr id="40" name="Oval 39">
            <a:extLst>
              <a:ext uri="{FF2B5EF4-FFF2-40B4-BE49-F238E27FC236}">
                <a16:creationId xmlns:a16="http://schemas.microsoft.com/office/drawing/2014/main" id="{370741EC-71BB-402D-9972-6F4E4437B564}"/>
              </a:ext>
            </a:extLst>
          </p:cNvPr>
          <p:cNvSpPr/>
          <p:nvPr/>
        </p:nvSpPr>
        <p:spPr>
          <a:xfrm>
            <a:off x="769567" y="538121"/>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4</a:t>
            </a:r>
          </a:p>
        </p:txBody>
      </p:sp>
      <p:pic>
        <p:nvPicPr>
          <p:cNvPr id="12" name="Picture 11">
            <a:extLst>
              <a:ext uri="{FF2B5EF4-FFF2-40B4-BE49-F238E27FC236}">
                <a16:creationId xmlns:a16="http://schemas.microsoft.com/office/drawing/2014/main" id="{80BC7F7E-ED32-46DC-9DA8-EBA56FF6B70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70526" y="3429000"/>
            <a:ext cx="5032148" cy="2989621"/>
          </a:xfrm>
          <a:prstGeom prst="rect">
            <a:avLst/>
          </a:prstGeom>
        </p:spPr>
      </p:pic>
      <p:sp>
        <p:nvSpPr>
          <p:cNvPr id="13" name="TextBox 12">
            <a:extLst>
              <a:ext uri="{FF2B5EF4-FFF2-40B4-BE49-F238E27FC236}">
                <a16:creationId xmlns:a16="http://schemas.microsoft.com/office/drawing/2014/main" id="{347FB860-03C7-4F71-85E5-724BEB7F7EB2}"/>
              </a:ext>
            </a:extLst>
          </p:cNvPr>
          <p:cNvSpPr txBox="1"/>
          <p:nvPr/>
        </p:nvSpPr>
        <p:spPr>
          <a:xfrm>
            <a:off x="6879771" y="2905780"/>
            <a:ext cx="992579" cy="523220"/>
          </a:xfrm>
          <a:prstGeom prst="rect">
            <a:avLst/>
          </a:prstGeom>
          <a:solidFill>
            <a:srgbClr val="FCD5B5"/>
          </a:solid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32 kg</a:t>
            </a:r>
          </a:p>
        </p:txBody>
      </p:sp>
      <p:cxnSp>
        <p:nvCxnSpPr>
          <p:cNvPr id="44" name="Straight Connector 43">
            <a:extLst>
              <a:ext uri="{FF2B5EF4-FFF2-40B4-BE49-F238E27FC236}">
                <a16:creationId xmlns:a16="http://schemas.microsoft.com/office/drawing/2014/main" id="{8DEBDE4E-0286-45C9-A00F-0CFED9ADD242}"/>
              </a:ext>
            </a:extLst>
          </p:cNvPr>
          <p:cNvCxnSpPr>
            <a:cxnSpLocks/>
          </p:cNvCxnSpPr>
          <p:nvPr/>
        </p:nvCxnSpPr>
        <p:spPr>
          <a:xfrm flipV="1">
            <a:off x="5212769" y="727299"/>
            <a:ext cx="3346095" cy="393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9E5E42D-36D0-45AB-9478-06B64D6944BC}"/>
              </a:ext>
            </a:extLst>
          </p:cNvPr>
          <p:cNvCxnSpPr>
            <a:cxnSpLocks/>
          </p:cNvCxnSpPr>
          <p:nvPr/>
        </p:nvCxnSpPr>
        <p:spPr>
          <a:xfrm flipV="1">
            <a:off x="8697998" y="727299"/>
            <a:ext cx="2485114" cy="232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E1B0E68-0402-44B8-90A7-5C21DB83BAD3}"/>
              </a:ext>
            </a:extLst>
          </p:cNvPr>
          <p:cNvCxnSpPr>
            <a:cxnSpLocks/>
          </p:cNvCxnSpPr>
          <p:nvPr/>
        </p:nvCxnSpPr>
        <p:spPr>
          <a:xfrm>
            <a:off x="1404569" y="1329641"/>
            <a:ext cx="2033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707176B-220A-43A1-BA29-A9E07A008637}"/>
              </a:ext>
            </a:extLst>
          </p:cNvPr>
          <p:cNvSpPr txBox="1"/>
          <p:nvPr/>
        </p:nvSpPr>
        <p:spPr>
          <a:xfrm>
            <a:off x="769567" y="2919758"/>
            <a:ext cx="5990445" cy="1092607"/>
          </a:xfrm>
          <a:prstGeom prst="rect">
            <a:avLst/>
          </a:prstGeom>
          <a:noFill/>
        </p:spPr>
        <p:txBody>
          <a:bodyPr wrap="square" rtlCol="0">
            <a:spAutoFit/>
          </a:bodyPr>
          <a:lstStyle/>
          <a:p>
            <a:pPr marL="457200" indent="-457200" algn="just">
              <a:buFont typeface="Wingdings" panose="05000000000000000000" pitchFamily="2" charset="2"/>
              <a:buChar char="è"/>
            </a:pPr>
            <a:r>
              <a:rPr lang="en-US" sz="2600" dirty="0" err="1">
                <a:solidFill>
                  <a:srgbClr val="FF0000"/>
                </a:solidFill>
                <a:latin typeface="Times New Roman" panose="02020603050405020304" pitchFamily="18" charset="0"/>
                <a:cs typeface="Times New Roman" panose="02020603050405020304" pitchFamily="18" charset="0"/>
              </a:rPr>
              <a:t>Rô</a:t>
            </a:r>
            <a:r>
              <a:rPr lang="en-US" sz="2600" dirty="0">
                <a:solidFill>
                  <a:srgbClr val="FF0000"/>
                </a:solidFill>
                <a:latin typeface="Times New Roman" panose="02020603050405020304" pitchFamily="18" charset="0"/>
                <a:cs typeface="Times New Roman" panose="02020603050405020304" pitchFamily="18" charset="0"/>
              </a:rPr>
              <a:t> – </a:t>
            </a:r>
            <a:r>
              <a:rPr lang="en-US" sz="2600" dirty="0" err="1">
                <a:solidFill>
                  <a:srgbClr val="FF0000"/>
                </a:solidFill>
                <a:latin typeface="Times New Roman" panose="02020603050405020304" pitchFamily="18" charset="0"/>
                <a:cs typeface="Times New Roman" panose="02020603050405020304" pitchFamily="18" charset="0"/>
              </a:rPr>
              <a:t>bốt</a:t>
            </a:r>
            <a:r>
              <a:rPr lang="en-US" sz="2600" dirty="0">
                <a:solidFill>
                  <a:srgbClr val="FF0000"/>
                </a:solidFill>
                <a:latin typeface="Times New Roman" panose="02020603050405020304" pitchFamily="18" charset="0"/>
                <a:cs typeface="Times New Roman" panose="02020603050405020304" pitchFamily="18" charset="0"/>
              </a:rPr>
              <a:t> B </a:t>
            </a:r>
            <a:r>
              <a:rPr lang="en-US" sz="2600" dirty="0" err="1">
                <a:solidFill>
                  <a:srgbClr val="FF0000"/>
                </a:solidFill>
                <a:latin typeface="Times New Roman" panose="02020603050405020304" pitchFamily="18" charset="0"/>
                <a:cs typeface="Times New Roman" panose="02020603050405020304" pitchFamily="18" charset="0"/>
              </a:rPr>
              <a:t>nặng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a:t>
            </a:r>
            <a:r>
              <a:rPr lang="en-US" sz="2600" dirty="0">
                <a:solidFill>
                  <a:srgbClr val="FF0000"/>
                </a:solidFill>
                <a:latin typeface="Times New Roman" panose="02020603050405020304" pitchFamily="18" charset="0"/>
                <a:cs typeface="Times New Roman" panose="02020603050405020304" pitchFamily="18" charset="0"/>
              </a:rPr>
              <a:t> ki – </a:t>
            </a:r>
            <a:r>
              <a:rPr lang="en-US" sz="2600" dirty="0" err="1">
                <a:solidFill>
                  <a:srgbClr val="FF0000"/>
                </a:solidFill>
                <a:latin typeface="Times New Roman" panose="02020603050405020304" pitchFamily="18" charset="0"/>
                <a:cs typeface="Times New Roman" panose="02020603050405020304" pitchFamily="18" charset="0"/>
              </a:rPr>
              <a:t>lô</a:t>
            </a:r>
            <a:r>
              <a:rPr lang="en-US" sz="2600" dirty="0">
                <a:solidFill>
                  <a:srgbClr val="FF0000"/>
                </a:solidFill>
                <a:latin typeface="Times New Roman" panose="02020603050405020304" pitchFamily="18" charset="0"/>
                <a:cs typeface="Times New Roman" panose="02020603050405020304" pitchFamily="18" charset="0"/>
              </a:rPr>
              <a:t> – gam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600" b="1" dirty="0">
                <a:solidFill>
                  <a:srgbClr val="FF0000"/>
                </a:solidFill>
                <a:latin typeface="Times New Roman" panose="02020603050405020304" pitchFamily="18" charset="0"/>
                <a:cs typeface="Times New Roman" panose="02020603050405020304" pitchFamily="18" charset="0"/>
              </a:rPr>
              <a:t>32kg + 2kg = 34kg</a:t>
            </a:r>
          </a:p>
        </p:txBody>
      </p:sp>
      <p:sp>
        <p:nvSpPr>
          <p:cNvPr id="52" name="TextBox 51">
            <a:extLst>
              <a:ext uri="{FF2B5EF4-FFF2-40B4-BE49-F238E27FC236}">
                <a16:creationId xmlns:a16="http://schemas.microsoft.com/office/drawing/2014/main" id="{ED99392B-6144-48D0-9B3E-B6A9388CBE47}"/>
              </a:ext>
            </a:extLst>
          </p:cNvPr>
          <p:cNvSpPr txBox="1"/>
          <p:nvPr/>
        </p:nvSpPr>
        <p:spPr>
          <a:xfrm>
            <a:off x="8558864" y="3167390"/>
            <a:ext cx="992579" cy="523220"/>
          </a:xfrm>
          <a:prstGeom prst="rect">
            <a:avLst/>
          </a:prstGeom>
          <a:solidFill>
            <a:srgbClr val="FCD5B5"/>
          </a:solid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34 kg</a:t>
            </a:r>
          </a:p>
        </p:txBody>
      </p:sp>
      <p:cxnSp>
        <p:nvCxnSpPr>
          <p:cNvPr id="53" name="Straight Connector 52">
            <a:extLst>
              <a:ext uri="{FF2B5EF4-FFF2-40B4-BE49-F238E27FC236}">
                <a16:creationId xmlns:a16="http://schemas.microsoft.com/office/drawing/2014/main" id="{1973FE2A-2D68-45F9-A532-F7D40D4D5F99}"/>
              </a:ext>
            </a:extLst>
          </p:cNvPr>
          <p:cNvCxnSpPr>
            <a:cxnSpLocks/>
          </p:cNvCxnSpPr>
          <p:nvPr/>
        </p:nvCxnSpPr>
        <p:spPr>
          <a:xfrm>
            <a:off x="3669690" y="1329641"/>
            <a:ext cx="4450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E3664C5-CAAC-42B0-B2A4-9F3745E42B64}"/>
              </a:ext>
            </a:extLst>
          </p:cNvPr>
          <p:cNvSpPr txBox="1"/>
          <p:nvPr/>
        </p:nvSpPr>
        <p:spPr>
          <a:xfrm>
            <a:off x="711510" y="4461462"/>
            <a:ext cx="5990445" cy="1018484"/>
          </a:xfrm>
          <a:prstGeom prst="rect">
            <a:avLst/>
          </a:prstGeom>
          <a:noFill/>
        </p:spPr>
        <p:txBody>
          <a:bodyPr wrap="square" rtlCol="0">
            <a:spAutoFit/>
          </a:bodyPr>
          <a:lstStyle/>
          <a:p>
            <a:pPr marL="457200" indent="-457200" algn="just">
              <a:buFont typeface="Wingdings" panose="05000000000000000000" pitchFamily="2" charset="2"/>
              <a:buChar char="è"/>
            </a:pPr>
            <a:r>
              <a:rPr lang="en-US" sz="2600" dirty="0" err="1">
                <a:solidFill>
                  <a:srgbClr val="FF0000"/>
                </a:solidFill>
                <a:latin typeface="Times New Roman" panose="02020603050405020304" pitchFamily="18" charset="0"/>
                <a:cs typeface="Times New Roman" panose="02020603050405020304" pitchFamily="18" charset="0"/>
              </a:rPr>
              <a:t>Rô</a:t>
            </a:r>
            <a:r>
              <a:rPr lang="en-US" sz="2600" dirty="0">
                <a:solidFill>
                  <a:srgbClr val="FF0000"/>
                </a:solidFill>
                <a:latin typeface="Times New Roman" panose="02020603050405020304" pitchFamily="18" charset="0"/>
                <a:cs typeface="Times New Roman" panose="02020603050405020304" pitchFamily="18" charset="0"/>
              </a:rPr>
              <a:t> – </a:t>
            </a:r>
            <a:r>
              <a:rPr lang="en-US" sz="2600" dirty="0" err="1">
                <a:solidFill>
                  <a:srgbClr val="FF0000"/>
                </a:solidFill>
                <a:latin typeface="Times New Roman" panose="02020603050405020304" pitchFamily="18" charset="0"/>
                <a:cs typeface="Times New Roman" panose="02020603050405020304" pitchFamily="18" charset="0"/>
              </a:rPr>
              <a:t>bốt</a:t>
            </a:r>
            <a:r>
              <a:rPr lang="en-US" sz="2600" dirty="0">
                <a:solidFill>
                  <a:srgbClr val="FF0000"/>
                </a:solidFill>
                <a:latin typeface="Times New Roman" panose="02020603050405020304" pitchFamily="18" charset="0"/>
                <a:cs typeface="Times New Roman" panose="02020603050405020304" pitchFamily="18" charset="0"/>
              </a:rPr>
              <a:t> C </a:t>
            </a:r>
            <a:r>
              <a:rPr lang="en-US" sz="2600" dirty="0" err="1">
                <a:solidFill>
                  <a:srgbClr val="FF0000"/>
                </a:solidFill>
                <a:latin typeface="Times New Roman" panose="02020603050405020304" pitchFamily="18" charset="0"/>
                <a:cs typeface="Times New Roman" panose="02020603050405020304" pitchFamily="18" charset="0"/>
              </a:rPr>
              <a:t>nặng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a:t>
            </a:r>
            <a:r>
              <a:rPr lang="en-US" sz="2600" dirty="0">
                <a:solidFill>
                  <a:srgbClr val="FF0000"/>
                </a:solidFill>
                <a:latin typeface="Times New Roman" panose="02020603050405020304" pitchFamily="18" charset="0"/>
                <a:cs typeface="Times New Roman" panose="02020603050405020304" pitchFamily="18" charset="0"/>
              </a:rPr>
              <a:t> ki – </a:t>
            </a:r>
            <a:r>
              <a:rPr lang="en-US" sz="2600" dirty="0" err="1">
                <a:solidFill>
                  <a:srgbClr val="FF0000"/>
                </a:solidFill>
                <a:latin typeface="Times New Roman" panose="02020603050405020304" pitchFamily="18" charset="0"/>
                <a:cs typeface="Times New Roman" panose="02020603050405020304" pitchFamily="18" charset="0"/>
              </a:rPr>
              <a:t>lô</a:t>
            </a:r>
            <a:r>
              <a:rPr lang="en-US" sz="2600" dirty="0">
                <a:solidFill>
                  <a:srgbClr val="FF0000"/>
                </a:solidFill>
                <a:latin typeface="Times New Roman" panose="02020603050405020304" pitchFamily="18" charset="0"/>
                <a:cs typeface="Times New Roman" panose="02020603050405020304" pitchFamily="18" charset="0"/>
              </a:rPr>
              <a:t> – gam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600" b="1" dirty="0">
                <a:solidFill>
                  <a:srgbClr val="FF0000"/>
                </a:solidFill>
                <a:latin typeface="Times New Roman" panose="02020603050405020304" pitchFamily="18" charset="0"/>
                <a:cs typeface="Times New Roman" panose="02020603050405020304" pitchFamily="18" charset="0"/>
              </a:rPr>
              <a:t>32kg – 2kg = 30kg</a:t>
            </a:r>
          </a:p>
        </p:txBody>
      </p:sp>
      <p:sp>
        <p:nvSpPr>
          <p:cNvPr id="56" name="TextBox 55">
            <a:extLst>
              <a:ext uri="{FF2B5EF4-FFF2-40B4-BE49-F238E27FC236}">
                <a16:creationId xmlns:a16="http://schemas.microsoft.com/office/drawing/2014/main" id="{2FCE315A-FC73-4778-907C-57D9866BE484}"/>
              </a:ext>
            </a:extLst>
          </p:cNvPr>
          <p:cNvSpPr txBox="1"/>
          <p:nvPr/>
        </p:nvSpPr>
        <p:spPr>
          <a:xfrm>
            <a:off x="10067742" y="3429000"/>
            <a:ext cx="992579" cy="523220"/>
          </a:xfrm>
          <a:prstGeom prst="rect">
            <a:avLst/>
          </a:prstGeom>
          <a:solidFill>
            <a:srgbClr val="FCD5B5"/>
          </a:solid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30 kg</a:t>
            </a:r>
          </a:p>
        </p:txBody>
      </p:sp>
    </p:spTree>
    <p:custDataLst>
      <p:tags r:id="rId1"/>
    </p:custDataLst>
    <p:extLst>
      <p:ext uri="{BB962C8B-B14F-4D97-AF65-F5344CB8AC3E}">
        <p14:creationId xmlns:p14="http://schemas.microsoft.com/office/powerpoint/2010/main" val="322994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1">
                                            <p:txEl>
                                              <p:pRg st="0" end="0"/>
                                            </p:txEl>
                                          </p:spTgt>
                                        </p:tgtEl>
                                        <p:attrNameLst>
                                          <p:attrName>style.visibility</p:attrName>
                                        </p:attrNameLst>
                                      </p:cBhvr>
                                      <p:to>
                                        <p:strVal val="visible"/>
                                      </p:to>
                                    </p:set>
                                    <p:animEffect transition="in" filter="wipe(down)">
                                      <p:cBhvr>
                                        <p:cTn id="20" dur="500"/>
                                        <p:tgtEl>
                                          <p:spTgt spid="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1">
                                            <p:txEl>
                                              <p:pRg st="1" end="1"/>
                                            </p:txEl>
                                          </p:spTgt>
                                        </p:tgtEl>
                                        <p:attrNameLst>
                                          <p:attrName>style.visibility</p:attrName>
                                        </p:attrNameLst>
                                      </p:cBhvr>
                                      <p:to>
                                        <p:strVal val="visible"/>
                                      </p:to>
                                    </p:set>
                                    <p:animEffect transition="in" filter="wipe(down)">
                                      <p:cBhvr>
                                        <p:cTn id="25" dur="500"/>
                                        <p:tgtEl>
                                          <p:spTgt spid="5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5">
                                            <p:txEl>
                                              <p:pRg st="0" end="0"/>
                                            </p:txEl>
                                          </p:spTgt>
                                        </p:tgtEl>
                                        <p:attrNameLst>
                                          <p:attrName>style.visibility</p:attrName>
                                        </p:attrNameLst>
                                      </p:cBhvr>
                                      <p:to>
                                        <p:strVal val="visible"/>
                                      </p:to>
                                    </p:set>
                                    <p:animEffect transition="in" filter="wipe(down)">
                                      <p:cBhvr>
                                        <p:cTn id="39" dur="500"/>
                                        <p:tgtEl>
                                          <p:spTgt spid="5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5">
                                            <p:txEl>
                                              <p:pRg st="1" end="1"/>
                                            </p:txEl>
                                          </p:spTgt>
                                        </p:tgtEl>
                                        <p:attrNameLst>
                                          <p:attrName>style.visibility</p:attrName>
                                        </p:attrNameLst>
                                      </p:cBhvr>
                                      <p:to>
                                        <p:strVal val="visible"/>
                                      </p:to>
                                    </p:set>
                                    <p:animEffect transition="in" filter="wipe(down)">
                                      <p:cBhvr>
                                        <p:cTn id="44" dur="500"/>
                                        <p:tgtEl>
                                          <p:spTgt spid="5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2"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3"/>
            <a:ext cx="3188719" cy="2671178"/>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4" y="1239"/>
            <a:ext cx="2100922" cy="2268995"/>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5101" y="1496717"/>
            <a:ext cx="1694696" cy="2161906"/>
          </a:xfrm>
          <a:prstGeom prst="rect">
            <a:avLst/>
          </a:prstGeom>
        </p:spPr>
      </p:pic>
      <p:sp>
        <p:nvSpPr>
          <p:cNvPr id="14" name="TextBox 13"/>
          <p:cNvSpPr txBox="1"/>
          <p:nvPr/>
        </p:nvSpPr>
        <p:spPr>
          <a:xfrm>
            <a:off x="3696970" y="1698625"/>
            <a:ext cx="7839710" cy="19380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1" u="none" strike="noStrike" kern="1200" cap="none" spc="100" normalizeH="0" baseline="0" noProof="0" dirty="0">
                <a:ln w="22225">
                  <a:solidFill>
                    <a:srgbClr val="FF0000"/>
                  </a:solidFill>
                  <a:prstDash val="solid"/>
                </a:ln>
                <a:solidFill>
                  <a:srgbClr val="FF0000"/>
                </a:solidFill>
                <a:effectLst/>
                <a:uLnTx/>
                <a:uFillTx/>
                <a:latin typeface="+mj-lt"/>
                <a:ea typeface="+mn-ea"/>
                <a:cs typeface="+mj-lt"/>
              </a:rPr>
              <a:t>Bài 15:</a:t>
            </a:r>
            <a:r>
              <a:rPr kumimoji="0" lang="en-US" sz="60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Ki-lô-gam</a:t>
            </a:r>
          </a:p>
        </p:txBody>
      </p:sp>
      <p:pic>
        <p:nvPicPr>
          <p:cNvPr id="21" name="Content Placeholder 20" descr="logo"/>
          <p:cNvPicPr>
            <a:picLocks noGrp="1" noChangeAspect="1"/>
          </p:cNvPicPr>
          <p:nvPr>
            <p:ph sz="half" idx="2"/>
          </p:nvPr>
        </p:nvPicPr>
        <p:blipFill>
          <a:blip r:embed="rId7"/>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435">
                                          <p:stCondLst>
                                            <p:cond delay="0"/>
                                          </p:stCondLst>
                                        </p:cTn>
                                        <p:tgtEl>
                                          <p:spTgt spid="10"/>
                                        </p:tgtEl>
                                      </p:cBhvr>
                                    </p:animEffect>
                                    <p:anim calcmode="lin" valueType="num">
                                      <p:cBhvr>
                                        <p:cTn id="12"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7" dur="20">
                                          <p:stCondLst>
                                            <p:cond delay="487"/>
                                          </p:stCondLst>
                                        </p:cTn>
                                        <p:tgtEl>
                                          <p:spTgt spid="10"/>
                                        </p:tgtEl>
                                      </p:cBhvr>
                                      <p:to x="100000" y="60000"/>
                                    </p:animScale>
                                    <p:animScale>
                                      <p:cBhvr>
                                        <p:cTn id="18" dur="124" decel="50000">
                                          <p:stCondLst>
                                            <p:cond delay="507"/>
                                          </p:stCondLst>
                                        </p:cTn>
                                        <p:tgtEl>
                                          <p:spTgt spid="10"/>
                                        </p:tgtEl>
                                      </p:cBhvr>
                                      <p:to x="100000" y="100000"/>
                                    </p:animScale>
                                    <p:animScale>
                                      <p:cBhvr>
                                        <p:cTn id="19" dur="20">
                                          <p:stCondLst>
                                            <p:cond delay="984"/>
                                          </p:stCondLst>
                                        </p:cTn>
                                        <p:tgtEl>
                                          <p:spTgt spid="10"/>
                                        </p:tgtEl>
                                      </p:cBhvr>
                                      <p:to x="100000" y="80000"/>
                                    </p:animScale>
                                    <p:animScale>
                                      <p:cBhvr>
                                        <p:cTn id="20" dur="124" decel="50000">
                                          <p:stCondLst>
                                            <p:cond delay="1004"/>
                                          </p:stCondLst>
                                        </p:cTn>
                                        <p:tgtEl>
                                          <p:spTgt spid="10"/>
                                        </p:tgtEl>
                                      </p:cBhvr>
                                      <p:to x="100000" y="100000"/>
                                    </p:animScale>
                                    <p:animScale>
                                      <p:cBhvr>
                                        <p:cTn id="21" dur="20">
                                          <p:stCondLst>
                                            <p:cond delay="1231"/>
                                          </p:stCondLst>
                                        </p:cTn>
                                        <p:tgtEl>
                                          <p:spTgt spid="10"/>
                                        </p:tgtEl>
                                      </p:cBhvr>
                                      <p:to x="100000" y="90000"/>
                                    </p:animScale>
                                    <p:animScale>
                                      <p:cBhvr>
                                        <p:cTn id="22" dur="124" decel="50000">
                                          <p:stCondLst>
                                            <p:cond delay="1251"/>
                                          </p:stCondLst>
                                        </p:cTn>
                                        <p:tgtEl>
                                          <p:spTgt spid="10"/>
                                        </p:tgtEl>
                                      </p:cBhvr>
                                      <p:to x="100000" y="100000"/>
                                    </p:animScale>
                                    <p:animScale>
                                      <p:cBhvr>
                                        <p:cTn id="23" dur="20">
                                          <p:stCondLst>
                                            <p:cond delay="1356"/>
                                          </p:stCondLst>
                                        </p:cTn>
                                        <p:tgtEl>
                                          <p:spTgt spid="10"/>
                                        </p:tgtEl>
                                      </p:cBhvr>
                                      <p:to x="100000" y="95000"/>
                                    </p:animScale>
                                    <p:animScale>
                                      <p:cBhvr>
                                        <p:cTn id="24" dur="124" decel="50000">
                                          <p:stCondLst>
                                            <p:cond delay="1376"/>
                                          </p:stCondLst>
                                        </p:cTn>
                                        <p:tgtEl>
                                          <p:spTgt spid="10"/>
                                        </p:tgtEl>
                                      </p:cBhvr>
                                      <p:to x="100000" y="100000"/>
                                    </p:animScale>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4"/>
                                        </p:tgtEl>
                                        <p:attrNameLst>
                                          <p:attrName>style.visibility</p:attrName>
                                        </p:attrNameLst>
                                      </p:cBhvr>
                                      <p:to>
                                        <p:strVal val="visible"/>
                                      </p:to>
                                    </p:set>
                                    <p:anim calcmode="discrete" valueType="clr">
                                      <p:cBhvr override="childStyle">
                                        <p:cTn id="3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4"/>
                                        </p:tgtEl>
                                        <p:attrNameLst>
                                          <p:attrName>fillcolor</p:attrName>
                                        </p:attrNameLst>
                                      </p:cBhvr>
                                      <p:tavLst>
                                        <p:tav tm="0">
                                          <p:val>
                                            <p:clrVal>
                                              <a:schemeClr val="accent2"/>
                                            </p:clrVal>
                                          </p:val>
                                        </p:tav>
                                        <p:tav tm="50000">
                                          <p:val>
                                            <p:clrVal>
                                              <a:schemeClr val="hlink"/>
                                            </p:clrVal>
                                          </p:val>
                                        </p:tav>
                                      </p:tavLst>
                                    </p:anim>
                                    <p:set>
                                      <p:cBhvr>
                                        <p:cTn id="36"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5FA080"/>
                </a:solidFill>
                <a:effectLst/>
                <a:uLnTx/>
                <a:uFillTx/>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grpSp>
      <p:sp>
        <p:nvSpPr>
          <p:cNvPr id="33" name="文本框 32"/>
          <p:cNvSpPr txBox="1"/>
          <p:nvPr/>
        </p:nvSpPr>
        <p:spPr>
          <a:xfrm>
            <a:off x="3432167" y="2598372"/>
            <a:ext cx="4693090" cy="120481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6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66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2 + 3</a:t>
            </a:r>
            <a:endParaRPr kumimoji="0" lang="en-US" altLang="zh-CN"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3045" y="141605"/>
            <a:ext cx="2453640" cy="1051560"/>
          </a:xfrm>
          <a:prstGeom prst="rect">
            <a:avLst/>
          </a:prstGeom>
        </p:spPr>
      </p:pic>
      <p:pic>
        <p:nvPicPr>
          <p:cNvPr id="5" name="Picture 4"/>
          <p:cNvPicPr>
            <a:picLocks noChangeAspect="1"/>
          </p:cNvPicPr>
          <p:nvPr/>
        </p:nvPicPr>
        <p:blipFill>
          <a:blip r:embed="rId3"/>
          <a:stretch>
            <a:fillRect/>
          </a:stretch>
        </p:blipFill>
        <p:spPr>
          <a:xfrm>
            <a:off x="2978785" y="1079500"/>
            <a:ext cx="6983730" cy="5316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2390140" y="1301115"/>
            <a:ext cx="8424545" cy="3876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22070" y="878205"/>
            <a:ext cx="9980930" cy="4458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55AC9-60CE-49BC-B0C9-AE782F74E777}"/>
              </a:ext>
            </a:extLst>
          </p:cNvPr>
          <p:cNvSpPr txBox="1"/>
          <p:nvPr/>
        </p:nvSpPr>
        <p:spPr>
          <a:xfrm>
            <a:off x="5242671" y="441226"/>
            <a:ext cx="311899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Ki – </a:t>
            </a:r>
            <a:r>
              <a:rPr lang="en-US" sz="2800" b="1" dirty="0" err="1">
                <a:latin typeface="Times New Roman" panose="02020603050405020304" pitchFamily="18" charset="0"/>
                <a:cs typeface="Times New Roman" panose="02020603050405020304" pitchFamily="18" charset="0"/>
              </a:rPr>
              <a:t>lô</a:t>
            </a:r>
            <a:r>
              <a:rPr lang="en-US" sz="2800" b="1" dirty="0">
                <a:latin typeface="Times New Roman" panose="02020603050405020304" pitchFamily="18" charset="0"/>
                <a:cs typeface="Times New Roman" panose="02020603050405020304" pitchFamily="18" charset="0"/>
              </a:rPr>
              <a:t> – gam </a:t>
            </a:r>
          </a:p>
        </p:txBody>
      </p:sp>
      <p:sp>
        <p:nvSpPr>
          <p:cNvPr id="6" name="TextBox 5">
            <a:extLst>
              <a:ext uri="{FF2B5EF4-FFF2-40B4-BE49-F238E27FC236}">
                <a16:creationId xmlns:a16="http://schemas.microsoft.com/office/drawing/2014/main" id="{154B7B8B-25EF-403E-8605-847A14CB1FB7}"/>
              </a:ext>
            </a:extLst>
          </p:cNvPr>
          <p:cNvSpPr txBox="1"/>
          <p:nvPr/>
        </p:nvSpPr>
        <p:spPr>
          <a:xfrm>
            <a:off x="3484760" y="1449905"/>
            <a:ext cx="5813211" cy="492443"/>
          </a:xfrm>
          <a:prstGeom prst="rect">
            <a:avLst/>
          </a:prstGeom>
          <a:noFill/>
        </p:spPr>
        <p:txBody>
          <a:bodyPr wrap="square" rtlCol="0">
            <a:spAutoFit/>
          </a:bodyPr>
          <a:lstStyle/>
          <a:p>
            <a:pPr algn="just"/>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cân</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 ki –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gam:</a:t>
            </a:r>
            <a:endParaRPr lang="en-US" sz="26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530BD37-A7C9-4636-9022-AEFD51980873}"/>
              </a:ext>
            </a:extLst>
          </p:cNvPr>
          <p:cNvPicPr>
            <a:picLocks noChangeAspect="1"/>
          </p:cNvPicPr>
          <p:nvPr/>
        </p:nvPicPr>
        <p:blipFill rotWithShape="1">
          <a:blip r:embed="rId3">
            <a:clrChange>
              <a:clrFrom>
                <a:srgbClr val="FFFFFF"/>
              </a:clrFrom>
              <a:clrTo>
                <a:srgbClr val="FFFFFF">
                  <a:alpha val="0"/>
                </a:srgbClr>
              </a:clrTo>
            </a:clrChange>
          </a:blip>
          <a:srcRect l="5171" t="6887" r="6609"/>
          <a:stretch/>
        </p:blipFill>
        <p:spPr>
          <a:xfrm rot="21600000">
            <a:off x="5044299" y="2158023"/>
            <a:ext cx="543629" cy="720462"/>
          </a:xfrm>
          <a:prstGeom prst="rect">
            <a:avLst/>
          </a:prstGeom>
        </p:spPr>
      </p:pic>
      <p:grpSp>
        <p:nvGrpSpPr>
          <p:cNvPr id="14" name="Group 13">
            <a:extLst>
              <a:ext uri="{FF2B5EF4-FFF2-40B4-BE49-F238E27FC236}">
                <a16:creationId xmlns:a16="http://schemas.microsoft.com/office/drawing/2014/main" id="{B1F851AF-44ED-4A44-9FD6-4502EB43A2E9}"/>
              </a:ext>
            </a:extLst>
          </p:cNvPr>
          <p:cNvGrpSpPr/>
          <p:nvPr/>
        </p:nvGrpSpPr>
        <p:grpSpPr>
          <a:xfrm>
            <a:off x="3027804" y="1234462"/>
            <a:ext cx="6580046" cy="2277476"/>
            <a:chOff x="2935691" y="1934977"/>
            <a:chExt cx="6580046" cy="2277476"/>
          </a:xfrm>
        </p:grpSpPr>
        <p:grpSp>
          <p:nvGrpSpPr>
            <p:cNvPr id="12" name="Group 11">
              <a:extLst>
                <a:ext uri="{FF2B5EF4-FFF2-40B4-BE49-F238E27FC236}">
                  <a16:creationId xmlns:a16="http://schemas.microsoft.com/office/drawing/2014/main" id="{54069A63-B6F2-42B8-86F0-8A718F7DCAE5}"/>
                </a:ext>
              </a:extLst>
            </p:cNvPr>
            <p:cNvGrpSpPr/>
            <p:nvPr/>
          </p:nvGrpSpPr>
          <p:grpSpPr>
            <a:xfrm>
              <a:off x="7905572" y="2229093"/>
              <a:ext cx="1610165" cy="1983360"/>
              <a:chOff x="7905572" y="1933867"/>
              <a:chExt cx="1610165" cy="1983360"/>
            </a:xfrm>
          </p:grpSpPr>
          <p:pic>
            <p:nvPicPr>
              <p:cNvPr id="10" name="Picture 9">
                <a:extLst>
                  <a:ext uri="{FF2B5EF4-FFF2-40B4-BE49-F238E27FC236}">
                    <a16:creationId xmlns:a16="http://schemas.microsoft.com/office/drawing/2014/main" id="{1D31818F-B586-441D-ACE0-968DDD3590DC}"/>
                  </a:ext>
                </a:extLst>
              </p:cNvPr>
              <p:cNvPicPr>
                <a:picLocks noChangeAspect="1"/>
              </p:cNvPicPr>
              <p:nvPr/>
            </p:nvPicPr>
            <p:blipFill>
              <a:blip r:embed="rId4"/>
              <a:stretch>
                <a:fillRect/>
              </a:stretch>
            </p:blipFill>
            <p:spPr>
              <a:xfrm>
                <a:off x="7951678" y="1933867"/>
                <a:ext cx="1564059" cy="1983360"/>
              </a:xfrm>
              <a:prstGeom prst="rect">
                <a:avLst/>
              </a:prstGeom>
            </p:spPr>
          </p:pic>
          <p:sp>
            <p:nvSpPr>
              <p:cNvPr id="11" name="Rectangle 10">
                <a:extLst>
                  <a:ext uri="{FF2B5EF4-FFF2-40B4-BE49-F238E27FC236}">
                    <a16:creationId xmlns:a16="http://schemas.microsoft.com/office/drawing/2014/main" id="{B5A864D9-9CE1-498D-B36C-CB5789EFB3F1}"/>
                  </a:ext>
                </a:extLst>
              </p:cNvPr>
              <p:cNvSpPr/>
              <p:nvPr/>
            </p:nvSpPr>
            <p:spPr>
              <a:xfrm>
                <a:off x="7905572" y="3032763"/>
                <a:ext cx="526257"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EBFF328F-4C8C-49DF-B9F8-D5F9BA14F63D}"/>
                </a:ext>
              </a:extLst>
            </p:cNvPr>
            <p:cNvSpPr/>
            <p:nvPr/>
          </p:nvSpPr>
          <p:spPr>
            <a:xfrm>
              <a:off x="2935691" y="1934977"/>
              <a:ext cx="4992914" cy="227747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094B420B-D494-46DF-B4C0-12CEE0DB6688}"/>
              </a:ext>
            </a:extLst>
          </p:cNvPr>
          <p:cNvSpPr txBox="1"/>
          <p:nvPr/>
        </p:nvSpPr>
        <p:spPr>
          <a:xfrm>
            <a:off x="3410554" y="2895297"/>
            <a:ext cx="4529587" cy="492443"/>
          </a:xfrm>
          <a:prstGeom prst="rect">
            <a:avLst/>
          </a:prstGeom>
          <a:noFill/>
        </p:spPr>
        <p:txBody>
          <a:bodyPr wrap="square" rtlCol="0">
            <a:spAutoFit/>
          </a:bodyPr>
          <a:lstStyle/>
          <a:p>
            <a:pPr algn="just"/>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 –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gam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tắt</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kg</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600" dirty="0">
              <a:solidFill>
                <a:srgbClr val="FF00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151D6C8-0E34-43B3-9A6B-DFEE23212CBD}"/>
              </a:ext>
            </a:extLst>
          </p:cNvPr>
          <p:cNvPicPr>
            <a:picLocks noChangeAspect="1"/>
          </p:cNvPicPr>
          <p:nvPr/>
        </p:nvPicPr>
        <p:blipFill>
          <a:blip r:embed="rId5"/>
          <a:stretch>
            <a:fillRect/>
          </a:stretch>
        </p:blipFill>
        <p:spPr>
          <a:xfrm>
            <a:off x="2060724" y="3788230"/>
            <a:ext cx="8245515" cy="2277476"/>
          </a:xfrm>
          <a:prstGeom prst="rect">
            <a:avLst/>
          </a:prstGeom>
        </p:spPr>
      </p:pic>
      <p:sp>
        <p:nvSpPr>
          <p:cNvPr id="18" name="TextBox 17">
            <a:extLst>
              <a:ext uri="{FF2B5EF4-FFF2-40B4-BE49-F238E27FC236}">
                <a16:creationId xmlns:a16="http://schemas.microsoft.com/office/drawing/2014/main" id="{E662B6DA-5C52-4F62-99BB-0E01B8ECDFA6}"/>
              </a:ext>
            </a:extLst>
          </p:cNvPr>
          <p:cNvSpPr txBox="1"/>
          <p:nvPr/>
        </p:nvSpPr>
        <p:spPr>
          <a:xfrm>
            <a:off x="2060724" y="5951155"/>
            <a:ext cx="3813415" cy="492443"/>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sym typeface="Wingdings" panose="05000000000000000000" pitchFamily="2" charset="2"/>
              </a:rPr>
              <a:t>Hộp</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sữa</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cân</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nặng</a:t>
            </a:r>
            <a:r>
              <a:rPr lang="en-US" sz="2600" dirty="0">
                <a:latin typeface="Times New Roman" panose="02020603050405020304" pitchFamily="18" charset="0"/>
                <a:cs typeface="Times New Roman" panose="02020603050405020304" pitchFamily="18" charset="0"/>
                <a:sym typeface="Wingdings" panose="05000000000000000000" pitchFamily="2" charset="2"/>
              </a:rPr>
              <a:t> 1 kg.</a:t>
            </a:r>
            <a:endParaRPr lang="en-US" sz="2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5B738CF-D7EA-4D2D-88FD-B300EDB37E40}"/>
              </a:ext>
            </a:extLst>
          </p:cNvPr>
          <p:cNvSpPr txBox="1"/>
          <p:nvPr/>
        </p:nvSpPr>
        <p:spPr>
          <a:xfrm>
            <a:off x="6802166" y="5951154"/>
            <a:ext cx="3813415" cy="492443"/>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sym typeface="Wingdings" panose="05000000000000000000" pitchFamily="2" charset="2"/>
              </a:rPr>
              <a:t>Túi</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gạo</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cân</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nặng</a:t>
            </a:r>
            <a:r>
              <a:rPr lang="en-US" sz="2600" dirty="0">
                <a:latin typeface="Times New Roman" panose="02020603050405020304" pitchFamily="18" charset="0"/>
                <a:cs typeface="Times New Roman" panose="02020603050405020304" pitchFamily="18" charset="0"/>
                <a:sym typeface="Wingdings" panose="05000000000000000000" pitchFamily="2" charset="2"/>
              </a:rPr>
              <a:t> 2 kg.</a:t>
            </a:r>
            <a:endParaRPr lang="en-US" sz="2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2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21920" y="74295"/>
            <a:ext cx="2575560" cy="1003935"/>
          </a:xfrm>
          <a:prstGeom prst="rect">
            <a:avLst/>
          </a:prstGeom>
        </p:spPr>
      </p:pic>
      <p:pic>
        <p:nvPicPr>
          <p:cNvPr id="4" name="Picture 3"/>
          <p:cNvPicPr>
            <a:picLocks noChangeAspect="1"/>
          </p:cNvPicPr>
          <p:nvPr/>
        </p:nvPicPr>
        <p:blipFill>
          <a:blip r:embed="rId3"/>
          <a:stretch>
            <a:fillRect/>
          </a:stretch>
        </p:blipFill>
        <p:spPr>
          <a:xfrm>
            <a:off x="1892935" y="1053147"/>
            <a:ext cx="9175750" cy="5703570"/>
          </a:xfrm>
          <a:prstGeom prst="rect">
            <a:avLst/>
          </a:prstGeom>
        </p:spPr>
      </p:pic>
      <p:sp>
        <p:nvSpPr>
          <p:cNvPr id="7" name="Rounded Rectangle 6"/>
          <p:cNvSpPr/>
          <p:nvPr/>
        </p:nvSpPr>
        <p:spPr>
          <a:xfrm>
            <a:off x="6399530" y="3661410"/>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Đ</a:t>
            </a:r>
          </a:p>
        </p:txBody>
      </p:sp>
      <p:sp>
        <p:nvSpPr>
          <p:cNvPr id="8" name="Rounded Rectangle 7"/>
          <p:cNvSpPr/>
          <p:nvPr/>
        </p:nvSpPr>
        <p:spPr>
          <a:xfrm>
            <a:off x="6379210" y="4229100"/>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Đ</a:t>
            </a:r>
          </a:p>
        </p:txBody>
      </p:sp>
      <p:sp>
        <p:nvSpPr>
          <p:cNvPr id="9" name="Rounded Rectangle 8"/>
          <p:cNvSpPr/>
          <p:nvPr/>
        </p:nvSpPr>
        <p:spPr>
          <a:xfrm>
            <a:off x="6399530" y="4807585"/>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Đ</a:t>
            </a:r>
          </a:p>
        </p:txBody>
      </p:sp>
      <p:sp>
        <p:nvSpPr>
          <p:cNvPr id="16" name="Rounded Rectangle 15"/>
          <p:cNvSpPr/>
          <p:nvPr/>
        </p:nvSpPr>
        <p:spPr>
          <a:xfrm>
            <a:off x="6480810" y="5375275"/>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S</a:t>
            </a:r>
          </a:p>
        </p:txBody>
      </p:sp>
      <p:sp>
        <p:nvSpPr>
          <p:cNvPr id="18" name="Rounded Rectangle 17"/>
          <p:cNvSpPr/>
          <p:nvPr/>
        </p:nvSpPr>
        <p:spPr>
          <a:xfrm>
            <a:off x="6470650" y="5994400"/>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P spid="9" grpId="0" bldLvl="0" animBg="1"/>
      <p:bldP spid="9" grpId="1" animBg="1"/>
      <p:bldP spid="16" grpId="0" bldLvl="0" animBg="1"/>
      <p:bldP spid="16" grpId="1" animBg="1"/>
      <p:bldP spid="18" grpId="0" bldLvl="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A7F67E-AB7B-40D3-B067-67B2E0197C96}"/>
              </a:ext>
            </a:extLst>
          </p:cNvPr>
          <p:cNvGrpSpPr/>
          <p:nvPr/>
        </p:nvGrpSpPr>
        <p:grpSpPr>
          <a:xfrm>
            <a:off x="999843" y="470122"/>
            <a:ext cx="7986637" cy="692497"/>
            <a:chOff x="4478082" y="879975"/>
            <a:chExt cx="7986637" cy="692497"/>
          </a:xfrm>
        </p:grpSpPr>
        <p:sp>
          <p:nvSpPr>
            <p:cNvPr id="2" name="Oval 1">
              <a:extLst>
                <a:ext uri="{FF2B5EF4-FFF2-40B4-BE49-F238E27FC236}">
                  <a16:creationId xmlns:a16="http://schemas.microsoft.com/office/drawing/2014/main" id="{33F2756E-1510-4D57-A82D-A4390E8E461A}"/>
                </a:ext>
              </a:extLst>
            </p:cNvPr>
            <p:cNvSpPr/>
            <p:nvPr/>
          </p:nvSpPr>
          <p:spPr>
            <a:xfrm>
              <a:off x="4478082" y="996827"/>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3" name="TextBox 2">
              <a:extLst>
                <a:ext uri="{FF2B5EF4-FFF2-40B4-BE49-F238E27FC236}">
                  <a16:creationId xmlns:a16="http://schemas.microsoft.com/office/drawing/2014/main" id="{361BBA7C-B4EB-4F4E-A7AD-26B6DC85C5A1}"/>
                </a:ext>
              </a:extLst>
            </p:cNvPr>
            <p:cNvSpPr txBox="1"/>
            <p:nvPr/>
          </p:nvSpPr>
          <p:spPr>
            <a:xfrm>
              <a:off x="5012095" y="879975"/>
              <a:ext cx="7452624" cy="692497"/>
            </a:xfrm>
            <a:prstGeom prst="rect">
              <a:avLst/>
            </a:prstGeom>
            <a:noFill/>
          </p:spPr>
          <p:txBody>
            <a:bodyPr wrap="square" rtlCol="0">
              <a:spAutoFit/>
            </a:bodyPr>
            <a:lstStyle/>
            <a:p>
              <a:pPr algn="just">
                <a:lnSpc>
                  <a:spcPct val="150000"/>
                </a:lnSpc>
              </a:pPr>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đây</a:t>
              </a:r>
              <a:r>
                <a:rPr lang="en-US" sz="2600" dirty="0">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id="{0E215A0D-5F79-4F2D-8B47-D324D799B7CB}"/>
              </a:ext>
            </a:extLst>
          </p:cNvPr>
          <p:cNvGrpSpPr/>
          <p:nvPr/>
        </p:nvGrpSpPr>
        <p:grpSpPr>
          <a:xfrm>
            <a:off x="693427" y="1536203"/>
            <a:ext cx="2359911" cy="1841711"/>
            <a:chOff x="1261453" y="1634838"/>
            <a:chExt cx="1814946" cy="1416412"/>
          </a:xfrm>
        </p:grpSpPr>
        <p:pic>
          <p:nvPicPr>
            <p:cNvPr id="31750" name="Picture 6" descr="Hình ảnh Minh Họa Vector Bí Ngô Trong Phong Cách Hoạt Hình, Clipart Bí Ngô,  Quả Bí Ngô, Rau Vector và PNG với nền trong suốt để tải xuống miễn phí">
              <a:extLst>
                <a:ext uri="{FF2B5EF4-FFF2-40B4-BE49-F238E27FC236}">
                  <a16:creationId xmlns:a16="http://schemas.microsoft.com/office/drawing/2014/main" id="{D977093F-83EE-43E7-9232-6C476AE4650B}"/>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8408" t="21932" r="15001" b="18295"/>
            <a:stretch/>
          </p:blipFill>
          <p:spPr bwMode="auto">
            <a:xfrm>
              <a:off x="1261453" y="1634838"/>
              <a:ext cx="1814946" cy="141641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CBDB8D52-9DE8-437A-8A5C-F84C12D1572B}"/>
                </a:ext>
              </a:extLst>
            </p:cNvPr>
            <p:cNvSpPr/>
            <p:nvPr/>
          </p:nvSpPr>
          <p:spPr>
            <a:xfrm>
              <a:off x="1735288" y="2161586"/>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kg</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F42959E-5CC8-469A-972E-77F7180D4C98}"/>
              </a:ext>
            </a:extLst>
          </p:cNvPr>
          <p:cNvGrpSpPr/>
          <p:nvPr/>
        </p:nvGrpSpPr>
        <p:grpSpPr>
          <a:xfrm>
            <a:off x="2708795" y="4121823"/>
            <a:ext cx="1268120" cy="1711386"/>
            <a:chOff x="3570902" y="1923943"/>
            <a:chExt cx="975278" cy="1316182"/>
          </a:xfrm>
        </p:grpSpPr>
        <p:pic>
          <p:nvPicPr>
            <p:cNvPr id="26" name="Picture 10" descr="Sticker Cartoon Pickle Jar ⬇ Vector Image by © lineartestpilot | Vector  Stock 248578244">
              <a:extLst>
                <a:ext uri="{FF2B5EF4-FFF2-40B4-BE49-F238E27FC236}">
                  <a16:creationId xmlns:a16="http://schemas.microsoft.com/office/drawing/2014/main" id="{8714DAA3-DF11-4D3B-BFEB-41DD9AF422DE}"/>
                </a:ext>
              </a:extLst>
            </p:cNvPr>
            <p:cNvPicPr>
              <a:picLocks noChangeAspect="1" noChangeArrowheads="1"/>
            </p:cNvPicPr>
            <p:nvPr/>
          </p:nvPicPr>
          <p:blipFill rotWithShape="1">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l="18877" t="6855" r="18447" b="13536"/>
            <a:stretch/>
          </p:blipFill>
          <p:spPr bwMode="auto">
            <a:xfrm>
              <a:off x="3570902" y="1923943"/>
              <a:ext cx="975278" cy="131618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21B546FA-9C65-4ECB-96F3-73FA259A115D}"/>
                </a:ext>
              </a:extLst>
            </p:cNvPr>
            <p:cNvSpPr/>
            <p:nvPr/>
          </p:nvSpPr>
          <p:spPr>
            <a:xfrm>
              <a:off x="3606875" y="2359011"/>
              <a:ext cx="89380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1 kg</a:t>
              </a:r>
              <a:endParaRPr lang="en-US" sz="2700"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6E8B4940-60AB-4972-93C4-4C995C806043}"/>
              </a:ext>
            </a:extLst>
          </p:cNvPr>
          <p:cNvGrpSpPr/>
          <p:nvPr/>
        </p:nvGrpSpPr>
        <p:grpSpPr>
          <a:xfrm>
            <a:off x="5126141" y="1627883"/>
            <a:ext cx="2316329" cy="1711386"/>
            <a:chOff x="4973628" y="1380153"/>
            <a:chExt cx="1781428" cy="1316182"/>
          </a:xfrm>
        </p:grpSpPr>
        <p:pic>
          <p:nvPicPr>
            <p:cNvPr id="31756" name="Picture 12" descr="20 Cartoon Of The Jackfruit Tree Illustrations &amp;amp; Clip Art">
              <a:extLst>
                <a:ext uri="{FF2B5EF4-FFF2-40B4-BE49-F238E27FC236}">
                  <a16:creationId xmlns:a16="http://schemas.microsoft.com/office/drawing/2014/main" id="{C40C0563-BD56-431F-BA2B-CBD7FA92693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685" t="20081" r="10309" b="23025"/>
            <a:stretch/>
          </p:blipFill>
          <p:spPr bwMode="auto">
            <a:xfrm>
              <a:off x="4973628" y="1380153"/>
              <a:ext cx="1781428" cy="131618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F208DF29-7A23-4BB8-A1D7-5C34F96657E0}"/>
                </a:ext>
              </a:extLst>
            </p:cNvPr>
            <p:cNvSpPr/>
            <p:nvPr/>
          </p:nvSpPr>
          <p:spPr>
            <a:xfrm>
              <a:off x="5260168" y="1845348"/>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 kg</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C9461057-2E15-4272-B705-336BCDD50CA4}"/>
              </a:ext>
            </a:extLst>
          </p:cNvPr>
          <p:cNvGrpSpPr/>
          <p:nvPr/>
        </p:nvGrpSpPr>
        <p:grpSpPr>
          <a:xfrm>
            <a:off x="7239153" y="3770078"/>
            <a:ext cx="2244052" cy="2063131"/>
            <a:chOff x="7347390" y="1432819"/>
            <a:chExt cx="1725842" cy="1586700"/>
          </a:xfrm>
        </p:grpSpPr>
        <p:pic>
          <p:nvPicPr>
            <p:cNvPr id="31758" name="Picture 14" descr="Sacks clipart 2 » Clipart Station">
              <a:extLst>
                <a:ext uri="{FF2B5EF4-FFF2-40B4-BE49-F238E27FC236}">
                  <a16:creationId xmlns:a16="http://schemas.microsoft.com/office/drawing/2014/main" id="{D81B95CD-A701-4421-8453-A133F95055F0}"/>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3109270">
              <a:off x="7416961" y="1363248"/>
              <a:ext cx="1586700" cy="17258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DD3CA42-C194-4B7F-94AA-61EAF8C25489}"/>
                </a:ext>
              </a:extLst>
            </p:cNvPr>
            <p:cNvSpPr/>
            <p:nvPr/>
          </p:nvSpPr>
          <p:spPr>
            <a:xfrm rot="2269924">
              <a:off x="7488662" y="1965046"/>
              <a:ext cx="118871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10 kg</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77C3BE6A-3A55-4BBE-938A-877B95BE5E51}"/>
              </a:ext>
            </a:extLst>
          </p:cNvPr>
          <p:cNvGrpSpPr/>
          <p:nvPr/>
        </p:nvGrpSpPr>
        <p:grpSpPr>
          <a:xfrm>
            <a:off x="9741877" y="1509542"/>
            <a:ext cx="1706607" cy="1891531"/>
            <a:chOff x="6878992" y="3942076"/>
            <a:chExt cx="1312507" cy="1454727"/>
          </a:xfrm>
        </p:grpSpPr>
        <p:pic>
          <p:nvPicPr>
            <p:cNvPr id="31760" name="Picture 16" descr="Cái bao đựng bột mì Túi Clip nghệ thuật - bột 628*771 minh bạch Png Tải về  miễn phí - đồ ăn Vặt, Hàng Hóa, Khu Vực.">
              <a:extLst>
                <a:ext uri="{FF2B5EF4-FFF2-40B4-BE49-F238E27FC236}">
                  <a16:creationId xmlns:a16="http://schemas.microsoft.com/office/drawing/2014/main" id="{61C4F7E7-62BB-40C0-931D-56CF3140A1B2}"/>
                </a:ext>
              </a:extLst>
            </p:cNvPr>
            <p:cNvPicPr>
              <a:picLocks noChangeAspect="1" noChangeArrowheads="1"/>
            </p:cNvPicPr>
            <p:nvPr/>
          </p:nvPicPr>
          <p:blipFill rotWithShape="1">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4567" r="14209"/>
            <a:stretch/>
          </p:blipFill>
          <p:spPr bwMode="auto">
            <a:xfrm>
              <a:off x="6878992" y="3942076"/>
              <a:ext cx="1312507" cy="145472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63371885-5C77-4EAF-A65B-3363F1BB6F10}"/>
                </a:ext>
              </a:extLst>
            </p:cNvPr>
            <p:cNvSpPr/>
            <p:nvPr/>
          </p:nvSpPr>
          <p:spPr>
            <a:xfrm>
              <a:off x="7024521" y="4812768"/>
              <a:ext cx="92205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5 kg</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08388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296</Words>
  <Application>Microsoft Office PowerPoint</Application>
  <PresentationFormat>Widescreen</PresentationFormat>
  <Paragraphs>51</Paragraphs>
  <Slides>15</Slides>
  <Notes>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15</vt:i4>
      </vt:variant>
    </vt:vector>
  </HeadingPairs>
  <TitlesOfParts>
    <vt:vector size="31" baseType="lpstr">
      <vt:lpstr>Microsoft YaHei</vt:lpstr>
      <vt:lpstr>Microsoft YaHei</vt:lpstr>
      <vt:lpstr>宋体</vt:lpstr>
      <vt:lpstr>宋体</vt:lpstr>
      <vt:lpstr>Arial</vt:lpstr>
      <vt:lpstr>Calibri</vt:lpstr>
      <vt:lpstr>Calibri Light</vt:lpstr>
      <vt:lpstr>等线</vt:lpstr>
      <vt:lpstr>ITC Avant Garde Std Bk</vt:lpstr>
      <vt:lpstr>Times New Roman</vt:lpstr>
      <vt:lpstr>Wingdings</vt:lpstr>
      <vt:lpstr>字魂17号-萌趣果冻体</vt:lpstr>
      <vt:lpstr>2_Office Theme</vt:lpstr>
      <vt:lpstr>1_Office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8</cp:revision>
  <dcterms:created xsi:type="dcterms:W3CDTF">2021-05-13T04:17:00Z</dcterms:created>
  <dcterms:modified xsi:type="dcterms:W3CDTF">2021-10-31T14:45:18Z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