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1"/>
  </p:notesMasterIdLst>
  <p:sldIdLst>
    <p:sldId id="284" r:id="rId6"/>
    <p:sldId id="285" r:id="rId7"/>
    <p:sldId id="286" r:id="rId8"/>
    <p:sldId id="287" r:id="rId9"/>
    <p:sldId id="288" r:id="rId10"/>
    <p:sldId id="259" r:id="rId11"/>
    <p:sldId id="260" r:id="rId12"/>
    <p:sldId id="262" r:id="rId13"/>
    <p:sldId id="289" r:id="rId14"/>
    <p:sldId id="264" r:id="rId15"/>
    <p:sldId id="290" r:id="rId16"/>
    <p:sldId id="265" r:id="rId17"/>
    <p:sldId id="266" r:id="rId18"/>
    <p:sldId id="267" r:id="rId19"/>
    <p:sldId id="291" r:id="rId20"/>
    <p:sldId id="272" r:id="rId21"/>
    <p:sldId id="292" r:id="rId22"/>
    <p:sldId id="274" r:id="rId23"/>
    <p:sldId id="293" r:id="rId24"/>
    <p:sldId id="277" r:id="rId25"/>
    <p:sldId id="295" r:id="rId26"/>
    <p:sldId id="296" r:id="rId27"/>
    <p:sldId id="279" r:id="rId28"/>
    <p:sldId id="294"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0" d="100"/>
          <a:sy n="80" d="100"/>
        </p:scale>
        <p:origin x="6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tranthao121004@gmail.com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19</a:t>
            </a:fld>
            <a:endParaRPr lang="en-US"/>
          </a:p>
        </p:txBody>
      </p:sp>
    </p:spTree>
    <p:extLst>
      <p:ext uri="{BB962C8B-B14F-4D97-AF65-F5344CB8AC3E}">
        <p14:creationId xmlns:p14="http://schemas.microsoft.com/office/powerpoint/2010/main" val="117532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1599564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8/23/2021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8/23/2021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8/23/2021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2021/8/23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8/23/2021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23/08/2021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40.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704850" y="371475"/>
            <a:ext cx="10678477" cy="9810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pic>
        <p:nvPicPr>
          <p:cNvPr id="6" name="Content Placeholder 5"/>
          <p:cNvPicPr>
            <a:picLocks noGrp="1" noChangeAspect="1"/>
          </p:cNvPicPr>
          <p:nvPr>
            <p:ph idx="1"/>
          </p:nvPr>
        </p:nvPicPr>
        <p:blipFill>
          <a:blip r:embed="rId5"/>
          <a:stretch>
            <a:fillRect/>
          </a:stretch>
        </p:blipFill>
        <p:spPr>
          <a:xfrm>
            <a:off x="1864518" y="1915795"/>
            <a:ext cx="8359140" cy="3985260"/>
          </a:xfrm>
          <a:prstGeom prst="rect">
            <a:avLst/>
          </a:prstGeom>
        </p:spPr>
      </p:pic>
      <p:pic>
        <p:nvPicPr>
          <p:cNvPr id="7" name="Picture 6"/>
          <p:cNvPicPr>
            <a:picLocks noChangeAspect="1"/>
          </p:cNvPicPr>
          <p:nvPr/>
        </p:nvPicPr>
        <p:blipFill>
          <a:blip r:embed="rId6"/>
          <a:stretch>
            <a:fillRect/>
          </a:stretch>
        </p:blipFill>
        <p:spPr>
          <a:xfrm>
            <a:off x="579755" y="2355215"/>
            <a:ext cx="1200785" cy="1149350"/>
          </a:xfrm>
          <a:prstGeom prst="rect">
            <a:avLst/>
          </a:prstGeom>
        </p:spPr>
      </p:pic>
      <p:pic>
        <p:nvPicPr>
          <p:cNvPr id="10" name="Picture 9"/>
          <p:cNvPicPr>
            <a:picLocks noChangeAspect="1"/>
          </p:cNvPicPr>
          <p:nvPr/>
        </p:nvPicPr>
        <p:blipFill>
          <a:blip r:embed="rId6"/>
          <a:stretch>
            <a:fillRect/>
          </a:stretch>
        </p:blipFill>
        <p:spPr>
          <a:xfrm>
            <a:off x="10357485" y="2487295"/>
            <a:ext cx="1200785" cy="1149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2295525" y="0"/>
            <a:ext cx="7396480" cy="3526790"/>
          </a:xfrm>
          <a:prstGeom prst="rect">
            <a:avLst/>
          </a:prstGeom>
        </p:spPr>
      </p:pic>
      <p:pic>
        <p:nvPicPr>
          <p:cNvPr id="5" name="Picture 4"/>
          <p:cNvPicPr>
            <a:picLocks noChangeAspect="1"/>
          </p:cNvPicPr>
          <p:nvPr/>
        </p:nvPicPr>
        <p:blipFill>
          <a:blip r:embed="rId5"/>
          <a:stretch>
            <a:fillRect/>
          </a:stretch>
        </p:blipFill>
        <p:spPr>
          <a:xfrm>
            <a:off x="2308860" y="3295650"/>
            <a:ext cx="7370445" cy="3562350"/>
          </a:xfrm>
          <a:prstGeom prst="rect">
            <a:avLst/>
          </a:prstGeom>
        </p:spPr>
      </p:pic>
      <p:pic>
        <p:nvPicPr>
          <p:cNvPr id="7" name="Picture 6"/>
          <p:cNvPicPr>
            <a:picLocks noChangeAspect="1"/>
          </p:cNvPicPr>
          <p:nvPr/>
        </p:nvPicPr>
        <p:blipFill>
          <a:blip r:embed="rId6"/>
          <a:stretch>
            <a:fillRect/>
          </a:stretch>
        </p:blipFill>
        <p:spPr>
          <a:xfrm>
            <a:off x="1108075" y="3670300"/>
            <a:ext cx="1200785" cy="114935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401825" y="556768"/>
            <a:ext cx="7720838"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endParaRPr lang="en-US" sz="3200" dirty="0">
              <a:latin typeface="Times New Roman" panose="02020603050405020304" pitchFamily="18" charset="0"/>
              <a:cs typeface="Times New Roman" panose="02020603050405020304" pitchFamily="18" charset="0"/>
            </a:endParaRPr>
          </a:p>
        </p:txBody>
      </p:sp>
      <p:sp>
        <p:nvSpPr>
          <p:cNvPr id="6" name="Cloud Callout 5"/>
          <p:cNvSpPr/>
          <p:nvPr/>
        </p:nvSpPr>
        <p:spPr>
          <a:xfrm>
            <a:off x="1918462" y="1911223"/>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Ngày hội đọc sách là sự kiện quan trọng trong các hoạt động ở trường. Trong ngày hội này, các em được tham gia nhiều hoạt động, được đọc và biết nhiều điều bổ ích.</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477520" y="177165"/>
            <a:ext cx="11002645" cy="68961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3" name="Cloud 2"/>
          <p:cNvSpPr/>
          <p:nvPr/>
        </p:nvSpPr>
        <p:spPr>
          <a:xfrm>
            <a:off x="3028951" y="990282"/>
            <a:ext cx="5410199" cy="2257425"/>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Chơi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cờ</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vua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nhảy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truyền</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409576" y="3371215"/>
            <a:ext cx="11070590" cy="689610"/>
          </a:xfrm>
          <a:prstGeom prst="roundRect">
            <a:avLst/>
          </a:prstGeom>
          <a:solidFill>
            <a:schemeClr val="accent5">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Những tình huống nào có thể gây tổn thương cho bản thân và người khác</a:t>
            </a:r>
          </a:p>
        </p:txBody>
      </p:sp>
      <p:sp>
        <p:nvSpPr>
          <p:cNvPr id="7" name="Cloud 6"/>
          <p:cNvSpPr/>
          <p:nvPr/>
        </p:nvSpPr>
        <p:spPr>
          <a:xfrm>
            <a:off x="2019300" y="4345940"/>
            <a:ext cx="8244840" cy="2292350"/>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advClick="0">
        <p:push dir="u"/>
      </p:transition>
    </mc:Choice>
    <mc:Fallback xmlns="">
      <p:transition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280504" y="-600370"/>
            <a:ext cx="12187767" cy="6849533"/>
          </a:xfrm>
          <a:prstGeom prst="rect">
            <a:avLst/>
          </a:prstGeom>
          <a:noFill/>
          <a:ln w="9525">
            <a:noFill/>
          </a:ln>
        </p:spPr>
      </p:pic>
      <p:sp>
        <p:nvSpPr>
          <p:cNvPr id="53252" name="Rectangle 4"/>
          <p:cNvSpPr/>
          <p:nvPr/>
        </p:nvSpPr>
        <p:spPr>
          <a:xfrm>
            <a:off x="1616490" y="2824397"/>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Em cần chú ý đến các hoạt động tham gia là gì, tuyên truyền cho các bạn biết đâu là hoạt động nguy hiểm, khuyến khích các bạn tham gia những hoạt động lành mạnh.</a:t>
            </a:r>
          </a:p>
        </p:txBody>
      </p:sp>
      <p:sp>
        <p:nvSpPr>
          <p:cNvPr id="2" name="Text Box 1"/>
          <p:cNvSpPr txBox="1"/>
          <p:nvPr/>
        </p:nvSpPr>
        <p:spPr>
          <a:xfrm>
            <a:off x="2511840" y="1572978"/>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rgbClr val="FF0000"/>
                </a:solidFill>
                <a:effectLst/>
                <a:uLnTx/>
                <a:uFillTx/>
                <a:latin typeface="Times New Roman" panose="02020603050405020304" pitchFamily="18" charset="0"/>
                <a:cs typeface="Times New Roman" panose="02020603050405020304" pitchFamily="18" charset="0"/>
                <a:sym typeface="+mn-ea"/>
              </a:rPr>
              <a:t>Em cần làm gì để phòng tránh nguy hiểm khi tham gia các hoạt động ở trường?</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2"/>
                                        </p:tgtEl>
                                        <p:attrNameLst>
                                          <p:attrName>style.visibility</p:attrName>
                                        </p:attrNameLst>
                                      </p:cBhvr>
                                      <p:to>
                                        <p:strVal val="visible"/>
                                      </p:to>
                                    </p:set>
                                    <p:anim calcmode="lin" valueType="num">
                                      <p:cBhvr additive="base">
                                        <p:cTn id="17" dur="500" fill="hold"/>
                                        <p:tgtEl>
                                          <p:spTgt spid="53252"/>
                                        </p:tgtEl>
                                        <p:attrNameLst>
                                          <p:attrName>ppt_x</p:attrName>
                                        </p:attrNameLst>
                                      </p:cBhvr>
                                      <p:tavLst>
                                        <p:tav tm="0">
                                          <p:val>
                                            <p:strVal val="#ppt_x"/>
                                          </p:val>
                                        </p:tav>
                                        <p:tav tm="100000">
                                          <p:val>
                                            <p:strVal val="#ppt_x"/>
                                          </p:val>
                                        </p:tav>
                                      </p:tavLst>
                                    </p:anim>
                                    <p:anim calcmode="lin" valueType="num">
                                      <p:cBhvr additive="base">
                                        <p:cTn id="1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4" y="2034540"/>
            <a:ext cx="7653002" cy="2529205"/>
          </a:xfrm>
          <a:prstGeom prst="rect">
            <a:avLst/>
          </a:prstGeom>
          <a:noFill/>
        </p:spPr>
        <p:txBody>
          <a:bodyPr wrap="square" lIns="68571" tIns="34285" rIns="68571" bIns="34285" rtlCol="0">
            <a:spAutoFit/>
          </a:bodyPr>
          <a:lstStyle/>
          <a:p>
            <a:pPr algn="ctr"/>
            <a:r>
              <a:rPr lang="en-US" altLang="zh-CN" sz="3200" b="1" u="sng" dirty="0" err="1"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Tổng</a:t>
            </a:r>
            <a:r>
              <a:rPr lang="en-US" altLang="zh-CN" sz="3200" b="1" u="sng" dirty="0"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3200" b="1" u="sng" dirty="0" err="1"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a:t>
            </a:r>
            <a:endPar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4" y="1346835"/>
            <a:ext cx="3617785" cy="2016125"/>
            <a:chOff x="2118480" y="1316166"/>
            <a:chExt cx="1515973"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56127" y="1576449"/>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 2</a:t>
              </a:r>
              <a:endParaRPr lang="zh-CN" altLang="en-US"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115821" y="2130917"/>
            <a:ext cx="8601797" cy="1946424"/>
            <a:chOff x="7117" y="5671"/>
            <a:chExt cx="6260" cy="130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5671"/>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a:t>
              </a:r>
              <a:r>
                <a:rPr kumimoji="0" lang="en-US" altLang="zh-CN" sz="5400" b="0" i="0" u="none" strike="noStrike" kern="1200" cap="none" spc="0" normalizeH="0" baseline="0" noProof="0" dirty="0" err="1" smtClean="0">
                  <a:ln>
                    <a:noFill/>
                  </a:ln>
                  <a:solidFill>
                    <a:srgbClr val="002060"/>
                  </a:solidFill>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hực</a:t>
              </a:r>
              <a:r>
                <a:rPr kumimoji="0" lang="en-US" altLang="zh-CN" sz="5400" b="0" i="0" u="none" strike="noStrike" kern="1200" cap="none" spc="0" normalizeH="0" baseline="0" noProof="0" dirty="0" smtClean="0">
                  <a:ln>
                    <a:noFill/>
                  </a:ln>
                  <a:solidFill>
                    <a:srgbClr val="002060"/>
                  </a:solidFill>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a:ln>
                    <a:noFill/>
                  </a:ln>
                  <a:solidFill>
                    <a:srgbClr val="002060"/>
                  </a:solidFill>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srgbClr val="002060"/>
                </a:solidFill>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4" name="Text Box 3"/>
          <p:cNvSpPr txBox="1"/>
          <p:nvPr/>
        </p:nvSpPr>
        <p:spPr>
          <a:xfrm>
            <a:off x="392195" y="120898"/>
            <a:ext cx="11640654"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Gắn</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4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cánh</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hoa</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cho</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phù</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hợp</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về</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những</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điều</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nên</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và</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không</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nên</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khi</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tham</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gia</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một</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số</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hoạt</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động</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 ở </a:t>
            </a:r>
            <a:r>
              <a:rPr lang="en-US" sz="2800" dirty="0" err="1">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trường</a:t>
            </a:r>
            <a:r>
              <a:rPr lang="en-US" sz="2800" dirty="0">
                <a:ln w="22225">
                  <a:solidFill>
                    <a:schemeClr val="accent2"/>
                  </a:solidFill>
                  <a:prstDash val="solid"/>
                </a:ln>
                <a:solidFill>
                  <a:schemeClr val="accent3">
                    <a:lumMod val="75000"/>
                  </a:schemeClr>
                </a:solidFill>
                <a:effectLst/>
                <a:latin typeface="Times New Roman" panose="02020603050405020304" pitchFamily="18" charset="0"/>
                <a:cs typeface="Times New Roman" panose="02020603050405020304" pitchFamily="18" charset="0"/>
              </a:rPr>
              <a:t>.</a:t>
            </a:r>
          </a:p>
        </p:txBody>
      </p:sp>
      <p:pic>
        <p:nvPicPr>
          <p:cNvPr id="5" name="Content Placeholder 4"/>
          <p:cNvPicPr>
            <a:picLocks noGrp="1" noChangeAspect="1"/>
          </p:cNvPicPr>
          <p:nvPr>
            <p:ph idx="1"/>
          </p:nvPr>
        </p:nvPicPr>
        <p:blipFill>
          <a:blip r:embed="rId5"/>
          <a:stretch>
            <a:fillRect/>
          </a:stretch>
        </p:blipFill>
        <p:spPr>
          <a:xfrm>
            <a:off x="2441575" y="1145540"/>
            <a:ext cx="7541895" cy="5568950"/>
          </a:xfrm>
          <a:prstGeom prst="rect">
            <a:avLst/>
          </a:prstGeom>
        </p:spPr>
      </p:pic>
      <p:sp>
        <p:nvSpPr>
          <p:cNvPr id="9" name="Rounded Rectangle 8"/>
          <p:cNvSpPr/>
          <p:nvPr/>
        </p:nvSpPr>
        <p:spPr>
          <a:xfrm>
            <a:off x="3072089" y="1709673"/>
            <a:ext cx="953770" cy="96215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endParaRPr lang="en-US" sz="24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3071695" y="28851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Nhặt rác</a:t>
            </a:r>
          </a:p>
        </p:txBody>
      </p:sp>
      <p:sp>
        <p:nvSpPr>
          <p:cNvPr id="11" name="Rounded Rectangle 10"/>
          <p:cNvSpPr/>
          <p:nvPr/>
        </p:nvSpPr>
        <p:spPr>
          <a:xfrm>
            <a:off x="4076700" y="3457575"/>
            <a:ext cx="953770" cy="11351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endParaRPr lang="en-US"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114925" y="2882762"/>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Lau bảng</a:t>
            </a:r>
          </a:p>
        </p:txBody>
      </p:sp>
      <p:sp>
        <p:nvSpPr>
          <p:cNvPr id="13" name="Rounded Rectangle 12"/>
          <p:cNvSpPr/>
          <p:nvPr/>
        </p:nvSpPr>
        <p:spPr>
          <a:xfrm>
            <a:off x="5176837" y="1522513"/>
            <a:ext cx="1035685" cy="11096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endParaRPr lang="en-US" sz="24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6356825" y="1641853"/>
            <a:ext cx="851535" cy="870967"/>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Nô</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đùa</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284" y="3075899"/>
            <a:ext cx="1141895" cy="1418231"/>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Vứt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bừa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bãi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438224" y="3641974"/>
            <a:ext cx="932511" cy="881509"/>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nhau</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8632825" y="2882762"/>
            <a:ext cx="1093470" cy="979336"/>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srgbClr val="FF0000"/>
                </a:solidFill>
                <a:latin typeface="Times New Roman" panose="02020603050405020304" pitchFamily="18" charset="0"/>
                <a:cs typeface="Times New Roman" panose="02020603050405020304" pitchFamily="18" charset="0"/>
              </a:rPr>
              <a:t>trèo lên bàn</a:t>
            </a:r>
          </a:p>
        </p:txBody>
      </p:sp>
      <p:sp>
        <p:nvSpPr>
          <p:cNvPr id="18" name="Rounded Rectangle 17"/>
          <p:cNvSpPr/>
          <p:nvPr/>
        </p:nvSpPr>
        <p:spPr>
          <a:xfrm>
            <a:off x="8204200" y="1441174"/>
            <a:ext cx="1093470" cy="1139466"/>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vẽ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bậy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tường</a:t>
            </a:r>
            <a:endParaRPr lang="en-US" sz="24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dirty="0">
                  <a:solidFill>
                    <a:srgbClr val="FF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a:t>
              </a:r>
              <a:r>
                <a:rPr kumimoji="0" lang="en-US" altLang="zh-CN" sz="5400" b="0"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ận</a:t>
              </a:r>
              <a:r>
                <a:rPr kumimoji="0" lang="en-US" altLang="zh-CN" sz="5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38659" y="109331"/>
            <a:ext cx="8654995" cy="65913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gặp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huống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sau</a:t>
            </a:r>
            <a:r>
              <a:rPr lang="en-US" sz="3200" dirty="0">
                <a:solidFill>
                  <a:srgbClr val="002060"/>
                </a:solidFill>
                <a:latin typeface="Times New Roman" panose="02020603050405020304" pitchFamily="18" charset="0"/>
                <a:cs typeface="Times New Roman" panose="02020603050405020304" pitchFamily="18" charset="0"/>
              </a:rPr>
              <a:t>:</a:t>
            </a:r>
          </a:p>
        </p:txBody>
      </p:sp>
      <p:pic>
        <p:nvPicPr>
          <p:cNvPr id="10" name="Content Placeholder 9"/>
          <p:cNvPicPr>
            <a:picLocks noGrp="1" noChangeAspect="1"/>
          </p:cNvPicPr>
          <p:nvPr>
            <p:ph idx="1"/>
          </p:nvPr>
        </p:nvPicPr>
        <p:blipFill>
          <a:blip r:embed="rId3"/>
          <a:stretch>
            <a:fillRect/>
          </a:stretch>
        </p:blipFill>
        <p:spPr>
          <a:xfrm>
            <a:off x="2643182" y="842044"/>
            <a:ext cx="7045951" cy="2902332"/>
          </a:xfrm>
          <a:prstGeom prst="rect">
            <a:avLst/>
          </a:prstGeom>
        </p:spPr>
      </p:pic>
      <p:pic>
        <p:nvPicPr>
          <p:cNvPr id="11" name="Picture 10"/>
          <p:cNvPicPr>
            <a:picLocks noChangeAspect="1"/>
          </p:cNvPicPr>
          <p:nvPr/>
        </p:nvPicPr>
        <p:blipFill>
          <a:blip r:embed="rId4"/>
          <a:stretch>
            <a:fillRect/>
          </a:stretch>
        </p:blipFill>
        <p:spPr>
          <a:xfrm>
            <a:off x="2643181" y="3817959"/>
            <a:ext cx="7045951" cy="302885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4" name="Content Placeholder 9"/>
          <p:cNvPicPr>
            <a:picLocks noChangeAspect="1"/>
          </p:cNvPicPr>
          <p:nvPr/>
        </p:nvPicPr>
        <p:blipFill>
          <a:blip r:embed="rId3"/>
          <a:stretch>
            <a:fillRect/>
          </a:stretch>
        </p:blipFill>
        <p:spPr>
          <a:xfrm>
            <a:off x="2292903" y="438847"/>
            <a:ext cx="7964280" cy="3280605"/>
          </a:xfrm>
          <a:prstGeom prst="rect">
            <a:avLst/>
          </a:prstGeom>
        </p:spPr>
      </p:pic>
      <p:sp>
        <p:nvSpPr>
          <p:cNvPr id="5" name="Cloud Callout 4"/>
          <p:cNvSpPr/>
          <p:nvPr/>
        </p:nvSpPr>
        <p:spPr>
          <a:xfrm>
            <a:off x="537124" y="4094921"/>
            <a:ext cx="11250684" cy="201764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5">
                    <a:lumMod val="75000"/>
                  </a:schemeClr>
                </a:solidFill>
                <a:latin typeface="Times New Roman" panose="02020603050405020304" pitchFamily="18" charset="0"/>
                <a:cs typeface="Times New Roman" panose="02020603050405020304" pitchFamily="18" charset="0"/>
              </a:rPr>
              <a:t>Em</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sẽ</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nói</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khuyên</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bạn</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không</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được</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tự</a:t>
            </a:r>
            <a:r>
              <a:rPr lang="en-US" sz="2800" b="1" dirty="0">
                <a:solidFill>
                  <a:schemeClr val="accent5">
                    <a:lumMod val="75000"/>
                  </a:schemeClr>
                </a:solidFill>
                <a:latin typeface="Times New Roman" panose="02020603050405020304" pitchFamily="18" charset="0"/>
                <a:cs typeface="Times New Roman" panose="02020603050405020304" pitchFamily="18" charset="0"/>
              </a:rPr>
              <a:t> ý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vào</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bể</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bơi</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sẽ</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rất</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nguy</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hiểm</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nếu</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bị</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ngã</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xuống</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đó</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298955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5" name="Cloud Callout 4"/>
          <p:cNvSpPr/>
          <p:nvPr/>
        </p:nvSpPr>
        <p:spPr>
          <a:xfrm>
            <a:off x="1633732" y="4224129"/>
            <a:ext cx="9267282" cy="201764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C00000"/>
                </a:solidFill>
                <a:latin typeface="Times New Roman" panose="02020603050405020304" pitchFamily="18" charset="0"/>
                <a:cs typeface="Times New Roman" panose="02020603050405020304" pitchFamily="18" charset="0"/>
              </a:rPr>
              <a:t>Em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sẽ</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nói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hành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động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lấy</a:t>
            </a:r>
            <a:r>
              <a:rPr lang="en-US" sz="2800" b="1" dirty="0">
                <a:solidFill>
                  <a:srgbClr val="C00000"/>
                </a:solidFill>
                <a:latin typeface="Times New Roman" panose="02020603050405020304" pitchFamily="18" charset="0"/>
                <a:cs typeface="Times New Roman" panose="02020603050405020304" pitchFamily="18" charset="0"/>
              </a:rPr>
              <a:t> que </a:t>
            </a:r>
            <a:r>
              <a:rPr lang="en-US" sz="2800" b="1" dirty="0" err="1">
                <a:solidFill>
                  <a:srgbClr val="C00000"/>
                </a:solidFill>
                <a:latin typeface="Times New Roman" panose="02020603050405020304" pitchFamily="18" charset="0"/>
                <a:cs typeface="Times New Roman" panose="02020603050405020304" pitchFamily="18" charset="0"/>
              </a:rPr>
              <a:t>cắm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vào</a:t>
            </a:r>
            <a:r>
              <a:rPr lang="en-US" sz="2800" b="1" dirty="0">
                <a:solidFill>
                  <a:srgbClr val="C00000"/>
                </a:solidFill>
                <a:latin typeface="Times New Roman" panose="02020603050405020304" pitchFamily="18" charset="0"/>
                <a:cs typeface="Times New Roman" panose="02020603050405020304" pitchFamily="18" charset="0"/>
              </a:rPr>
              <a:t> ổ </a:t>
            </a:r>
            <a:r>
              <a:rPr lang="en-US" sz="2800" b="1" dirty="0" err="1">
                <a:solidFill>
                  <a:srgbClr val="C00000"/>
                </a:solidFill>
                <a:latin typeface="Times New Roman" panose="02020603050405020304" pitchFamily="18" charset="0"/>
                <a:cs typeface="Times New Roman" panose="02020603050405020304" pitchFamily="18" charset="0"/>
              </a:rPr>
              <a:t>điện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như</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vậy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rất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nguy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hiểm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tính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mạng</a:t>
            </a:r>
            <a:r>
              <a:rPr lang="en-US" sz="2800" b="1" dirty="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415209" y="360763"/>
            <a:ext cx="7704329" cy="3461534"/>
          </a:xfrm>
          <a:prstGeom prst="rect">
            <a:avLst/>
          </a:prstGeom>
        </p:spPr>
      </p:pic>
    </p:spTree>
    <p:extLst>
      <p:ext uri="{BB962C8B-B14F-4D97-AF65-F5344CB8AC3E}">
        <p14:creationId xmlns:p14="http://schemas.microsoft.com/office/powerpoint/2010/main" val="19804541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603761" y="569622"/>
            <a:ext cx="9219187" cy="932815"/>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cs typeface="Times New Roman" panose="02020603050405020304" pitchFamily="18" charset="0"/>
              </a:rPr>
              <a:t>Viết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cam </a:t>
            </a:r>
            <a:r>
              <a:rPr lang="en-US" sz="3200" dirty="0" err="1">
                <a:solidFill>
                  <a:srgbClr val="002060"/>
                </a:solidFill>
                <a:latin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đảm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bảo</a:t>
            </a:r>
            <a:r>
              <a:rPr lang="en-US" sz="3200" dirty="0">
                <a:solidFill>
                  <a:srgbClr val="002060"/>
                </a:solidFill>
                <a:latin typeface="Times New Roman" panose="02020603050405020304" pitchFamily="18" charset="0"/>
                <a:cs typeface="Times New Roman" panose="02020603050405020304" pitchFamily="18" charset="0"/>
              </a:rPr>
              <a:t> an </a:t>
            </a:r>
            <a:r>
              <a:rPr lang="en-US" sz="3200" dirty="0" err="1">
                <a:solidFill>
                  <a:srgbClr val="002060"/>
                </a:solidFill>
                <a:latin typeface="Times New Roman" panose="02020603050405020304" pitchFamily="18" charset="0"/>
                <a:cs typeface="Times New Roman" panose="02020603050405020304" pitchFamily="18" charset="0"/>
              </a:rPr>
              <a:t>toàn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tham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động</a:t>
            </a:r>
            <a:r>
              <a:rPr lang="en-US" sz="3200" dirty="0">
                <a:solidFill>
                  <a:srgbClr val="002060"/>
                </a:solidFill>
                <a:latin typeface="Times New Roman" panose="02020603050405020304" pitchFamily="18" charset="0"/>
                <a:cs typeface="Times New Roman" panose="02020603050405020304" pitchFamily="18" charset="0"/>
              </a:rPr>
              <a:t> ở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a:t>
            </a:r>
          </a:p>
        </p:txBody>
      </p:sp>
      <p:sp>
        <p:nvSpPr>
          <p:cNvPr id="4" name="Vertical Scroll 3"/>
          <p:cNvSpPr/>
          <p:nvPr/>
        </p:nvSpPr>
        <p:spPr>
          <a:xfrm>
            <a:off x="2096469" y="1995032"/>
            <a:ext cx="8233769" cy="3560445"/>
          </a:xfrm>
          <a:prstGeom prst="verticalScroll">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800">
                <a:solidFill>
                  <a:srgbClr val="C00000"/>
                </a:solidFill>
                <a:latin typeface="Times New Roman" panose="02020603050405020304" pitchFamily="18" charset="0"/>
                <a:cs typeface="Times New Roman" panose="02020603050405020304" pitchFamily="18" charset="0"/>
              </a:rPr>
              <a:t>- Không nghịch nước ở nhà vệ sinh</a:t>
            </a:r>
          </a:p>
          <a:p>
            <a:pPr algn="just"/>
            <a:r>
              <a:rPr lang="en-US" sz="2800">
                <a:solidFill>
                  <a:srgbClr val="C00000"/>
                </a:solidFill>
                <a:latin typeface="Times New Roman" panose="02020603050405020304" pitchFamily="18" charset="0"/>
                <a:cs typeface="Times New Roman" panose="02020603050405020304" pitchFamily="18" charset="0"/>
              </a:rPr>
              <a:t>- Không đuổi nhau trên hành lang lớp học</a:t>
            </a:r>
          </a:p>
          <a:p>
            <a:pPr algn="just"/>
            <a:r>
              <a:rPr lang="en-US" sz="2800">
                <a:solidFill>
                  <a:srgbClr val="C00000"/>
                </a:solidFill>
                <a:latin typeface="Times New Roman" panose="02020603050405020304" pitchFamily="18" charset="0"/>
                <a:cs typeface="Times New Roman" panose="02020603050405020304" pitchFamily="18" charset="0"/>
              </a:rPr>
              <a:t>- Không đá bóng trên sân trường</a:t>
            </a:r>
          </a:p>
          <a:p>
            <a:pPr algn="just"/>
            <a:r>
              <a:rPr lang="en-US" sz="2800">
                <a:solidFill>
                  <a:srgbClr val="C00000"/>
                </a:solidFill>
                <a:latin typeface="Times New Roman" panose="02020603050405020304" pitchFamily="18" charset="0"/>
                <a:cs typeface="Times New Roman" panose="02020603050405020304" pitchFamily="18" charset="0"/>
              </a:rPr>
              <a:t>- Không vứt rác bừa bãi</a:t>
            </a:r>
          </a:p>
          <a:p>
            <a:pPr algn="just"/>
            <a:r>
              <a:rPr lang="en-US" sz="2800">
                <a:solidFill>
                  <a:srgbClr val="C00000"/>
                </a:solidFill>
                <a:latin typeface="Times New Roman" panose="02020603050405020304" pitchFamily="18" charset="0"/>
                <a:cs typeface="Times New Roman" panose="02020603050405020304" pitchFamily="18" charset="0"/>
              </a:rPr>
              <a:t>- Không tự ý ra vào bể bơi khi chưa có sự cho phép của thầy cô.</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231057" y="222885"/>
            <a:ext cx="203506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591984" y="4458184"/>
            <a:ext cx="525260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Chúc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tốt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352800"/>
            <a:ext cx="5295265" cy="115443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756" y="1568132"/>
            <a:ext cx="3715821" cy="2016125"/>
            <a:chOff x="2118480" y="1316166"/>
            <a:chExt cx="1557053"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97207" y="1576449"/>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 1</a:t>
              </a:r>
              <a:endParaRPr lang="zh-CN" altLang="en-US"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497840" y="371476"/>
            <a:ext cx="11289030" cy="1455420"/>
          </a:xfrm>
          <a:prstGeom prst="roundRect">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hiểm</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Nguyên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3" name="Cloud 2"/>
          <p:cNvSpPr/>
          <p:nvPr/>
        </p:nvSpPr>
        <p:spPr>
          <a:xfrm>
            <a:off x="2186305" y="2419350"/>
            <a:ext cx="7912100" cy="3458845"/>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Khi tham gia các hoạt động ở trường, em đã từng thấy các bạn chơi  đá bóng trên sân trường rất nguy hiểm, đã đá trúng đầu một bạn nữ trên sân trường.</a:t>
            </a:r>
          </a:p>
        </p:txBody>
      </p:sp>
      <p:sp>
        <p:nvSpPr>
          <p:cNvPr id="4" name="Cloud 3"/>
          <p:cNvSpPr/>
          <p:nvPr/>
        </p:nvSpPr>
        <p:spPr>
          <a:xfrm>
            <a:off x="2186305" y="2419350"/>
            <a:ext cx="7912100" cy="3458845"/>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Nguyên nhân xảy ra tình huống đó là các bạn nam cố tình đá bóng trên sân có rất đông các bạn cùng chơi, sẽ rất dễ đá trúng các bạn khác.</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2"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3" grpId="2" animBg="1"/>
      <p:bldP spid="4" grpId="0" bldLvl="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676361" y="2507810"/>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dirty="0">
                  <a:solidFill>
                    <a:srgbClr val="00206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a:t>
              </a:r>
              <a:r>
                <a:rPr kumimoji="0" lang="en-US" altLang="zh-CN" sz="54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hám</a:t>
              </a:r>
              <a:r>
                <a:rPr kumimoji="0" lang="en-US" altLang="zh-CN" sz="5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869</Words>
  <Application>Microsoft Office PowerPoint</Application>
  <PresentationFormat>Widescreen</PresentationFormat>
  <Paragraphs>141</Paragraphs>
  <Slides>25</Slides>
  <Notes>16</Notes>
  <HiddenSlides>0</HiddenSlides>
  <MMClips>5</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Microsoft YaHei</vt:lpstr>
      <vt:lpstr>SimSun</vt:lpstr>
      <vt:lpstr>SimSun</vt:lpstr>
      <vt:lpstr>.VnBlack</vt:lpstr>
      <vt:lpstr>Arial</vt:lpstr>
      <vt:lpstr>Calibri</vt:lpstr>
      <vt:lpstr>Calibri Light</vt:lpstr>
      <vt:lpstr>等线</vt:lpstr>
      <vt:lpstr>Times New Roman</vt:lpstr>
      <vt:lpstr>Wingdings</vt:lpstr>
      <vt:lpstr>字魂59号-创粗黑</vt:lpstr>
      <vt:lpstr>2_Office Theme</vt:lpstr>
      <vt:lpstr>Office 主题</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Trang Lê</cp:lastModifiedBy>
  <cp:revision>9</cp:revision>
  <dcterms:created xsi:type="dcterms:W3CDTF">2021-06-03T04:26:25Z</dcterms:created>
  <dcterms:modified xsi:type="dcterms:W3CDTF">2021-08-22T17:39:52Z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