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7" r:id="rId3"/>
    <p:sldMasterId id="2147483699" r:id="rId4"/>
  </p:sldMasterIdLst>
  <p:notesMasterIdLst>
    <p:notesMasterId r:id="rId28"/>
  </p:notesMasterIdLst>
  <p:sldIdLst>
    <p:sldId id="3907" r:id="rId5"/>
    <p:sldId id="3906" r:id="rId6"/>
    <p:sldId id="283" r:id="rId7"/>
    <p:sldId id="284" r:id="rId8"/>
    <p:sldId id="285" r:id="rId9"/>
    <p:sldId id="286" r:id="rId10"/>
    <p:sldId id="287" r:id="rId11"/>
    <p:sldId id="3908" r:id="rId12"/>
    <p:sldId id="3911" r:id="rId13"/>
    <p:sldId id="3929" r:id="rId14"/>
    <p:sldId id="318" r:id="rId15"/>
    <p:sldId id="3920" r:id="rId16"/>
    <p:sldId id="3933" r:id="rId17"/>
    <p:sldId id="3921" r:id="rId18"/>
    <p:sldId id="3928" r:id="rId19"/>
    <p:sldId id="3945" r:id="rId20"/>
    <p:sldId id="3939" r:id="rId21"/>
    <p:sldId id="3946" r:id="rId22"/>
    <p:sldId id="3924" r:id="rId23"/>
    <p:sldId id="3932" r:id="rId24"/>
    <p:sldId id="294" r:id="rId25"/>
    <p:sldId id="3948" r:id="rId26"/>
    <p:sldId id="394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210A05-19B5-48CF-B43F-E6E14F643C50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C5E17-571C-4508-86C5-462AAC6E1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49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D170A8-0698-4ABA-8AEA-9B8849BA80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324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D170A8-0698-4ABA-8AEA-9B8849BA80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815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D170A8-0698-4ABA-8AEA-9B8849BA80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228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FA0ECD50-6E3B-42B1-A2C6-BE2F514E53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5" y="0"/>
            <a:ext cx="10023835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0" y="0"/>
            <a:ext cx="2188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67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98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098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FA0ECD50-6E3B-42B1-A2C6-BE2F514E53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5" y="0"/>
            <a:ext cx="10023835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0" y="0"/>
            <a:ext cx="2188588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0965648" y="6396335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7335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09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952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105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161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878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9299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044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0" y="0"/>
            <a:ext cx="2188588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2148796" y="8022"/>
            <a:ext cx="2188588" cy="6858000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4313634" y="8022"/>
            <a:ext cx="2188588" cy="6858000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6478472" y="2"/>
            <a:ext cx="2188588" cy="6858000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8643310" y="8022"/>
            <a:ext cx="2188588" cy="6858000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8" r="72719"/>
          <a:stretch/>
        </p:blipFill>
        <p:spPr>
          <a:xfrm flipH="1">
            <a:off x="10760022" y="2"/>
            <a:ext cx="1485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6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354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585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400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0862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548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309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2F358F-B682-4B87-ADAB-F665FF899D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9BD0B4A-F6DD-4BCB-B839-A1668D776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6B142A-988E-4550-AE2D-DA9B4DF90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0DB1E8-09EC-4902-BD62-0BDFC2C27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773B05-3C2C-4360-89C2-E0F02D94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402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508FE2-59F2-4551-B177-9AE9E9DA7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36A6B8-C0AF-41F3-9FC5-9A6C3BA3B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0D2BD0-E7D2-4860-886D-7EA3D043E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8D5ED3-172B-4E43-93B5-761964026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624130-F7DA-4783-8117-DA2FB2BB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80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128B12-5BFF-43F1-80D3-B29B0252A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4C9BB-EA22-4CB4-87CD-10FBA0DD9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36C491-8AA3-4077-B903-1BAC7C91D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C68846-A6CC-4A9D-ABA8-034DCDEB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0FC3AB-D517-4C7C-9790-4C89A670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77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3FB46F-743F-4175-906E-AF2AB28D1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516C7E-9F3C-43DA-9CC1-3EB8F39C3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86A4B0-A91E-412B-9449-629D9393B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C871006-FBDB-4768-BA41-BA5647535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03FCB1-6284-41EB-9061-0E8294D13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8A915A9-9F8C-41DA-8E40-5C2968CB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857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8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74119B-FD3D-43C7-B521-9D19DF89A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B4EA43-7397-40E5-8D7F-7BA4754B4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B9ECA9D-4F9E-4ED9-A6A2-96517EA1B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158CC48-E3E7-4860-9A68-C95E27A62B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C872553-5D14-4A52-9AD1-9065D59588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D663B14-446C-43D3-8B03-B259CEEE3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B665BC-1D2E-4354-8034-EA139F7B1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6B278E8-9BFD-4460-97AD-6A77659E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588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ECD899-1FEE-4A3A-A19B-BB98F12CB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E49951-E80B-43CE-80C4-6B2C2E219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0B27DA4-C112-4E5A-8F67-33F83175B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D65F34F-E79B-4F02-A87E-9477AF890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93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2D042D-9CED-4056-8127-FADDD59E6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BA186D5-EA9B-4D60-B019-391C66CDA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208B38-019E-464D-B474-7BAC2324C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831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A2BC27-DE85-4D51-A41C-C0952FBE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2AD7C6-A7A5-4AE3-B02A-B09F1DE71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BE564-5ADE-43B0-8C41-0DE40F58E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4BEFAAA-A6FE-408F-B186-B1D73C26A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57687B-F7BA-45EB-A975-4681C34A0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CCF17-49AC-43E2-B932-48BED6AD4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77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C6AD8C-5681-45E0-8267-FD4E82F94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3AAFA8-AE00-45CE-8FC3-A5510EE55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D8BC02-17A6-445B-A239-C8FCE11B3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2A0A6F-932C-4AE4-A5DB-A9402FC2A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129549-A14B-4521-B655-377186036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B8A79F-4F97-484D-B2E8-9906366A2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66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D791CF-85F2-46FD-B8F7-7E4F635E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908F178-8FAA-4206-B665-7CFCF8FDA5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E42D58-F458-4250-988E-2C479FA7D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23C984-7F8A-46C9-9295-089B59DFA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0FBA86-1BE1-4CAB-8BD5-36193DAC4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325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432D48D-104B-4C48-977C-5E0D04B93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85F84F6-0EAC-4807-B8EA-34EF0E1486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29C23F-EFC0-4FC3-9DBC-B40554802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EA60F-408D-4A20-9025-C5250013C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E6714D-15EA-43CB-A997-7604AF6D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447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1354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3890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142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48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2125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4253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9137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5557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7193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6427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2782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3279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438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6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3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74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01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0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031175EB-7655-48B5-AFEF-34A5FC8DA8B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139" y="175592"/>
            <a:ext cx="1261143" cy="12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58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A1561A42-EC4B-4C43-BCE9-944E30DA896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139" y="175592"/>
            <a:ext cx="1261143" cy="12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808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07DA26D-7FA7-4716-B503-1BD00AC9B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685941F-6D23-4689-BA78-33F1C928A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CE98ED-8FEF-4F87-9DAB-E597506DA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6D145-3A9E-455F-B450-299854106B76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714180-DB2C-4957-AF9C-A3A789A7B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C46A57-DC26-4AD6-9738-E1BBFEFE4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EBF315-2645-438A-8DF2-B5EFAEE4185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139" y="175592"/>
            <a:ext cx="1261143" cy="12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184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4356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g"/><Relationship Id="rId1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g"/><Relationship Id="rId1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1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6.xml"/><Relationship Id="rId7" Type="http://schemas.openxmlformats.org/officeDocument/2006/relationships/slide" Target="slide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7.xml"/><Relationship Id="rId7" Type="http://schemas.openxmlformats.org/officeDocument/2006/relationships/slide" Target="slide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microsoft.com/office/2007/relationships/hdphoto" Target="../media/hdphoto1.wdp"/><Relationship Id="rId18" Type="http://schemas.openxmlformats.org/officeDocument/2006/relationships/image" Target="../media/image24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audio" Target="../media/media2.wav"/><Relationship Id="rId16" Type="http://schemas.openxmlformats.org/officeDocument/2006/relationships/slide" Target="slide6.xml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5.png"/><Relationship Id="rId10" Type="http://schemas.openxmlformats.org/officeDocument/2006/relationships/image" Target="../media/image21.png"/><Relationship Id="rId19" Type="http://schemas.openxmlformats.org/officeDocument/2006/relationships/image" Target="../media/image25.jpeg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microsoft.com/office/2007/relationships/hdphoto" Target="../media/hdphoto1.wdp"/><Relationship Id="rId18" Type="http://schemas.openxmlformats.org/officeDocument/2006/relationships/image" Target="../media/image24.jpe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audio" Target="../media/media2.wav"/><Relationship Id="rId16" Type="http://schemas.openxmlformats.org/officeDocument/2006/relationships/slide" Target="slide7.xml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5.png"/><Relationship Id="rId10" Type="http://schemas.openxmlformats.org/officeDocument/2006/relationships/image" Target="../media/image21.png"/><Relationship Id="rId19" Type="http://schemas.openxmlformats.org/officeDocument/2006/relationships/image" Target="../media/image25.jpeg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7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622" y="138120"/>
            <a:ext cx="2200789" cy="20124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349" y="-786978"/>
            <a:ext cx="4989888" cy="2401653"/>
          </a:xfrm>
          <a:prstGeom prst="rect">
            <a:avLst/>
          </a:prstGeom>
        </p:spPr>
      </p:pic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-58111" y="1880035"/>
            <a:ext cx="12191999" cy="5539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27" y="7192"/>
            <a:ext cx="5664435" cy="6850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F46BA8-672C-45D1-A157-B9F0F6BEA6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8717" y="-326062"/>
            <a:ext cx="6706181" cy="26702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82E587-5E0B-40C0-8020-6413181AE0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338" y="2253550"/>
            <a:ext cx="10845724" cy="31397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ED3E0E-7DE7-4130-AB51-B9ADB1548872}"/>
              </a:ext>
            </a:extLst>
          </p:cNvPr>
          <p:cNvSpPr txBox="1"/>
          <p:nvPr/>
        </p:nvSpPr>
        <p:spPr>
          <a:xfrm>
            <a:off x="3378699" y="1615254"/>
            <a:ext cx="59853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20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5F23905-7C5F-4581-9C1E-959A657A2D2D}"/>
              </a:ext>
            </a:extLst>
          </p:cNvPr>
          <p:cNvSpPr/>
          <p:nvPr/>
        </p:nvSpPr>
        <p:spPr>
          <a:xfrm>
            <a:off x="1412240" y="81797"/>
            <a:ext cx="10322460" cy="1261884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endParaRPr kumimoji="0" lang="vi-VN" sz="3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-19338"/>
            <a:ext cx="1575742" cy="1575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28147B-8E3A-4BD7-B2F7-18A1DED96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301" y="1343681"/>
            <a:ext cx="4038600" cy="3009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6F960E-D5BF-4B1E-8BCD-4405D89FC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8901" y="1343681"/>
            <a:ext cx="4105275" cy="3038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8F18D4-20CB-42D5-B489-B4E422D266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8566" y="4105436"/>
            <a:ext cx="3960335" cy="2931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BB0EFD2-A50C-4969-ADAB-EAFCDCE0A9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0637" y="4044726"/>
            <a:ext cx="4183539" cy="2992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4BDA715-B9BA-4D6D-B604-A0B401FE1C72}"/>
              </a:ext>
            </a:extLst>
          </p:cNvPr>
          <p:cNvGrpSpPr/>
          <p:nvPr/>
        </p:nvGrpSpPr>
        <p:grpSpPr>
          <a:xfrm>
            <a:off x="8156754" y="4682999"/>
            <a:ext cx="4278451" cy="2175001"/>
            <a:chOff x="892354" y="3758439"/>
            <a:chExt cx="4278451" cy="2175001"/>
          </a:xfrm>
        </p:grpSpPr>
        <p:pic>
          <p:nvPicPr>
            <p:cNvPr id="24" name="Picture 9">
              <a:extLst>
                <a:ext uri="{FF2B5EF4-FFF2-40B4-BE49-F238E27FC236}">
                  <a16:creationId xmlns:a16="http://schemas.microsoft.com/office/drawing/2014/main" id="{3239D096-180D-40C7-8E1A-72702E5DE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A0630EB-6BBD-4FFB-9153-079D29F0B57E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514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5644" y="-73017"/>
            <a:ext cx="7392921" cy="685080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64DE33E-6B03-4C6B-ABD1-872176EB4514}"/>
              </a:ext>
            </a:extLst>
          </p:cNvPr>
          <p:cNvGrpSpPr/>
          <p:nvPr/>
        </p:nvGrpSpPr>
        <p:grpSpPr>
          <a:xfrm>
            <a:off x="105104" y="1439917"/>
            <a:ext cx="5076496" cy="4125311"/>
            <a:chOff x="1130301" y="1343681"/>
            <a:chExt cx="8143875" cy="569348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8F936D-62A1-4001-BD27-4A9A76C1A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0301" y="1343681"/>
              <a:ext cx="4038600" cy="30099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8BDD452-58ED-4F21-8348-9559B370A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68901" y="1343681"/>
              <a:ext cx="4105275" cy="30384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790DD2E-83D9-44E8-97B9-A229A249E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8566" y="4105436"/>
              <a:ext cx="3960335" cy="293172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E9199CA-9EC2-4E15-B4D6-DAF7B0BC3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90637" y="4044726"/>
              <a:ext cx="4183539" cy="29924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B30E17D-438F-4B34-AE22-153AECD80883}"/>
              </a:ext>
            </a:extLst>
          </p:cNvPr>
          <p:cNvSpPr txBox="1"/>
          <p:nvPr/>
        </p:nvSpPr>
        <p:spPr>
          <a:xfrm>
            <a:off x="5455387" y="1290284"/>
            <a:ext cx="6515896" cy="1569660"/>
          </a:xfrm>
          <a:custGeom>
            <a:avLst/>
            <a:gdLst>
              <a:gd name="connsiteX0" fmla="*/ 0 w 6515896"/>
              <a:gd name="connsiteY0" fmla="*/ 0 h 1569660"/>
              <a:gd name="connsiteX1" fmla="*/ 6515896 w 6515896"/>
              <a:gd name="connsiteY1" fmla="*/ 0 h 1569660"/>
              <a:gd name="connsiteX2" fmla="*/ 6515896 w 6515896"/>
              <a:gd name="connsiteY2" fmla="*/ 1569660 h 1569660"/>
              <a:gd name="connsiteX3" fmla="*/ 0 w 6515896"/>
              <a:gd name="connsiteY3" fmla="*/ 1569660 h 1569660"/>
              <a:gd name="connsiteX4" fmla="*/ 0 w 6515896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5896" h="1569660" fill="none" extrusionOk="0">
                <a:moveTo>
                  <a:pt x="0" y="0"/>
                </a:moveTo>
                <a:cubicBezTo>
                  <a:pt x="3134374" y="5222"/>
                  <a:pt x="4547068" y="24918"/>
                  <a:pt x="6515896" y="0"/>
                </a:cubicBezTo>
                <a:cubicBezTo>
                  <a:pt x="6613457" y="257633"/>
                  <a:pt x="6467505" y="890565"/>
                  <a:pt x="6515896" y="1569660"/>
                </a:cubicBezTo>
                <a:cubicBezTo>
                  <a:pt x="4119697" y="1404899"/>
                  <a:pt x="1326059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6515896" h="1569660" stroke="0" extrusionOk="0">
                <a:moveTo>
                  <a:pt x="0" y="0"/>
                </a:moveTo>
                <a:cubicBezTo>
                  <a:pt x="2742344" y="11849"/>
                  <a:pt x="5062017" y="-161459"/>
                  <a:pt x="6515896" y="0"/>
                </a:cubicBezTo>
                <a:cubicBezTo>
                  <a:pt x="6490008" y="662121"/>
                  <a:pt x="6585308" y="1402874"/>
                  <a:pt x="6515896" y="1569660"/>
                </a:cubicBezTo>
                <a:cubicBezTo>
                  <a:pt x="5773674" y="1423800"/>
                  <a:pt x="1579434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Hoạt động sản xuất nông nghiệp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l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ương thực, thực phẩm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phục vụ con người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BBA135-2B88-48E1-9382-448D5D7D3402}"/>
              </a:ext>
            </a:extLst>
          </p:cNvPr>
          <p:cNvSpPr txBox="1"/>
          <p:nvPr/>
        </p:nvSpPr>
        <p:spPr>
          <a:xfrm>
            <a:off x="5455387" y="3503125"/>
            <a:ext cx="6515896" cy="2062103"/>
          </a:xfrm>
          <a:custGeom>
            <a:avLst/>
            <a:gdLst>
              <a:gd name="connsiteX0" fmla="*/ 0 w 6515896"/>
              <a:gd name="connsiteY0" fmla="*/ 0 h 2062103"/>
              <a:gd name="connsiteX1" fmla="*/ 6515896 w 6515896"/>
              <a:gd name="connsiteY1" fmla="*/ 0 h 2062103"/>
              <a:gd name="connsiteX2" fmla="*/ 6515896 w 6515896"/>
              <a:gd name="connsiteY2" fmla="*/ 2062103 h 2062103"/>
              <a:gd name="connsiteX3" fmla="*/ 0 w 6515896"/>
              <a:gd name="connsiteY3" fmla="*/ 2062103 h 2062103"/>
              <a:gd name="connsiteX4" fmla="*/ 0 w 6515896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5896" h="2062103" fill="none" extrusionOk="0">
                <a:moveTo>
                  <a:pt x="0" y="0"/>
                </a:moveTo>
                <a:cubicBezTo>
                  <a:pt x="3134374" y="5222"/>
                  <a:pt x="4547068" y="24918"/>
                  <a:pt x="6515896" y="0"/>
                </a:cubicBezTo>
                <a:cubicBezTo>
                  <a:pt x="6354651" y="602541"/>
                  <a:pt x="6472136" y="1321515"/>
                  <a:pt x="6515896" y="2062103"/>
                </a:cubicBezTo>
                <a:cubicBezTo>
                  <a:pt x="4119697" y="1897342"/>
                  <a:pt x="1326059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6515896" h="2062103" stroke="0" extrusionOk="0">
                <a:moveTo>
                  <a:pt x="0" y="0"/>
                </a:moveTo>
                <a:cubicBezTo>
                  <a:pt x="2742344" y="11849"/>
                  <a:pt x="5062017" y="-161459"/>
                  <a:pt x="6515896" y="0"/>
                </a:cubicBezTo>
                <a:cubicBezTo>
                  <a:pt x="6519026" y="760657"/>
                  <a:pt x="6414720" y="1587749"/>
                  <a:pt x="6515896" y="2062103"/>
                </a:cubicBezTo>
                <a:cubicBezTo>
                  <a:pt x="5773674" y="1916243"/>
                  <a:pt x="1579434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Hoạt động sản xuất thủ công, công nghiệp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61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1" y="3189831"/>
            <a:ext cx="12191999" cy="36681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400" y="-3251200"/>
            <a:ext cx="13016611" cy="98653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938" y="-16042"/>
            <a:ext cx="5664435" cy="6850808"/>
          </a:xfrm>
          <a:prstGeom prst="rect">
            <a:avLst/>
          </a:prstGeom>
        </p:spPr>
      </p:pic>
      <p:sp>
        <p:nvSpPr>
          <p:cNvPr id="7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1474279" y="1696258"/>
            <a:ext cx="96632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Hoạt động sản xuất nông nghiệp làm ra các sản phẩm để phục vụ cuộc sống con người (thức ăn, đồ uống, trang trí nhà cửa, thuốc,...)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àm nguyên liệu cho các ngành sản xuất khác (sản xuất thủ công, công nghiệp)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Đ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em bán hoặc xuất khẩu thu lại lợi ích kinh tế, ...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0857BC-AABE-4DEA-B12D-DCA21412A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035" y="727554"/>
            <a:ext cx="326773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6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854" y="4992496"/>
            <a:ext cx="5950212" cy="257273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93330" y="1893196"/>
            <a:ext cx="11700387" cy="2615381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194190" y="2173784"/>
            <a:ext cx="118986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vi-VN" sz="5400" b="1" dirty="0">
                <a:solidFill>
                  <a:srgbClr val="FF0000"/>
                </a:solidFill>
              </a:rPr>
              <a:t>2. Ích lợi của một số sản phẩm nông nghiệp ở địa phương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itchFamily="18" charset="0"/>
            </a:endParaRPr>
          </a:p>
        </p:txBody>
      </p:sp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5" b="29462"/>
          <a:stretch/>
        </p:blipFill>
        <p:spPr>
          <a:xfrm>
            <a:off x="-198281" y="4139381"/>
            <a:ext cx="12191999" cy="3463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7581" y="-11240"/>
            <a:ext cx="5664435" cy="68508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207" y="-168625"/>
            <a:ext cx="2486652" cy="223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65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F23905-7C5F-4581-9C1E-959A657A2D2D}"/>
              </a:ext>
            </a:extLst>
          </p:cNvPr>
          <p:cNvSpPr/>
          <p:nvPr/>
        </p:nvSpPr>
        <p:spPr>
          <a:xfrm>
            <a:off x="1053525" y="191036"/>
            <a:ext cx="10868132" cy="1323439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kern="0" dirty="0">
                <a:solidFill>
                  <a:srgbClr val="FF0000"/>
                </a:solidFill>
                <a:cs typeface="Times New Roman" pitchFamily="18" charset="0"/>
              </a:rPr>
              <a:t>Thảo luận về ích lợi của hoạt động sản xuất nông nghiệp ở địa phương em.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927" y="126440"/>
            <a:ext cx="1575742" cy="1575742"/>
          </a:xfrm>
          <a:prstGeom prst="rect">
            <a:avLst/>
          </a:prstGeom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80A5AE2-42EB-4C4D-90BD-CD52DD9B4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47" y="2329116"/>
            <a:ext cx="4955690" cy="40310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7EA571-5DBF-4EBE-B020-8C269FBFAD4B}"/>
              </a:ext>
            </a:extLst>
          </p:cNvPr>
          <p:cNvSpPr txBox="1"/>
          <p:nvPr/>
        </p:nvSpPr>
        <p:spPr>
          <a:xfrm>
            <a:off x="5605216" y="1997839"/>
            <a:ext cx="6120137" cy="1569660"/>
          </a:xfrm>
          <a:custGeom>
            <a:avLst/>
            <a:gdLst>
              <a:gd name="connsiteX0" fmla="*/ 0 w 6120137"/>
              <a:gd name="connsiteY0" fmla="*/ 0 h 1569660"/>
              <a:gd name="connsiteX1" fmla="*/ 6120137 w 6120137"/>
              <a:gd name="connsiteY1" fmla="*/ 0 h 1569660"/>
              <a:gd name="connsiteX2" fmla="*/ 6120137 w 6120137"/>
              <a:gd name="connsiteY2" fmla="*/ 1569660 h 1569660"/>
              <a:gd name="connsiteX3" fmla="*/ 0 w 6120137"/>
              <a:gd name="connsiteY3" fmla="*/ 1569660 h 1569660"/>
              <a:gd name="connsiteX4" fmla="*/ 0 w 6120137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0137" h="1569660" fill="none" extrusionOk="0">
                <a:moveTo>
                  <a:pt x="0" y="0"/>
                </a:moveTo>
                <a:cubicBezTo>
                  <a:pt x="2698884" y="5222"/>
                  <a:pt x="4874690" y="24918"/>
                  <a:pt x="6120137" y="0"/>
                </a:cubicBezTo>
                <a:cubicBezTo>
                  <a:pt x="6217698" y="257633"/>
                  <a:pt x="6071746" y="890565"/>
                  <a:pt x="6120137" y="1569660"/>
                </a:cubicBezTo>
                <a:cubicBezTo>
                  <a:pt x="3916427" y="1404899"/>
                  <a:pt x="676076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6120137" h="1569660" stroke="0" extrusionOk="0">
                <a:moveTo>
                  <a:pt x="0" y="0"/>
                </a:moveTo>
                <a:cubicBezTo>
                  <a:pt x="1555041" y="11849"/>
                  <a:pt x="5157834" y="-161459"/>
                  <a:pt x="6120137" y="0"/>
                </a:cubicBezTo>
                <a:cubicBezTo>
                  <a:pt x="6094249" y="662121"/>
                  <a:pt x="6189549" y="1402874"/>
                  <a:pt x="6120137" y="1569660"/>
                </a:cubicBezTo>
                <a:cubicBezTo>
                  <a:pt x="3970262" y="1423800"/>
                  <a:pt x="1845372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9435B7-7918-4901-83B7-5E626D41E650}"/>
              </a:ext>
            </a:extLst>
          </p:cNvPr>
          <p:cNvSpPr txBox="1"/>
          <p:nvPr/>
        </p:nvSpPr>
        <p:spPr>
          <a:xfrm>
            <a:off x="5605216" y="4046853"/>
            <a:ext cx="6120137" cy="1200329"/>
          </a:xfrm>
          <a:custGeom>
            <a:avLst/>
            <a:gdLst>
              <a:gd name="connsiteX0" fmla="*/ 0 w 6120137"/>
              <a:gd name="connsiteY0" fmla="*/ 0 h 1200329"/>
              <a:gd name="connsiteX1" fmla="*/ 6120137 w 6120137"/>
              <a:gd name="connsiteY1" fmla="*/ 0 h 1200329"/>
              <a:gd name="connsiteX2" fmla="*/ 6120137 w 6120137"/>
              <a:gd name="connsiteY2" fmla="*/ 1200329 h 1200329"/>
              <a:gd name="connsiteX3" fmla="*/ 0 w 6120137"/>
              <a:gd name="connsiteY3" fmla="*/ 1200329 h 1200329"/>
              <a:gd name="connsiteX4" fmla="*/ 0 w 6120137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0137" h="1200329" fill="none" extrusionOk="0">
                <a:moveTo>
                  <a:pt x="0" y="0"/>
                </a:moveTo>
                <a:cubicBezTo>
                  <a:pt x="2698884" y="5222"/>
                  <a:pt x="4874690" y="24918"/>
                  <a:pt x="6120137" y="0"/>
                </a:cubicBezTo>
                <a:cubicBezTo>
                  <a:pt x="6186871" y="180425"/>
                  <a:pt x="6173154" y="1037242"/>
                  <a:pt x="6120137" y="1200329"/>
                </a:cubicBezTo>
                <a:cubicBezTo>
                  <a:pt x="3916427" y="1035568"/>
                  <a:pt x="676076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6120137" h="1200329" stroke="0" extrusionOk="0">
                <a:moveTo>
                  <a:pt x="0" y="0"/>
                </a:moveTo>
                <a:cubicBezTo>
                  <a:pt x="1555041" y="11849"/>
                  <a:pt x="5157834" y="-161459"/>
                  <a:pt x="6120137" y="0"/>
                </a:cubicBezTo>
                <a:cubicBezTo>
                  <a:pt x="6045095" y="255061"/>
                  <a:pt x="6190659" y="845340"/>
                  <a:pt x="6120137" y="1200329"/>
                </a:cubicBezTo>
                <a:cubicBezTo>
                  <a:pt x="3970262" y="1054469"/>
                  <a:pt x="1845372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0479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80A5AE2-42EB-4C4D-90BD-CD52DD9B4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11" y="2407251"/>
            <a:ext cx="4381126" cy="35636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7EA571-5DBF-4EBE-B020-8C269FBFAD4B}"/>
              </a:ext>
            </a:extLst>
          </p:cNvPr>
          <p:cNvSpPr txBox="1"/>
          <p:nvPr/>
        </p:nvSpPr>
        <p:spPr>
          <a:xfrm>
            <a:off x="3430976" y="244475"/>
            <a:ext cx="7958384" cy="1077218"/>
          </a:xfrm>
          <a:custGeom>
            <a:avLst/>
            <a:gdLst>
              <a:gd name="connsiteX0" fmla="*/ 0 w 7958384"/>
              <a:gd name="connsiteY0" fmla="*/ 0 h 1077218"/>
              <a:gd name="connsiteX1" fmla="*/ 7958384 w 7958384"/>
              <a:gd name="connsiteY1" fmla="*/ 0 h 1077218"/>
              <a:gd name="connsiteX2" fmla="*/ 7958384 w 7958384"/>
              <a:gd name="connsiteY2" fmla="*/ 1077218 h 1077218"/>
              <a:gd name="connsiteX3" fmla="*/ 0 w 7958384"/>
              <a:gd name="connsiteY3" fmla="*/ 1077218 h 1077218"/>
              <a:gd name="connsiteX4" fmla="*/ 0 w 7958384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8384" h="1077218" fill="none" extrusionOk="0">
                <a:moveTo>
                  <a:pt x="0" y="0"/>
                </a:moveTo>
                <a:cubicBezTo>
                  <a:pt x="2415216" y="5222"/>
                  <a:pt x="5153913" y="24918"/>
                  <a:pt x="7958384" y="0"/>
                </a:cubicBezTo>
                <a:cubicBezTo>
                  <a:pt x="7996246" y="476103"/>
                  <a:pt x="7899781" y="631043"/>
                  <a:pt x="7958384" y="1077218"/>
                </a:cubicBezTo>
                <a:cubicBezTo>
                  <a:pt x="4894105" y="912457"/>
                  <a:pt x="2912658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7958384" h="1077218" stroke="0" extrusionOk="0">
                <a:moveTo>
                  <a:pt x="0" y="0"/>
                </a:moveTo>
                <a:cubicBezTo>
                  <a:pt x="1910461" y="11849"/>
                  <a:pt x="7140994" y="-161459"/>
                  <a:pt x="7958384" y="0"/>
                </a:cubicBezTo>
                <a:cubicBezTo>
                  <a:pt x="8010419" y="144312"/>
                  <a:pt x="8050527" y="673209"/>
                  <a:pt x="7958384" y="1077218"/>
                </a:cubicBezTo>
                <a:cubicBezTo>
                  <a:pt x="5008871" y="931358"/>
                  <a:pt x="2430941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gạo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9435B7-7918-4901-83B7-5E626D41E650}"/>
              </a:ext>
            </a:extLst>
          </p:cNvPr>
          <p:cNvSpPr txBox="1"/>
          <p:nvPr/>
        </p:nvSpPr>
        <p:spPr>
          <a:xfrm>
            <a:off x="5021130" y="2433502"/>
            <a:ext cx="7071360" cy="3416320"/>
          </a:xfrm>
          <a:custGeom>
            <a:avLst/>
            <a:gdLst>
              <a:gd name="connsiteX0" fmla="*/ 0 w 7071360"/>
              <a:gd name="connsiteY0" fmla="*/ 0 h 3416320"/>
              <a:gd name="connsiteX1" fmla="*/ 7071360 w 7071360"/>
              <a:gd name="connsiteY1" fmla="*/ 0 h 3416320"/>
              <a:gd name="connsiteX2" fmla="*/ 7071360 w 7071360"/>
              <a:gd name="connsiteY2" fmla="*/ 3416320 h 3416320"/>
              <a:gd name="connsiteX3" fmla="*/ 0 w 7071360"/>
              <a:gd name="connsiteY3" fmla="*/ 3416320 h 3416320"/>
              <a:gd name="connsiteX4" fmla="*/ 0 w 7071360"/>
              <a:gd name="connsiteY4" fmla="*/ 0 h 341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1360" h="3416320" fill="none" extrusionOk="0">
                <a:moveTo>
                  <a:pt x="0" y="0"/>
                </a:moveTo>
                <a:cubicBezTo>
                  <a:pt x="863087" y="5222"/>
                  <a:pt x="4187760" y="24918"/>
                  <a:pt x="7071360" y="0"/>
                </a:cubicBezTo>
                <a:cubicBezTo>
                  <a:pt x="6910115" y="1219428"/>
                  <a:pt x="7027600" y="2405311"/>
                  <a:pt x="7071360" y="3416320"/>
                </a:cubicBezTo>
                <a:cubicBezTo>
                  <a:pt x="5102348" y="3251559"/>
                  <a:pt x="2709235" y="3534470"/>
                  <a:pt x="0" y="3416320"/>
                </a:cubicBezTo>
                <a:cubicBezTo>
                  <a:pt x="-55725" y="3041098"/>
                  <a:pt x="17072" y="1237259"/>
                  <a:pt x="0" y="0"/>
                </a:cubicBezTo>
                <a:close/>
              </a:path>
              <a:path w="7071360" h="3416320" stroke="0" extrusionOk="0">
                <a:moveTo>
                  <a:pt x="0" y="0"/>
                </a:moveTo>
                <a:cubicBezTo>
                  <a:pt x="2985505" y="11849"/>
                  <a:pt x="4420656" y="-161459"/>
                  <a:pt x="7071360" y="0"/>
                </a:cubicBezTo>
                <a:cubicBezTo>
                  <a:pt x="7074490" y="1548882"/>
                  <a:pt x="6970184" y="2955689"/>
                  <a:pt x="7071360" y="3416320"/>
                </a:cubicBezTo>
                <a:cubicBezTo>
                  <a:pt x="5113334" y="3270460"/>
                  <a:pt x="2492942" y="3337996"/>
                  <a:pt x="0" y="3416320"/>
                </a:cubicBezTo>
                <a:cubicBezTo>
                  <a:pt x="74291" y="2504704"/>
                  <a:pt x="168006" y="1519919"/>
                  <a:pt x="0" y="0"/>
                </a:cubicBezTo>
                <a:close/>
              </a:path>
            </a:pathLst>
          </a:custGeom>
          <a:solidFill>
            <a:srgbClr val="00B05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sản xuất nông nghiệp đó có ích lợi cung cấp lương thực, thực phẩm, trang trí nhà cửa,...</a:t>
            </a:r>
            <a:endParaRPr lang="en-US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</a:t>
            </a:r>
            <a:r>
              <a:rPr lang="vi-VN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ung cấp cho các hoạt động sản xuất khác (chế biến); buôn bán và mang lại các lợi ích kinh tế,...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0AEC7CC-6A80-425F-9842-C4F253E04CA7}"/>
              </a:ext>
            </a:extLst>
          </p:cNvPr>
          <p:cNvSpPr/>
          <p:nvPr/>
        </p:nvSpPr>
        <p:spPr>
          <a:xfrm>
            <a:off x="4381163" y="1422373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03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39732" y="654650"/>
            <a:ext cx="12745345" cy="6078281"/>
          </a:xfrm>
          <a:prstGeom prst="rect">
            <a:avLst/>
          </a:prstGeom>
        </p:spPr>
      </p:pic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1" y="4235116"/>
            <a:ext cx="12191999" cy="2622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3980" y="7192"/>
            <a:ext cx="5664435" cy="6850808"/>
          </a:xfrm>
          <a:prstGeom prst="rect">
            <a:avLst/>
          </a:prstGeom>
        </p:spPr>
      </p:pic>
      <p:sp>
        <p:nvSpPr>
          <p:cNvPr id="7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599191" y="1998863"/>
            <a:ext cx="1126749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512763" algn="ctr" defTabSz="913765">
              <a:spcBef>
                <a:spcPct val="0"/>
              </a:spcBef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Vai trò và tầm quan trọng của hoạt động sản xuất nông nghiệp: 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457200" lvl="0" indent="-457200" algn="just" defTabSz="913765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ung cấp lương thực, thực phẩm, trang trí nhà cửa,...;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457200" lvl="0" indent="-457200" algn="just" defTabSz="913765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ung cấp cho các hoạt động sản xuất khác (chế biến);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457200" lvl="0" indent="-457200" algn="just" defTabSz="913765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uôn bán và mang lại các lợi ích kinh tế,... 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457200" lvl="0" indent="-457200" algn="just" defTabSz="913765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Bên cạnh đó trồng rừng, trồng cây giúp bảo vệ môi trường, chống xói mòn đất, ngăn mưa lũ,...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A72FE4-262E-4E80-840F-A983EC696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0455" y="822233"/>
            <a:ext cx="301778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1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0" y="4242921"/>
            <a:ext cx="12191999" cy="3668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" y="-1834919"/>
            <a:ext cx="8289971" cy="7275773"/>
          </a:xfrm>
          <a:prstGeom prst="rect">
            <a:avLst/>
          </a:prstGeom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1996981" y="1802967"/>
            <a:ext cx="5328379" cy="1911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Thực</a:t>
            </a:r>
            <a:r>
              <a:rPr kumimoji="0" lang="en-US" altLang="zh-CN" sz="5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altLang="zh-CN" sz="5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hành</a:t>
            </a:r>
            <a:r>
              <a:rPr kumimoji="0" lang="en-US" altLang="zh-CN" sz="5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– </a:t>
            </a:r>
            <a:r>
              <a:rPr kumimoji="0" lang="en-US" altLang="zh-CN" sz="5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Vận</a:t>
            </a:r>
            <a:r>
              <a:rPr kumimoji="0" lang="en-US" altLang="zh-CN" sz="5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altLang="zh-CN" sz="5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dụng</a:t>
            </a:r>
            <a:endParaRPr kumimoji="0" lang="zh-CN" altLang="en-US" sz="5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3E8A47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132" y="0"/>
            <a:ext cx="5664435" cy="68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7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742" y="-11240"/>
            <a:ext cx="2486652" cy="22326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854" y="4992496"/>
            <a:ext cx="5950212" cy="257273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93331" y="1460123"/>
            <a:ext cx="11593869" cy="2615381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458995" y="1705984"/>
            <a:ext cx="114282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Chia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BC5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5" b="29462"/>
          <a:stretch/>
        </p:blipFill>
        <p:spPr>
          <a:xfrm>
            <a:off x="-198281" y="4139381"/>
            <a:ext cx="12191999" cy="3463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7581" y="-11240"/>
            <a:ext cx="5664435" cy="68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0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0" y="4242921"/>
            <a:ext cx="12191999" cy="3668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" y="-1834919"/>
            <a:ext cx="8289971" cy="7275773"/>
          </a:xfrm>
          <a:prstGeom prst="rect">
            <a:avLst/>
          </a:prstGeom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2383061" y="931651"/>
            <a:ext cx="4381533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KHỞI 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ĐỘNG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3E8A47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132" y="0"/>
            <a:ext cx="5664435" cy="68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4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72716" y="160421"/>
            <a:ext cx="11630526" cy="6384758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accent1">
                <a:shade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CB59C3-92D2-401A-8068-CAAC6122A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58" y="2966720"/>
            <a:ext cx="3852634" cy="31282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0ABBE1E-484A-4FB6-8016-3D5CFA2631AF}"/>
              </a:ext>
            </a:extLst>
          </p:cNvPr>
          <p:cNvSpPr/>
          <p:nvPr/>
        </p:nvSpPr>
        <p:spPr>
          <a:xfrm>
            <a:off x="866568" y="184024"/>
            <a:ext cx="10868132" cy="1446550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34873ADD-B310-489C-9F77-B57DD82815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213942"/>
              </p:ext>
            </p:extLst>
          </p:nvPr>
        </p:nvGraphicFramePr>
        <p:xfrm>
          <a:off x="3728720" y="2929792"/>
          <a:ext cx="7874001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6212">
                  <a:extLst>
                    <a:ext uri="{9D8B030D-6E8A-4147-A177-3AD203B41FA5}">
                      <a16:colId xmlns:a16="http://schemas.microsoft.com/office/drawing/2014/main" val="971977862"/>
                    </a:ext>
                  </a:extLst>
                </a:gridCol>
                <a:gridCol w="1738525">
                  <a:extLst>
                    <a:ext uri="{9D8B030D-6E8A-4147-A177-3AD203B41FA5}">
                      <a16:colId xmlns:a16="http://schemas.microsoft.com/office/drawing/2014/main" val="1990488393"/>
                    </a:ext>
                  </a:extLst>
                </a:gridCol>
                <a:gridCol w="4039264">
                  <a:extLst>
                    <a:ext uri="{9D8B030D-6E8A-4147-A177-3AD203B41FA5}">
                      <a16:colId xmlns:a16="http://schemas.microsoft.com/office/drawing/2014/main" val="42922631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phầm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Ích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lợi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6375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Cam,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bưởi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chuối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uống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bán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906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398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81188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127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2010696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3360" y="111760"/>
            <a:ext cx="11805920" cy="6746239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accent1">
                <a:shade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600ED64-F342-43C2-8DEE-243879A86C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269243"/>
              </p:ext>
            </p:extLst>
          </p:nvPr>
        </p:nvGraphicFramePr>
        <p:xfrm>
          <a:off x="680720" y="508000"/>
          <a:ext cx="11003282" cy="6151886"/>
        </p:xfrm>
        <a:graphic>
          <a:graphicData uri="http://schemas.openxmlformats.org/drawingml/2006/table">
            <a:tbl>
              <a:tblPr/>
              <a:tblGrid>
                <a:gridCol w="3667761">
                  <a:extLst>
                    <a:ext uri="{9D8B030D-6E8A-4147-A177-3AD203B41FA5}">
                      <a16:colId xmlns:a16="http://schemas.microsoft.com/office/drawing/2014/main" val="912512384"/>
                    </a:ext>
                  </a:extLst>
                </a:gridCol>
                <a:gridCol w="2378371">
                  <a:extLst>
                    <a:ext uri="{9D8B030D-6E8A-4147-A177-3AD203B41FA5}">
                      <a16:colId xmlns:a16="http://schemas.microsoft.com/office/drawing/2014/main" val="3378398459"/>
                    </a:ext>
                  </a:extLst>
                </a:gridCol>
                <a:gridCol w="4957150">
                  <a:extLst>
                    <a:ext uri="{9D8B030D-6E8A-4147-A177-3AD203B41FA5}">
                      <a16:colId xmlns:a16="http://schemas.microsoft.com/office/drawing/2014/main" val="2556623977"/>
                    </a:ext>
                  </a:extLst>
                </a:gridCol>
              </a:tblGrid>
              <a:tr h="2736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Ích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lợi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4752185"/>
                  </a:ext>
                </a:extLst>
              </a:tr>
              <a:tr h="850748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ngô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Ngô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lương thực cho con người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làm thức ăn trong chăn nuôi.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1023277"/>
                  </a:ext>
                </a:extLst>
              </a:tr>
              <a:tr h="50446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Chăn nuôi bò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Thịt, sữa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thực phẩm, sức kéo và phân bón.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406411"/>
                  </a:ext>
                </a:extLst>
              </a:tr>
              <a:tr h="50446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Chăn nuôi lợn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Thịt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thực phẩm và phân bón.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4230874"/>
                  </a:ext>
                </a:extLst>
              </a:tr>
              <a:tr h="61989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Trồng lúa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Gạo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lương thực cho con người và xuất khẩu.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3898476"/>
                  </a:ext>
                </a:extLst>
              </a:tr>
              <a:tr h="50446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Trồng cam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thực phẩm cho con người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1573504"/>
                  </a:ext>
                </a:extLst>
              </a:tr>
              <a:tr h="850748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Trồng khoai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Khoai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thực phẩm cho con người và làm thức ăn trong chăn nuôi.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0002233"/>
                  </a:ext>
                </a:extLst>
              </a:tr>
              <a:tr h="50446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Chăn nuôi dê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Thịt, sữa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thực phẩm và phân bón.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475571"/>
                  </a:ext>
                </a:extLst>
              </a:tr>
              <a:tr h="50446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 Chăn nuôi gà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Thịt, trứng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thực phẩm và phân bón.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450301"/>
                  </a:ext>
                </a:extLst>
              </a:tr>
              <a:tr h="50446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 Chăn nuôi vịt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Thịt, trứng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cấp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bón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43416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073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-761495" y="796542"/>
            <a:ext cx="13643306" cy="61986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305" y="-23873"/>
            <a:ext cx="5664435" cy="68508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763" y="9186"/>
            <a:ext cx="3018237" cy="27599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2908DE-1529-4239-B4D7-B9F28C9994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0364" y="1697620"/>
            <a:ext cx="10059272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3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F1DC2B-4C73-4C6E-A1CD-DCB5C17F395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075" y="1400782"/>
            <a:ext cx="6821850" cy="54572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681497-31AD-483D-9BB8-2692E4A1AB15}"/>
              </a:ext>
            </a:extLst>
          </p:cNvPr>
          <p:cNvSpPr/>
          <p:nvPr/>
        </p:nvSpPr>
        <p:spPr>
          <a:xfrm>
            <a:off x="1014320" y="-159709"/>
            <a:ext cx="1016336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kumimoji="0" lang="en-US" sz="11500" b="1" i="0" u="none" strike="noStrike" kern="1200" cap="none" spc="0" normalizeH="0" baseline="0" noProof="0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11500" b="1" i="0" u="none" strike="noStrike" kern="1200" cap="none" spc="0" normalizeH="0" baseline="0" noProof="0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11500" b="1" i="0" u="none" strike="noStrike" kern="1200" cap="none" spc="0" normalizeH="0" baseline="0" noProof="0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bánh</a:t>
            </a:r>
          </a:p>
        </p:txBody>
      </p:sp>
      <p:pic>
        <p:nvPicPr>
          <p:cNvPr id="6" name="Picture 4" descr="Premium Vector | Set of cupcake cartoon illustration">
            <a:extLst>
              <a:ext uri="{FF2B5EF4-FFF2-40B4-BE49-F238E27FC236}">
                <a16:creationId xmlns:a16="http://schemas.microsoft.com/office/drawing/2014/main" id="{B82117AD-0C84-4015-90BE-AD04F01E5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323848" y="3875045"/>
            <a:ext cx="2790061" cy="30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emium Vector | Set of cupcake cartoon illustration">
            <a:extLst>
              <a:ext uri="{FF2B5EF4-FFF2-40B4-BE49-F238E27FC236}">
                <a16:creationId xmlns:a16="http://schemas.microsoft.com/office/drawing/2014/main" id="{2DFD83F8-B216-4A17-9B44-88FA49F99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1352807" y="1445430"/>
            <a:ext cx="2854022" cy="31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remium Vector | Set of cupcake cartoon illustration">
            <a:extLst>
              <a:ext uri="{FF2B5EF4-FFF2-40B4-BE49-F238E27FC236}">
                <a16:creationId xmlns:a16="http://schemas.microsoft.com/office/drawing/2014/main" id="{BDCD1043-4E77-44D5-BD1B-A7435A106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9788120" y="1983682"/>
            <a:ext cx="2454333" cy="24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E944A605-295A-49F2-9D77-E018473F4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7907271" y="3905928"/>
            <a:ext cx="2788108" cy="27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E79CB5B0-95C6-4B24-8EF7-350A306FBB3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434" y="6019681"/>
            <a:ext cx="1960807" cy="743187"/>
          </a:xfrm>
          <a:prstGeom prst="rect">
            <a:avLst/>
          </a:prstGeom>
        </p:spPr>
      </p:pic>
      <p:pic>
        <p:nvPicPr>
          <p:cNvPr id="13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1C1B2736-534B-442E-83E7-BBFE7D4172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6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284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4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74B64A5D-95C6-495A-AB98-4C5150545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/>
        </p:blipFill>
        <p:spPr bwMode="auto">
          <a:xfrm>
            <a:off x="0" y="953311"/>
            <a:ext cx="6510236" cy="59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0DFE44-7051-4AF9-9A9B-B138D6069350}"/>
              </a:ext>
            </a:extLst>
          </p:cNvPr>
          <p:cNvGrpSpPr/>
          <p:nvPr/>
        </p:nvGrpSpPr>
        <p:grpSpPr>
          <a:xfrm>
            <a:off x="5812738" y="585863"/>
            <a:ext cx="5842000" cy="2843137"/>
            <a:chOff x="5036310" y="257023"/>
            <a:chExt cx="5842000" cy="2843137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5B1FF689-9819-441C-B3A9-570A54425CE3}"/>
                </a:ext>
              </a:extLst>
            </p:cNvPr>
            <p:cNvSpPr/>
            <p:nvPr/>
          </p:nvSpPr>
          <p:spPr>
            <a:xfrm rot="10989257">
              <a:off x="5036310" y="257023"/>
              <a:ext cx="5842000" cy="2843137"/>
            </a:xfrm>
            <a:prstGeom prst="wedgeEllipseCallout">
              <a:avLst>
                <a:gd name="adj1" fmla="val 65538"/>
                <a:gd name="adj2" fmla="val -21096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C2F408-8F2C-42A8-B866-7937F5930BEE}"/>
                </a:ext>
              </a:extLst>
            </p:cNvPr>
            <p:cNvSpPr txBox="1"/>
            <p:nvPr/>
          </p:nvSpPr>
          <p:spPr>
            <a:xfrm>
              <a:off x="5338003" y="432096"/>
              <a:ext cx="5238614" cy="22159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endParaRPr kumimoji="0" lang="en-US" sz="4800" b="1" i="0" u="none" strike="noStrike" kern="1200" cap="none" spc="0" normalizeH="0" baseline="0" noProof="0" dirty="0">
                <a:ln w="31750">
                  <a:solidFill>
                    <a:srgbClr val="00206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bánh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tặng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6" name="Picture 2" descr="Bakery Rye bread Baking, bread, food, baking png | PNGEgg">
            <a:extLst>
              <a:ext uri="{FF2B5EF4-FFF2-40B4-BE49-F238E27FC236}">
                <a16:creationId xmlns:a16="http://schemas.microsoft.com/office/drawing/2014/main" id="{41F2BF77-A7E3-46A7-8179-D6561196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2000" y1="41483" x2="64889" y2="48580"/>
                        <a14:foregroundMark x1="46333" y1="47634" x2="86889" y2="51893"/>
                        <a14:foregroundMark x1="43778" y1="50946" x2="59667" y2="61199"/>
                        <a14:foregroundMark x1="10000" y1="62776" x2="15000" y2="62776"/>
                        <a14:foregroundMark x1="56444" y1="34700" x2="61444" y2="41325"/>
                        <a14:foregroundMark x1="27556" y1="40221" x2="35000" y2="45110"/>
                        <a14:foregroundMark x1="56667" y1="55205" x2="72222" y2="58044"/>
                        <a14:foregroundMark x1="56222" y1="53470" x2="68222" y2="55205"/>
                        <a14:foregroundMark x1="8778" y1="66088" x2="11111" y2="66562"/>
                        <a14:backgroundMark x1="61111" y1="33596" x2="64000" y2="35016"/>
                        <a14:backgroundMark x1="62000" y1="32492" x2="64222" y2="33912"/>
                        <a14:backgroundMark x1="8889" y1="69085" x2="10333" y2="69243"/>
                        <a14:backgroundMark x1="12333" y1="67981" x2="12333" y2="67981"/>
                        <a14:backgroundMark x1="12111" y1="67981" x2="12889" y2="67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587" y="3587573"/>
            <a:ext cx="5039590" cy="35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51C4527F-226A-4707-A75F-FA5C77647F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  <p:pic>
        <p:nvPicPr>
          <p:cNvPr id="12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FE48E4D3-AF5C-4D5D-B9DF-7099AC3C05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3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541531" y="589761"/>
            <a:ext cx="8839951" cy="166199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1" i="0" u="none" strike="noStrike" kern="120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29" y="-70321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4804305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5" y="2997502"/>
            <a:ext cx="5581366" cy="17012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2982745"/>
            <a:ext cx="5139373" cy="1702220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534301" y="4956787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5" y="4778972"/>
            <a:ext cx="5581366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612996" y="2950766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5082853" y="3027389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4655129" y="4904873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1578247" y="3418689"/>
            <a:ext cx="3860463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lúa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1283302" y="5224828"/>
            <a:ext cx="3127459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7801130" y="3427176"/>
            <a:ext cx="3390341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7587770" y="5264629"/>
            <a:ext cx="3457678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175907" y="363413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34472" y="504387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35032" y="343082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40337" y="524832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06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634844" y="722796"/>
            <a:ext cx="8302168" cy="135421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29" y="-70321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4804305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6" y="2951432"/>
            <a:ext cx="5139373" cy="14022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408" y="2951314"/>
            <a:ext cx="5139373" cy="1402202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534301" y="4956787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3" y="4778972"/>
            <a:ext cx="5139373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612996" y="2950766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4786652" y="2844406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4655129" y="4904873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1719383" y="3378483"/>
            <a:ext cx="3066545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Nuôi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1681361" y="5249703"/>
            <a:ext cx="2677592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8230461" y="3396279"/>
            <a:ext cx="1773499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8151857" y="5207910"/>
            <a:ext cx="2008563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77440" y="518193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34472" y="504387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87056" y="336958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98310" y="325594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2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7A5ACB37-27E5-4471-838B-1F43A379A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176" y="97275"/>
            <a:ext cx="9237831" cy="739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B08EFC5-B057-4387-8694-800B9985BB9B}"/>
              </a:ext>
            </a:extLst>
          </p:cNvPr>
          <p:cNvGrpSpPr/>
          <p:nvPr/>
        </p:nvGrpSpPr>
        <p:grpSpPr>
          <a:xfrm>
            <a:off x="162871" y="222700"/>
            <a:ext cx="5610733" cy="2843137"/>
            <a:chOff x="5539527" y="-288430"/>
            <a:chExt cx="5610733" cy="2843137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7A7C5CDC-326B-489F-9D81-59FB47876ABC}"/>
                </a:ext>
              </a:extLst>
            </p:cNvPr>
            <p:cNvSpPr/>
            <p:nvPr/>
          </p:nvSpPr>
          <p:spPr>
            <a:xfrm rot="10989257">
              <a:off x="5539527" y="-288430"/>
              <a:ext cx="5610733" cy="2843137"/>
            </a:xfrm>
            <a:prstGeom prst="wedgeEllipseCallout">
              <a:avLst>
                <a:gd name="adj1" fmla="val -24952"/>
                <a:gd name="adj2" fmla="val -77089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0E73AF-DA31-4980-8944-8C7C1A877759}"/>
                </a:ext>
              </a:extLst>
            </p:cNvPr>
            <p:cNvSpPr txBox="1"/>
            <p:nvPr/>
          </p:nvSpPr>
          <p:spPr>
            <a:xfrm>
              <a:off x="5729549" y="420305"/>
              <a:ext cx="5374868" cy="16619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Những chiếc bánh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thật là ngon !</a:t>
              </a:r>
            </a:p>
          </p:txBody>
        </p:sp>
      </p:grpSp>
      <p:pic>
        <p:nvPicPr>
          <p:cNvPr id="12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D5A6B07A-C7E8-471C-9612-CAF952A4A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8" t="67271" r="16184"/>
          <a:stretch/>
        </p:blipFill>
        <p:spPr bwMode="auto">
          <a:xfrm>
            <a:off x="-1" y="5068781"/>
            <a:ext cx="12192001" cy="241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remium Vector | Set of cupcake cartoon illustration">
            <a:extLst>
              <a:ext uri="{FF2B5EF4-FFF2-40B4-BE49-F238E27FC236}">
                <a16:creationId xmlns:a16="http://schemas.microsoft.com/office/drawing/2014/main" id="{47D67241-0058-4E6F-89F2-2E1095322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497213" y="3840576"/>
            <a:ext cx="2790061" cy="30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remium Vector | Set of cupcake cartoon illustration">
            <a:extLst>
              <a:ext uri="{FF2B5EF4-FFF2-40B4-BE49-F238E27FC236}">
                <a16:creationId xmlns:a16="http://schemas.microsoft.com/office/drawing/2014/main" id="{11752D3F-563A-473A-9697-31AB0816E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1690313" y="3526010"/>
            <a:ext cx="2854022" cy="31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Premium Vector | Set of cupcake cartoon illustration">
            <a:extLst>
              <a:ext uri="{FF2B5EF4-FFF2-40B4-BE49-F238E27FC236}">
                <a16:creationId xmlns:a16="http://schemas.microsoft.com/office/drawing/2014/main" id="{472112B2-53B7-4305-AE70-130AD49AA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8394247" y="4264689"/>
            <a:ext cx="2454333" cy="24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Premium Vector | Set of cupcake cartoon illustration">
            <a:extLst>
              <a:ext uri="{FF2B5EF4-FFF2-40B4-BE49-F238E27FC236}">
                <a16:creationId xmlns:a16="http://schemas.microsoft.com/office/drawing/2014/main" id="{300B3E55-DAFE-47D8-A879-840B85669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9744071" y="4154414"/>
            <a:ext cx="2788108" cy="27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EB8F4836-37DA-42E4-87EF-DFADF0A1B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73175" y="5927420"/>
            <a:ext cx="1025525" cy="102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0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0" y="4242921"/>
            <a:ext cx="12191999" cy="3668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" y="-1834919"/>
            <a:ext cx="8289971" cy="7275773"/>
          </a:xfrm>
          <a:prstGeom prst="rect">
            <a:avLst/>
          </a:prstGeom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2383061" y="931651"/>
            <a:ext cx="4381533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KHÁM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PHÁ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3E8A47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132" y="0"/>
            <a:ext cx="5664435" cy="68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4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854" y="4992496"/>
            <a:ext cx="5950212" cy="257273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93331" y="1460123"/>
            <a:ext cx="11614189" cy="2319397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664007" y="1714354"/>
            <a:ext cx="105119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5" b="29462"/>
          <a:stretch/>
        </p:blipFill>
        <p:spPr>
          <a:xfrm>
            <a:off x="-198281" y="4139381"/>
            <a:ext cx="12191999" cy="3463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7581" y="-11240"/>
            <a:ext cx="5664435" cy="68508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742" y="-11240"/>
            <a:ext cx="2486652" cy="223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3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theme/theme1.xml><?xml version="1.0" encoding="utf-8"?>
<a:theme xmlns:a="http://schemas.openxmlformats.org/drawingml/2006/main" name="千图网海量PPT模板www.58pic.com ​​">
  <a:themeElements>
    <a:clrScheme name="自定义 225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E8A47"/>
      </a:accent1>
      <a:accent2>
        <a:srgbClr val="3E8A47"/>
      </a:accent2>
      <a:accent3>
        <a:srgbClr val="3E8A47"/>
      </a:accent3>
      <a:accent4>
        <a:srgbClr val="3E8A47"/>
      </a:accent4>
      <a:accent5>
        <a:srgbClr val="3E8A47"/>
      </a:accent5>
      <a:accent6>
        <a:srgbClr val="3E8A47"/>
      </a:accent6>
      <a:hlink>
        <a:srgbClr val="3E8A47"/>
      </a:hlink>
      <a:folHlink>
        <a:srgbClr val="3E8A4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9900"/>
      </a:accent1>
      <a:accent2>
        <a:srgbClr val="99CC00"/>
      </a:accent2>
      <a:accent3>
        <a:srgbClr val="F4EE00"/>
      </a:accent3>
      <a:accent4>
        <a:srgbClr val="007300"/>
      </a:accent4>
      <a:accent5>
        <a:srgbClr val="EDD003"/>
      </a:accent5>
      <a:accent6>
        <a:srgbClr val="82AE00"/>
      </a:accent6>
      <a:hlink>
        <a:srgbClr val="009900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683</Words>
  <Application>Microsoft Office PowerPoint</Application>
  <PresentationFormat>Widescreen</PresentationFormat>
  <Paragraphs>92</Paragraphs>
  <Slides>23</Slides>
  <Notes>5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等线</vt:lpstr>
      <vt:lpstr>等线 Light</vt:lpstr>
      <vt:lpstr>Algerian</vt:lpstr>
      <vt:lpstr>Arial</vt:lpstr>
      <vt:lpstr>Calibri</vt:lpstr>
      <vt:lpstr>Calibri Light</vt:lpstr>
      <vt:lpstr>Georgia</vt:lpstr>
      <vt:lpstr>iCiel Cadena</vt:lpstr>
      <vt:lpstr>Times New Roman</vt:lpstr>
      <vt:lpstr>Verdana</vt:lpstr>
      <vt:lpstr>千图网海量PPT模板www.58pic.com ​​</vt:lpstr>
      <vt:lpstr>Custom Design</vt:lpstr>
      <vt:lpstr>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29</cp:revision>
  <dcterms:created xsi:type="dcterms:W3CDTF">2022-08-11T01:45:13Z</dcterms:created>
  <dcterms:modified xsi:type="dcterms:W3CDTF">2025-12-16T07:21:50Z</dcterms:modified>
</cp:coreProperties>
</file>