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80" r:id="rId3"/>
    <p:sldMasterId id="2147483687" r:id="rId4"/>
  </p:sldMasterIdLst>
  <p:notesMasterIdLst>
    <p:notesMasterId r:id="rId24"/>
  </p:notesMasterIdLst>
  <p:sldIdLst>
    <p:sldId id="257" r:id="rId5"/>
    <p:sldId id="258" r:id="rId6"/>
    <p:sldId id="346" r:id="rId7"/>
    <p:sldId id="306" r:id="rId8"/>
    <p:sldId id="289" r:id="rId9"/>
    <p:sldId id="318" r:id="rId10"/>
    <p:sldId id="347" r:id="rId11"/>
    <p:sldId id="309" r:id="rId12"/>
    <p:sldId id="348" r:id="rId13"/>
    <p:sldId id="349" r:id="rId14"/>
    <p:sldId id="350" r:id="rId15"/>
    <p:sldId id="322" r:id="rId16"/>
    <p:sldId id="331" r:id="rId17"/>
    <p:sldId id="378" r:id="rId18"/>
    <p:sldId id="379" r:id="rId19"/>
    <p:sldId id="351" r:id="rId20"/>
    <p:sldId id="352" r:id="rId21"/>
    <p:sldId id="380" r:id="rId22"/>
    <p:sldId id="34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BEDD5-ACDA-40EE-AFBB-66687559984D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1BC50A-F656-4F82-8FB1-945334764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3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BC50A-F656-4F82-8FB1-9453347646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92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51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079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135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395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635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550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microsoft.com/office/2007/relationships/hdphoto" Target="../media/hdphoto1.wdp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3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6422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426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601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690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334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919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66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062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1840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926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8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495074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3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523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19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7414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36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76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150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580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405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5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104037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6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36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18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22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66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30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3808118">
            <a:off x="2174769" y="1035517"/>
            <a:ext cx="7842467" cy="7394371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31600" y="1529907"/>
            <a:ext cx="492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76400" y="1086247"/>
            <a:ext cx="30392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631600" y="2652300"/>
            <a:ext cx="492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7540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240743924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966433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278135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302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591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957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8EEC959-15AE-4BD4-A294-0A544F246B4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46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427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9FB248C8-406F-47FE-96EE-CB3F663C86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7A38DD-583A-407A-A2F5-B2319CE9A66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67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4C1BBF46-FF4E-40BA-8A10-741A8E27FD9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3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jp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A0891E-2E35-45A0-A75F-64346B63A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565" y="1297404"/>
            <a:ext cx="3212870" cy="6462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1247DD-2E13-4C10-9E84-BD87E8EC2919}"/>
              </a:ext>
            </a:extLst>
          </p:cNvPr>
          <p:cNvSpPr txBox="1"/>
          <p:nvPr/>
        </p:nvSpPr>
        <p:spPr>
          <a:xfrm>
            <a:off x="2763520" y="835739"/>
            <a:ext cx="6353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6C4F80-04C7-424A-8689-F1B7862DD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2841" y="2405301"/>
            <a:ext cx="7346317" cy="1938696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A9CA3520-425A-4825-8822-534ADDF01D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120" y="3429000"/>
            <a:ext cx="3600000" cy="3600000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238727A-B3CA-4B73-A7CD-920E3C3DB7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160" y="3723784"/>
            <a:ext cx="3276600" cy="32766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2">
            <a:extLst>
              <a:ext uri="{FF2B5EF4-FFF2-40B4-BE49-F238E27FC236}">
                <a16:creationId xmlns:a16="http://schemas.microsoft.com/office/drawing/2014/main" id="{8A5A8FC6-37C6-4CD1-954F-5DE8DC87DB01}"/>
              </a:ext>
            </a:extLst>
          </p:cNvPr>
          <p:cNvSpPr/>
          <p:nvPr/>
        </p:nvSpPr>
        <p:spPr>
          <a:xfrm>
            <a:off x="487025" y="1643003"/>
            <a:ext cx="11217949" cy="2319397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文本框 34">
            <a:extLst>
              <a:ext uri="{FF2B5EF4-FFF2-40B4-BE49-F238E27FC236}">
                <a16:creationId xmlns:a16="http://schemas.microsoft.com/office/drawing/2014/main" id="{44C357DF-CB75-4FA3-B1FC-9CA3EBE2201C}"/>
              </a:ext>
            </a:extLst>
          </p:cNvPr>
          <p:cNvSpPr txBox="1"/>
          <p:nvPr/>
        </p:nvSpPr>
        <p:spPr>
          <a:xfrm>
            <a:off x="840002" y="1917554"/>
            <a:ext cx="105119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4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Xử lí tình huống liên quan đến tiêu dùng tiết kiệm, bảo vệ môi trường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1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B8DDF4C6-B9B8-4F6F-8FFB-B0A89D0DC8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3394630"/>
            <a:ext cx="12191999" cy="34633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37947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4D1ED6C-6AD0-4E5B-8D00-099C00920914}"/>
              </a:ext>
            </a:extLst>
          </p:cNvPr>
          <p:cNvSpPr/>
          <p:nvPr/>
        </p:nvSpPr>
        <p:spPr>
          <a:xfrm>
            <a:off x="1412240" y="315477"/>
            <a:ext cx="1032246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709634F-F3AE-431D-96EC-F1E1ADF86DC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97" y="173702"/>
            <a:ext cx="1231943" cy="1231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D38D5F-5A87-48AC-A947-A3A2398C0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3320" y="1318895"/>
            <a:ext cx="6248400" cy="497205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F85AE4E-8818-43E6-B5CD-96E387365D9D}"/>
              </a:ext>
            </a:extLst>
          </p:cNvPr>
          <p:cNvGrpSpPr/>
          <p:nvPr/>
        </p:nvGrpSpPr>
        <p:grpSpPr>
          <a:xfrm>
            <a:off x="8537667" y="4129786"/>
            <a:ext cx="3197033" cy="2272284"/>
            <a:chOff x="781262" y="3217613"/>
            <a:chExt cx="4761331" cy="385564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ED9398F-8FAA-423C-AF22-6E8A64A42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7C62614-F40A-4887-BCE4-12D5EDE6A85C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cặp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4357756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145" y="3773519"/>
            <a:ext cx="2114615" cy="305632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06A63D4-011D-4886-8F86-340C6AD4D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153" y="3993356"/>
            <a:ext cx="2242118" cy="2864644"/>
          </a:xfrm>
          <a:prstGeom prst="rect">
            <a:avLst/>
          </a:prstGeom>
        </p:spPr>
      </p:pic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id="{5A035A33-8E8A-4B3E-801E-9F3F49EA9E24}"/>
              </a:ext>
            </a:extLst>
          </p:cNvPr>
          <p:cNvSpPr/>
          <p:nvPr/>
        </p:nvSpPr>
        <p:spPr>
          <a:xfrm flipH="1">
            <a:off x="382628" y="1028700"/>
            <a:ext cx="5713372" cy="1915668"/>
          </a:xfrm>
          <a:prstGeom prst="wedgeEllipseCallout">
            <a:avLst>
              <a:gd name="adj1" fmla="val -14397"/>
              <a:gd name="adj2" fmla="val 91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srgbClr val="C0504D">
                    <a:lumMod val="50000"/>
                  </a:srgbClr>
                </a:solidFill>
              </a:rPr>
              <a:t>Sao bạn lấy nhiều thức ăn thế?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trick Hand SC" panose="00000500000000000000" pitchFamily="2" charset="0"/>
              <a:ea typeface="+mn-ea"/>
              <a:cs typeface="+mn-cs"/>
            </a:endParaRPr>
          </a:p>
        </p:txBody>
      </p:sp>
      <p:sp>
        <p:nvSpPr>
          <p:cNvPr id="6" name="Bong bóng Lời nói: Hình bầu dục 5">
            <a:extLst>
              <a:ext uri="{FF2B5EF4-FFF2-40B4-BE49-F238E27FC236}">
                <a16:creationId xmlns:a16="http://schemas.microsoft.com/office/drawing/2014/main" id="{7F6BB4EA-5CFC-4B42-B0AC-8AE8771036F4}"/>
              </a:ext>
            </a:extLst>
          </p:cNvPr>
          <p:cNvSpPr/>
          <p:nvPr/>
        </p:nvSpPr>
        <p:spPr>
          <a:xfrm>
            <a:off x="7172961" y="457200"/>
            <a:ext cx="5019040" cy="2553752"/>
          </a:xfrm>
          <a:prstGeom prst="wedgeEllipseCallout">
            <a:avLst>
              <a:gd name="adj1" fmla="val -11684"/>
              <a:gd name="adj2" fmla="val 85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Không sao, mình ăn không hết sẽ để lại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Bong bóng Lời nói: Hình bầu dục 4">
            <a:extLst>
              <a:ext uri="{FF2B5EF4-FFF2-40B4-BE49-F238E27FC236}">
                <a16:creationId xmlns:a16="http://schemas.microsoft.com/office/drawing/2014/main" id="{1FCBE0F1-2E5D-4AA2-9E5E-266115D25AC7}"/>
              </a:ext>
            </a:extLst>
          </p:cNvPr>
          <p:cNvSpPr/>
          <p:nvPr/>
        </p:nvSpPr>
        <p:spPr>
          <a:xfrm flipH="1">
            <a:off x="382628" y="1095284"/>
            <a:ext cx="5713372" cy="1915668"/>
          </a:xfrm>
          <a:prstGeom prst="wedgeEllipseCallout">
            <a:avLst>
              <a:gd name="adj1" fmla="val -14397"/>
              <a:gd name="adj2" fmla="val 91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C0504D">
                    <a:lumMod val="50000"/>
                  </a:srgbClr>
                </a:solidFill>
              </a:rPr>
              <a:t>Bạn</a:t>
            </a:r>
            <a:r>
              <a:rPr lang="en-US" sz="3200" dirty="0">
                <a:solidFill>
                  <a:srgbClr val="C0504D">
                    <a:lumMod val="50000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504D">
                    <a:lumMod val="50000"/>
                  </a:srgbClr>
                </a:solidFill>
              </a:rPr>
              <a:t>chỉ</a:t>
            </a:r>
            <a:r>
              <a:rPr lang="en-US" sz="3200" dirty="0">
                <a:solidFill>
                  <a:srgbClr val="C0504D">
                    <a:lumMod val="50000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504D">
                    <a:lumMod val="50000"/>
                  </a:srgbClr>
                </a:solidFill>
              </a:rPr>
              <a:t>nên</a:t>
            </a:r>
            <a:r>
              <a:rPr lang="en-US" sz="3200" dirty="0">
                <a:solidFill>
                  <a:srgbClr val="C0504D">
                    <a:lumMod val="50000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504D">
                    <a:lumMod val="50000"/>
                  </a:srgbClr>
                </a:solidFill>
              </a:rPr>
              <a:t>lấy</a:t>
            </a:r>
            <a:r>
              <a:rPr lang="en-US" sz="3200" dirty="0">
                <a:solidFill>
                  <a:srgbClr val="C0504D">
                    <a:lumMod val="50000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504D">
                    <a:lumMod val="50000"/>
                  </a:srgbClr>
                </a:solidFill>
              </a:rPr>
              <a:t>đủ</a:t>
            </a:r>
            <a:r>
              <a:rPr lang="en-US" sz="3200" dirty="0">
                <a:solidFill>
                  <a:srgbClr val="C0504D">
                    <a:lumMod val="50000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504D">
                    <a:lumMod val="50000"/>
                  </a:srgbClr>
                </a:solidFill>
              </a:rPr>
              <a:t>ăn</a:t>
            </a:r>
            <a:r>
              <a:rPr lang="en-US" sz="3200" dirty="0">
                <a:solidFill>
                  <a:srgbClr val="C0504D">
                    <a:lumMod val="50000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504D">
                    <a:lumMod val="50000"/>
                  </a:srgbClr>
                </a:solidFill>
              </a:rPr>
              <a:t>thôi</a:t>
            </a:r>
            <a:r>
              <a:rPr lang="en-US" sz="3200" dirty="0">
                <a:solidFill>
                  <a:srgbClr val="C0504D">
                    <a:lumMod val="50000"/>
                  </a:srgbClr>
                </a:solidFill>
              </a:rPr>
              <a:t>, </a:t>
            </a:r>
            <a:r>
              <a:rPr lang="en-US" sz="3200" dirty="0" err="1">
                <a:solidFill>
                  <a:srgbClr val="C0504D">
                    <a:lumMod val="50000"/>
                  </a:srgbClr>
                </a:solidFill>
              </a:rPr>
              <a:t>tránh</a:t>
            </a:r>
            <a:r>
              <a:rPr lang="en-US" sz="3200" dirty="0">
                <a:solidFill>
                  <a:srgbClr val="C0504D">
                    <a:lumMod val="50000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504D">
                    <a:lumMod val="50000"/>
                  </a:srgbClr>
                </a:solidFill>
              </a:rPr>
              <a:t>để</a:t>
            </a:r>
            <a:r>
              <a:rPr lang="en-US" sz="3200" dirty="0">
                <a:solidFill>
                  <a:srgbClr val="C0504D">
                    <a:lumMod val="50000"/>
                  </a:srgbClr>
                </a:solidFill>
              </a:rPr>
              <a:t>  </a:t>
            </a:r>
            <a:r>
              <a:rPr lang="en-US" sz="3200" dirty="0" err="1">
                <a:solidFill>
                  <a:srgbClr val="C0504D">
                    <a:lumMod val="50000"/>
                  </a:srgbClr>
                </a:solidFill>
              </a:rPr>
              <a:t>thừa</a:t>
            </a:r>
            <a:r>
              <a:rPr lang="en-US" sz="3200" dirty="0">
                <a:solidFill>
                  <a:srgbClr val="C0504D">
                    <a:lumMod val="50000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504D">
                    <a:lumMod val="50000"/>
                  </a:srgbClr>
                </a:solidFill>
              </a:rPr>
              <a:t>lãng</a:t>
            </a:r>
            <a:r>
              <a:rPr lang="en-US" sz="3200" dirty="0">
                <a:solidFill>
                  <a:srgbClr val="C0504D">
                    <a:lumMod val="50000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504D">
                    <a:lumMod val="50000"/>
                  </a:srgbClr>
                </a:solidFill>
              </a:rPr>
              <a:t>phí</a:t>
            </a:r>
            <a:r>
              <a:rPr lang="en-US" sz="3200" dirty="0">
                <a:solidFill>
                  <a:srgbClr val="C0504D">
                    <a:lumMod val="50000"/>
                  </a:srgbClr>
                </a:solidFill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trick Hand SC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s 77828">
            <a:extLst>
              <a:ext uri="{FF2B5EF4-FFF2-40B4-BE49-F238E27FC236}">
                <a16:creationId xmlns:a16="http://schemas.microsoft.com/office/drawing/2014/main" id="{308A3443-5027-4574-92D8-106D18C3B35F}"/>
              </a:ext>
            </a:extLst>
          </p:cNvPr>
          <p:cNvSpPr/>
          <p:nvPr/>
        </p:nvSpPr>
        <p:spPr>
          <a:xfrm>
            <a:off x="1974113" y="2962737"/>
            <a:ext cx="8467293" cy="2308324"/>
          </a:xfrm>
          <a:custGeom>
            <a:avLst/>
            <a:gdLst>
              <a:gd name="connsiteX0" fmla="*/ 0 w 8467293"/>
              <a:gd name="connsiteY0" fmla="*/ 0 h 2308324"/>
              <a:gd name="connsiteX1" fmla="*/ 733832 w 8467293"/>
              <a:gd name="connsiteY1" fmla="*/ 0 h 2308324"/>
              <a:gd name="connsiteX2" fmla="*/ 1128972 w 8467293"/>
              <a:gd name="connsiteY2" fmla="*/ 0 h 2308324"/>
              <a:gd name="connsiteX3" fmla="*/ 1439440 w 8467293"/>
              <a:gd name="connsiteY3" fmla="*/ 0 h 2308324"/>
              <a:gd name="connsiteX4" fmla="*/ 1834580 w 8467293"/>
              <a:gd name="connsiteY4" fmla="*/ 0 h 2308324"/>
              <a:gd name="connsiteX5" fmla="*/ 2145048 w 8467293"/>
              <a:gd name="connsiteY5" fmla="*/ 0 h 2308324"/>
              <a:gd name="connsiteX6" fmla="*/ 2794207 w 8467293"/>
              <a:gd name="connsiteY6" fmla="*/ 0 h 2308324"/>
              <a:gd name="connsiteX7" fmla="*/ 3104674 w 8467293"/>
              <a:gd name="connsiteY7" fmla="*/ 0 h 2308324"/>
              <a:gd name="connsiteX8" fmla="*/ 3415142 w 8467293"/>
              <a:gd name="connsiteY8" fmla="*/ 0 h 2308324"/>
              <a:gd name="connsiteX9" fmla="*/ 3725609 w 8467293"/>
              <a:gd name="connsiteY9" fmla="*/ 0 h 2308324"/>
              <a:gd name="connsiteX10" fmla="*/ 4205422 w 8467293"/>
              <a:gd name="connsiteY10" fmla="*/ 0 h 2308324"/>
              <a:gd name="connsiteX11" fmla="*/ 4939254 w 8467293"/>
              <a:gd name="connsiteY11" fmla="*/ 0 h 2308324"/>
              <a:gd name="connsiteX12" fmla="*/ 5588413 w 8467293"/>
              <a:gd name="connsiteY12" fmla="*/ 0 h 2308324"/>
              <a:gd name="connsiteX13" fmla="*/ 5898881 w 8467293"/>
              <a:gd name="connsiteY13" fmla="*/ 0 h 2308324"/>
              <a:gd name="connsiteX14" fmla="*/ 6463367 w 8467293"/>
              <a:gd name="connsiteY14" fmla="*/ 0 h 2308324"/>
              <a:gd name="connsiteX15" fmla="*/ 6773834 w 8467293"/>
              <a:gd name="connsiteY15" fmla="*/ 0 h 2308324"/>
              <a:gd name="connsiteX16" fmla="*/ 7422994 w 8467293"/>
              <a:gd name="connsiteY16" fmla="*/ 0 h 2308324"/>
              <a:gd name="connsiteX17" fmla="*/ 7987480 w 8467293"/>
              <a:gd name="connsiteY17" fmla="*/ 0 h 2308324"/>
              <a:gd name="connsiteX18" fmla="*/ 8467293 w 8467293"/>
              <a:gd name="connsiteY18" fmla="*/ 0 h 2308324"/>
              <a:gd name="connsiteX19" fmla="*/ 8467293 w 8467293"/>
              <a:gd name="connsiteY19" fmla="*/ 553998 h 2308324"/>
              <a:gd name="connsiteX20" fmla="*/ 8467293 w 8467293"/>
              <a:gd name="connsiteY20" fmla="*/ 1061829 h 2308324"/>
              <a:gd name="connsiteX21" fmla="*/ 8467293 w 8467293"/>
              <a:gd name="connsiteY21" fmla="*/ 1592744 h 2308324"/>
              <a:gd name="connsiteX22" fmla="*/ 8467293 w 8467293"/>
              <a:gd name="connsiteY22" fmla="*/ 2308324 h 2308324"/>
              <a:gd name="connsiteX23" fmla="*/ 7818134 w 8467293"/>
              <a:gd name="connsiteY23" fmla="*/ 2308324 h 2308324"/>
              <a:gd name="connsiteX24" fmla="*/ 7507666 w 8467293"/>
              <a:gd name="connsiteY24" fmla="*/ 2308324 h 2308324"/>
              <a:gd name="connsiteX25" fmla="*/ 6773834 w 8467293"/>
              <a:gd name="connsiteY25" fmla="*/ 2308324 h 2308324"/>
              <a:gd name="connsiteX26" fmla="*/ 6294021 w 8467293"/>
              <a:gd name="connsiteY26" fmla="*/ 2308324 h 2308324"/>
              <a:gd name="connsiteX27" fmla="*/ 5898881 w 8467293"/>
              <a:gd name="connsiteY27" fmla="*/ 2308324 h 2308324"/>
              <a:gd name="connsiteX28" fmla="*/ 5503740 w 8467293"/>
              <a:gd name="connsiteY28" fmla="*/ 2308324 h 2308324"/>
              <a:gd name="connsiteX29" fmla="*/ 4939254 w 8467293"/>
              <a:gd name="connsiteY29" fmla="*/ 2308324 h 2308324"/>
              <a:gd name="connsiteX30" fmla="*/ 4374768 w 8467293"/>
              <a:gd name="connsiteY30" fmla="*/ 2308324 h 2308324"/>
              <a:gd name="connsiteX31" fmla="*/ 3894955 w 8467293"/>
              <a:gd name="connsiteY31" fmla="*/ 2308324 h 2308324"/>
              <a:gd name="connsiteX32" fmla="*/ 3245796 w 8467293"/>
              <a:gd name="connsiteY32" fmla="*/ 2308324 h 2308324"/>
              <a:gd name="connsiteX33" fmla="*/ 2765982 w 8467293"/>
              <a:gd name="connsiteY33" fmla="*/ 2308324 h 2308324"/>
              <a:gd name="connsiteX34" fmla="*/ 2286169 w 8467293"/>
              <a:gd name="connsiteY34" fmla="*/ 2308324 h 2308324"/>
              <a:gd name="connsiteX35" fmla="*/ 1975702 w 8467293"/>
              <a:gd name="connsiteY35" fmla="*/ 2308324 h 2308324"/>
              <a:gd name="connsiteX36" fmla="*/ 1411216 w 8467293"/>
              <a:gd name="connsiteY36" fmla="*/ 2308324 h 2308324"/>
              <a:gd name="connsiteX37" fmla="*/ 677383 w 8467293"/>
              <a:gd name="connsiteY37" fmla="*/ 2308324 h 2308324"/>
              <a:gd name="connsiteX38" fmla="*/ 0 w 8467293"/>
              <a:gd name="connsiteY38" fmla="*/ 2308324 h 2308324"/>
              <a:gd name="connsiteX39" fmla="*/ 0 w 8467293"/>
              <a:gd name="connsiteY39" fmla="*/ 1777409 h 2308324"/>
              <a:gd name="connsiteX40" fmla="*/ 0 w 8467293"/>
              <a:gd name="connsiteY40" fmla="*/ 1154162 h 2308324"/>
              <a:gd name="connsiteX41" fmla="*/ 0 w 8467293"/>
              <a:gd name="connsiteY41" fmla="*/ 553998 h 2308324"/>
              <a:gd name="connsiteX42" fmla="*/ 0 w 8467293"/>
              <a:gd name="connsiteY42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8467293" h="2308324" fill="none" extrusionOk="0">
                <a:moveTo>
                  <a:pt x="0" y="0"/>
                </a:moveTo>
                <a:cubicBezTo>
                  <a:pt x="318597" y="-83193"/>
                  <a:pt x="399864" y="41343"/>
                  <a:pt x="733832" y="0"/>
                </a:cubicBezTo>
                <a:cubicBezTo>
                  <a:pt x="1067800" y="-41343"/>
                  <a:pt x="973177" y="22191"/>
                  <a:pt x="1128972" y="0"/>
                </a:cubicBezTo>
                <a:cubicBezTo>
                  <a:pt x="1284767" y="-22191"/>
                  <a:pt x="1353905" y="22022"/>
                  <a:pt x="1439440" y="0"/>
                </a:cubicBezTo>
                <a:cubicBezTo>
                  <a:pt x="1524975" y="-22022"/>
                  <a:pt x="1660129" y="40888"/>
                  <a:pt x="1834580" y="0"/>
                </a:cubicBezTo>
                <a:cubicBezTo>
                  <a:pt x="2009031" y="-40888"/>
                  <a:pt x="2026985" y="26799"/>
                  <a:pt x="2145048" y="0"/>
                </a:cubicBezTo>
                <a:cubicBezTo>
                  <a:pt x="2263111" y="-26799"/>
                  <a:pt x="2570495" y="29763"/>
                  <a:pt x="2794207" y="0"/>
                </a:cubicBezTo>
                <a:cubicBezTo>
                  <a:pt x="3017919" y="-29763"/>
                  <a:pt x="3030285" y="29416"/>
                  <a:pt x="3104674" y="0"/>
                </a:cubicBezTo>
                <a:cubicBezTo>
                  <a:pt x="3179063" y="-29416"/>
                  <a:pt x="3338140" y="15967"/>
                  <a:pt x="3415142" y="0"/>
                </a:cubicBezTo>
                <a:cubicBezTo>
                  <a:pt x="3492144" y="-15967"/>
                  <a:pt x="3657057" y="34702"/>
                  <a:pt x="3725609" y="0"/>
                </a:cubicBezTo>
                <a:cubicBezTo>
                  <a:pt x="3794161" y="-34702"/>
                  <a:pt x="4094655" y="44402"/>
                  <a:pt x="4205422" y="0"/>
                </a:cubicBezTo>
                <a:cubicBezTo>
                  <a:pt x="4316189" y="-44402"/>
                  <a:pt x="4721907" y="33436"/>
                  <a:pt x="4939254" y="0"/>
                </a:cubicBezTo>
                <a:cubicBezTo>
                  <a:pt x="5156601" y="-33436"/>
                  <a:pt x="5455506" y="10927"/>
                  <a:pt x="5588413" y="0"/>
                </a:cubicBezTo>
                <a:cubicBezTo>
                  <a:pt x="5721320" y="-10927"/>
                  <a:pt x="5749618" y="24046"/>
                  <a:pt x="5898881" y="0"/>
                </a:cubicBezTo>
                <a:cubicBezTo>
                  <a:pt x="6048144" y="-24046"/>
                  <a:pt x="6291520" y="46834"/>
                  <a:pt x="6463367" y="0"/>
                </a:cubicBezTo>
                <a:cubicBezTo>
                  <a:pt x="6635214" y="-46834"/>
                  <a:pt x="6658552" y="8900"/>
                  <a:pt x="6773834" y="0"/>
                </a:cubicBezTo>
                <a:cubicBezTo>
                  <a:pt x="6889116" y="-8900"/>
                  <a:pt x="7186055" y="68664"/>
                  <a:pt x="7422994" y="0"/>
                </a:cubicBezTo>
                <a:cubicBezTo>
                  <a:pt x="7659933" y="-68664"/>
                  <a:pt x="7805661" y="61198"/>
                  <a:pt x="7987480" y="0"/>
                </a:cubicBezTo>
                <a:cubicBezTo>
                  <a:pt x="8169299" y="-61198"/>
                  <a:pt x="8288705" y="50246"/>
                  <a:pt x="8467293" y="0"/>
                </a:cubicBezTo>
                <a:cubicBezTo>
                  <a:pt x="8468968" y="205510"/>
                  <a:pt x="8458040" y="334076"/>
                  <a:pt x="8467293" y="553998"/>
                </a:cubicBezTo>
                <a:cubicBezTo>
                  <a:pt x="8476546" y="773920"/>
                  <a:pt x="8440759" y="924766"/>
                  <a:pt x="8467293" y="1061829"/>
                </a:cubicBezTo>
                <a:cubicBezTo>
                  <a:pt x="8493827" y="1198892"/>
                  <a:pt x="8410186" y="1473959"/>
                  <a:pt x="8467293" y="1592744"/>
                </a:cubicBezTo>
                <a:cubicBezTo>
                  <a:pt x="8524400" y="1711530"/>
                  <a:pt x="8409537" y="2029364"/>
                  <a:pt x="8467293" y="2308324"/>
                </a:cubicBezTo>
                <a:cubicBezTo>
                  <a:pt x="8230685" y="2333128"/>
                  <a:pt x="7990553" y="2249217"/>
                  <a:pt x="7818134" y="2308324"/>
                </a:cubicBezTo>
                <a:cubicBezTo>
                  <a:pt x="7645715" y="2367431"/>
                  <a:pt x="7652368" y="2282741"/>
                  <a:pt x="7507666" y="2308324"/>
                </a:cubicBezTo>
                <a:cubicBezTo>
                  <a:pt x="7362964" y="2333907"/>
                  <a:pt x="7138767" y="2261256"/>
                  <a:pt x="6773834" y="2308324"/>
                </a:cubicBezTo>
                <a:cubicBezTo>
                  <a:pt x="6408901" y="2355392"/>
                  <a:pt x="6489197" y="2287248"/>
                  <a:pt x="6294021" y="2308324"/>
                </a:cubicBezTo>
                <a:cubicBezTo>
                  <a:pt x="6098845" y="2329400"/>
                  <a:pt x="6038749" y="2306185"/>
                  <a:pt x="5898881" y="2308324"/>
                </a:cubicBezTo>
                <a:cubicBezTo>
                  <a:pt x="5759013" y="2310463"/>
                  <a:pt x="5689625" y="2293632"/>
                  <a:pt x="5503740" y="2308324"/>
                </a:cubicBezTo>
                <a:cubicBezTo>
                  <a:pt x="5317855" y="2323016"/>
                  <a:pt x="5118787" y="2279375"/>
                  <a:pt x="4939254" y="2308324"/>
                </a:cubicBezTo>
                <a:cubicBezTo>
                  <a:pt x="4759721" y="2337273"/>
                  <a:pt x="4502416" y="2296972"/>
                  <a:pt x="4374768" y="2308324"/>
                </a:cubicBezTo>
                <a:cubicBezTo>
                  <a:pt x="4247120" y="2319676"/>
                  <a:pt x="3996816" y="2278778"/>
                  <a:pt x="3894955" y="2308324"/>
                </a:cubicBezTo>
                <a:cubicBezTo>
                  <a:pt x="3793094" y="2337870"/>
                  <a:pt x="3545687" y="2281584"/>
                  <a:pt x="3245796" y="2308324"/>
                </a:cubicBezTo>
                <a:cubicBezTo>
                  <a:pt x="2945905" y="2335064"/>
                  <a:pt x="2879917" y="2268632"/>
                  <a:pt x="2765982" y="2308324"/>
                </a:cubicBezTo>
                <a:cubicBezTo>
                  <a:pt x="2652047" y="2348016"/>
                  <a:pt x="2433992" y="2266448"/>
                  <a:pt x="2286169" y="2308324"/>
                </a:cubicBezTo>
                <a:cubicBezTo>
                  <a:pt x="2138346" y="2350200"/>
                  <a:pt x="2109383" y="2304334"/>
                  <a:pt x="1975702" y="2308324"/>
                </a:cubicBezTo>
                <a:cubicBezTo>
                  <a:pt x="1842021" y="2312314"/>
                  <a:pt x="1571081" y="2276968"/>
                  <a:pt x="1411216" y="2308324"/>
                </a:cubicBezTo>
                <a:cubicBezTo>
                  <a:pt x="1251351" y="2339680"/>
                  <a:pt x="1031877" y="2305625"/>
                  <a:pt x="677383" y="2308324"/>
                </a:cubicBezTo>
                <a:cubicBezTo>
                  <a:pt x="322889" y="2311023"/>
                  <a:pt x="261790" y="2285563"/>
                  <a:pt x="0" y="2308324"/>
                </a:cubicBezTo>
                <a:cubicBezTo>
                  <a:pt x="-21476" y="2159989"/>
                  <a:pt x="32239" y="1892054"/>
                  <a:pt x="0" y="1777409"/>
                </a:cubicBezTo>
                <a:cubicBezTo>
                  <a:pt x="-32239" y="1662765"/>
                  <a:pt x="2303" y="1281623"/>
                  <a:pt x="0" y="1154162"/>
                </a:cubicBezTo>
                <a:cubicBezTo>
                  <a:pt x="-2303" y="1026701"/>
                  <a:pt x="56000" y="716326"/>
                  <a:pt x="0" y="553998"/>
                </a:cubicBezTo>
                <a:cubicBezTo>
                  <a:pt x="-56000" y="391670"/>
                  <a:pt x="14321" y="247037"/>
                  <a:pt x="0" y="0"/>
                </a:cubicBezTo>
                <a:close/>
              </a:path>
              <a:path w="8467293" h="2308324" stroke="0" extrusionOk="0">
                <a:moveTo>
                  <a:pt x="0" y="0"/>
                </a:moveTo>
                <a:cubicBezTo>
                  <a:pt x="232976" y="-1604"/>
                  <a:pt x="332059" y="7650"/>
                  <a:pt x="479813" y="0"/>
                </a:cubicBezTo>
                <a:cubicBezTo>
                  <a:pt x="627567" y="-7650"/>
                  <a:pt x="779953" y="44205"/>
                  <a:pt x="874954" y="0"/>
                </a:cubicBezTo>
                <a:cubicBezTo>
                  <a:pt x="969955" y="-44205"/>
                  <a:pt x="1174988" y="13021"/>
                  <a:pt x="1270094" y="0"/>
                </a:cubicBezTo>
                <a:cubicBezTo>
                  <a:pt x="1365200" y="-13021"/>
                  <a:pt x="1562521" y="31716"/>
                  <a:pt x="1665234" y="0"/>
                </a:cubicBezTo>
                <a:cubicBezTo>
                  <a:pt x="1767947" y="-31716"/>
                  <a:pt x="1863450" y="26"/>
                  <a:pt x="1975702" y="0"/>
                </a:cubicBezTo>
                <a:cubicBezTo>
                  <a:pt x="2087954" y="-26"/>
                  <a:pt x="2369789" y="24525"/>
                  <a:pt x="2540188" y="0"/>
                </a:cubicBezTo>
                <a:cubicBezTo>
                  <a:pt x="2710587" y="-24525"/>
                  <a:pt x="3006135" y="24340"/>
                  <a:pt x="3189347" y="0"/>
                </a:cubicBezTo>
                <a:cubicBezTo>
                  <a:pt x="3372559" y="-24340"/>
                  <a:pt x="3474782" y="23644"/>
                  <a:pt x="3753833" y="0"/>
                </a:cubicBezTo>
                <a:cubicBezTo>
                  <a:pt x="4032884" y="-23644"/>
                  <a:pt x="4219376" y="63199"/>
                  <a:pt x="4402992" y="0"/>
                </a:cubicBezTo>
                <a:cubicBezTo>
                  <a:pt x="4586608" y="-63199"/>
                  <a:pt x="4811532" y="26390"/>
                  <a:pt x="4967479" y="0"/>
                </a:cubicBezTo>
                <a:cubicBezTo>
                  <a:pt x="5123426" y="-26390"/>
                  <a:pt x="5476983" y="36027"/>
                  <a:pt x="5701311" y="0"/>
                </a:cubicBezTo>
                <a:cubicBezTo>
                  <a:pt x="5925639" y="-36027"/>
                  <a:pt x="6279816" y="35256"/>
                  <a:pt x="6435143" y="0"/>
                </a:cubicBezTo>
                <a:cubicBezTo>
                  <a:pt x="6590470" y="-35256"/>
                  <a:pt x="6925212" y="4626"/>
                  <a:pt x="7168975" y="0"/>
                </a:cubicBezTo>
                <a:cubicBezTo>
                  <a:pt x="7412738" y="-4626"/>
                  <a:pt x="7580064" y="44125"/>
                  <a:pt x="7818134" y="0"/>
                </a:cubicBezTo>
                <a:cubicBezTo>
                  <a:pt x="8056204" y="-44125"/>
                  <a:pt x="8219557" y="46379"/>
                  <a:pt x="8467293" y="0"/>
                </a:cubicBezTo>
                <a:cubicBezTo>
                  <a:pt x="8468799" y="251503"/>
                  <a:pt x="8448203" y="383049"/>
                  <a:pt x="8467293" y="553998"/>
                </a:cubicBezTo>
                <a:cubicBezTo>
                  <a:pt x="8486383" y="724947"/>
                  <a:pt x="8431579" y="897820"/>
                  <a:pt x="8467293" y="1084912"/>
                </a:cubicBezTo>
                <a:cubicBezTo>
                  <a:pt x="8503007" y="1272004"/>
                  <a:pt x="8449393" y="1406187"/>
                  <a:pt x="8467293" y="1592744"/>
                </a:cubicBezTo>
                <a:cubicBezTo>
                  <a:pt x="8485193" y="1779301"/>
                  <a:pt x="8449800" y="2025073"/>
                  <a:pt x="8467293" y="2308324"/>
                </a:cubicBezTo>
                <a:cubicBezTo>
                  <a:pt x="8299673" y="2353309"/>
                  <a:pt x="8041327" y="2248295"/>
                  <a:pt x="7902807" y="2308324"/>
                </a:cubicBezTo>
                <a:cubicBezTo>
                  <a:pt x="7764287" y="2368353"/>
                  <a:pt x="7714185" y="2277979"/>
                  <a:pt x="7592339" y="2308324"/>
                </a:cubicBezTo>
                <a:cubicBezTo>
                  <a:pt x="7470493" y="2338669"/>
                  <a:pt x="7171909" y="2274626"/>
                  <a:pt x="7027853" y="2308324"/>
                </a:cubicBezTo>
                <a:cubicBezTo>
                  <a:pt x="6883797" y="2342022"/>
                  <a:pt x="6552193" y="2234498"/>
                  <a:pt x="6294021" y="2308324"/>
                </a:cubicBezTo>
                <a:cubicBezTo>
                  <a:pt x="6035849" y="2382150"/>
                  <a:pt x="5921709" y="2305482"/>
                  <a:pt x="5814208" y="2308324"/>
                </a:cubicBezTo>
                <a:cubicBezTo>
                  <a:pt x="5706707" y="2311166"/>
                  <a:pt x="5552213" y="2276513"/>
                  <a:pt x="5334395" y="2308324"/>
                </a:cubicBezTo>
                <a:cubicBezTo>
                  <a:pt x="5116577" y="2340135"/>
                  <a:pt x="4918395" y="2262353"/>
                  <a:pt x="4685235" y="2308324"/>
                </a:cubicBezTo>
                <a:cubicBezTo>
                  <a:pt x="4452075" y="2354295"/>
                  <a:pt x="4256085" y="2286887"/>
                  <a:pt x="3951403" y="2308324"/>
                </a:cubicBezTo>
                <a:cubicBezTo>
                  <a:pt x="3646721" y="2329761"/>
                  <a:pt x="3467297" y="2307876"/>
                  <a:pt x="3217571" y="2308324"/>
                </a:cubicBezTo>
                <a:cubicBezTo>
                  <a:pt x="2967845" y="2308772"/>
                  <a:pt x="2870321" y="2267715"/>
                  <a:pt x="2737758" y="2308324"/>
                </a:cubicBezTo>
                <a:cubicBezTo>
                  <a:pt x="2605195" y="2348933"/>
                  <a:pt x="2427920" y="2263946"/>
                  <a:pt x="2173272" y="2308324"/>
                </a:cubicBezTo>
                <a:cubicBezTo>
                  <a:pt x="1918624" y="2352702"/>
                  <a:pt x="1953096" y="2277095"/>
                  <a:pt x="1862804" y="2308324"/>
                </a:cubicBezTo>
                <a:cubicBezTo>
                  <a:pt x="1772512" y="2339553"/>
                  <a:pt x="1550506" y="2277326"/>
                  <a:pt x="1467664" y="2308324"/>
                </a:cubicBezTo>
                <a:cubicBezTo>
                  <a:pt x="1384822" y="2339322"/>
                  <a:pt x="1113947" y="2297461"/>
                  <a:pt x="818505" y="2308324"/>
                </a:cubicBezTo>
                <a:cubicBezTo>
                  <a:pt x="523063" y="2319187"/>
                  <a:pt x="242783" y="2264803"/>
                  <a:pt x="0" y="2308324"/>
                </a:cubicBezTo>
                <a:cubicBezTo>
                  <a:pt x="-44670" y="2137400"/>
                  <a:pt x="33902" y="2011594"/>
                  <a:pt x="0" y="1777409"/>
                </a:cubicBezTo>
                <a:cubicBezTo>
                  <a:pt x="-33902" y="1543225"/>
                  <a:pt x="39477" y="1377479"/>
                  <a:pt x="0" y="1246495"/>
                </a:cubicBezTo>
                <a:cubicBezTo>
                  <a:pt x="-39477" y="1115511"/>
                  <a:pt x="29649" y="967247"/>
                  <a:pt x="0" y="738664"/>
                </a:cubicBezTo>
                <a:cubicBezTo>
                  <a:pt x="-29649" y="510081"/>
                  <a:pt x="70109" y="175979"/>
                  <a:pt x="0" y="0"/>
                </a:cubicBezTo>
                <a:close/>
              </a:path>
            </a:pathLst>
          </a:custGeom>
          <a:solidFill>
            <a:schemeClr val="bg1">
              <a:lumMod val="20000"/>
              <a:lumOff val="80000"/>
              <a:alpha val="62000"/>
            </a:schemeClr>
          </a:solidFill>
          <a:ln w="381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4000302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en-US" sz="3600" b="1" dirty="0" err="1">
                <a:solidFill>
                  <a:srgbClr val="121212"/>
                </a:solidFill>
              </a:rPr>
              <a:t>Sử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dụng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hợp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lý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các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sản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phẩm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từ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hoạt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động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sản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xuất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nông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nghiệp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giúp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chúng</a:t>
            </a:r>
            <a:r>
              <a:rPr lang="en-US" sz="3600" b="1" dirty="0">
                <a:solidFill>
                  <a:srgbClr val="121212"/>
                </a:solidFill>
              </a:rPr>
              <a:t> ta </a:t>
            </a:r>
            <a:r>
              <a:rPr lang="en-US" sz="3600" b="1" dirty="0" err="1">
                <a:solidFill>
                  <a:srgbClr val="121212"/>
                </a:solidFill>
              </a:rPr>
              <a:t>tiết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kiệm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tiền</a:t>
            </a:r>
            <a:r>
              <a:rPr lang="en-US" sz="3600" b="1" dirty="0">
                <a:solidFill>
                  <a:srgbClr val="121212"/>
                </a:solidFill>
              </a:rPr>
              <a:t>, </a:t>
            </a:r>
            <a:r>
              <a:rPr lang="en-US" sz="3600" b="1" dirty="0" err="1">
                <a:solidFill>
                  <a:srgbClr val="121212"/>
                </a:solidFill>
              </a:rPr>
              <a:t>bảo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vệ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môi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trường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sống</a:t>
            </a:r>
            <a:r>
              <a:rPr lang="en-US" sz="3600" b="1" dirty="0">
                <a:solidFill>
                  <a:srgbClr val="121212"/>
                </a:solidFill>
              </a:rPr>
              <a:t>.</a:t>
            </a:r>
            <a:endParaRPr sz="3600" b="1" dirty="0">
              <a:solidFill>
                <a:srgbClr val="12121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423793-C66E-44C0-8074-3F8B60BC2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152" y="1079914"/>
            <a:ext cx="6645216" cy="2158171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993574" y="2764083"/>
            <a:ext cx="59365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10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0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biết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merican Sans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893196" y="1923803"/>
            <a:ext cx="8277309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Nông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nghiệp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sạch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là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sản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xuất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nông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nghiệp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tránh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hoặc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giảm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thiểu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sử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dụng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thuốc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trừ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sâu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và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phân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bón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hóa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học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.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Sản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xuất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nông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nghiệp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sạch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đáp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ứng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được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nhu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cầu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lương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thực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,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thực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phẩm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góp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phần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bảo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vệ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môi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trường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và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sức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khỏe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cộng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đồng</a:t>
            </a:r>
            <a:r>
              <a:rPr kumimoji="0" lang="en-US" alt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.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43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ĩnh vực nông nghiệp sạch, công nghệ cao ở Việt Nam &quot;hút&quot; DN Nhật Bản">
            <a:extLst>
              <a:ext uri="{FF2B5EF4-FFF2-40B4-BE49-F238E27FC236}">
                <a16:creationId xmlns:a16="http://schemas.microsoft.com/office/drawing/2014/main" id="{B801DDAE-BDBA-43B5-9936-352744332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662906"/>
            <a:ext cx="5291666" cy="353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hát Triển Nền Nông Nghiệp Sạch - Hướng đi Của Hiện Tại Và Tương Lai -  Saschi Việt Nam">
            <a:extLst>
              <a:ext uri="{FF2B5EF4-FFF2-40B4-BE49-F238E27FC236}">
                <a16:creationId xmlns:a16="http://schemas.microsoft.com/office/drawing/2014/main" id="{AE26AAD5-3007-4AF5-B98B-63F84548A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5" y="1662906"/>
            <a:ext cx="5291667" cy="353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3256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21F9F28-AB40-44B3-9770-A74FBBD58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72" y="7192"/>
            <a:ext cx="5664435" cy="685080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5209008-3869-4B5C-90F7-2C002ED71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120" y="3429000"/>
            <a:ext cx="3600000" cy="36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3310B6-7DA8-4600-AA09-94825E6A6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6881" y="1536028"/>
            <a:ext cx="5401524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9490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2">
            <a:extLst>
              <a:ext uri="{FF2B5EF4-FFF2-40B4-BE49-F238E27FC236}">
                <a16:creationId xmlns:a16="http://schemas.microsoft.com/office/drawing/2014/main" id="{8A5A8FC6-37C6-4CD1-954F-5DE8DC87DB01}"/>
              </a:ext>
            </a:extLst>
          </p:cNvPr>
          <p:cNvSpPr/>
          <p:nvPr/>
        </p:nvSpPr>
        <p:spPr>
          <a:xfrm>
            <a:off x="487025" y="1643003"/>
            <a:ext cx="11217949" cy="2319397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文本框 34">
            <a:extLst>
              <a:ext uri="{FF2B5EF4-FFF2-40B4-BE49-F238E27FC236}">
                <a16:creationId xmlns:a16="http://schemas.microsoft.com/office/drawing/2014/main" id="{44C357DF-CB75-4FA3-B1FC-9CA3EBE2201C}"/>
              </a:ext>
            </a:extLst>
          </p:cNvPr>
          <p:cNvSpPr txBox="1"/>
          <p:nvPr/>
        </p:nvSpPr>
        <p:spPr>
          <a:xfrm>
            <a:off x="840002" y="1917554"/>
            <a:ext cx="105119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vi-VN" sz="4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Giới thiệu một số sản phẩm nông nghiệp của địa phương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1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B8DDF4C6-B9B8-4F6F-8FFB-B0A89D0DC8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3394630"/>
            <a:ext cx="12191999" cy="34633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74931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896084-A86A-47A1-BC4A-1068DBD05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32" y="1724341"/>
            <a:ext cx="5698808" cy="3514920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C153C45A-B5D6-449D-95DE-B5F4E0CA7A2A}"/>
              </a:ext>
            </a:extLst>
          </p:cNvPr>
          <p:cNvSpPr txBox="1"/>
          <p:nvPr/>
        </p:nvSpPr>
        <p:spPr>
          <a:xfrm>
            <a:off x="6096000" y="904623"/>
            <a:ext cx="5698807" cy="1147698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sản phẩm nông nghiệp được trưng bày là những sản phẩm gì?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89FE18DF-CE6C-484E-A0CD-1674206D989F}"/>
              </a:ext>
            </a:extLst>
          </p:cNvPr>
          <p:cNvSpPr txBox="1"/>
          <p:nvPr/>
        </p:nvSpPr>
        <p:spPr>
          <a:xfrm>
            <a:off x="6096000" y="2450752"/>
            <a:ext cx="5698807" cy="583942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sản phẩm đó có lợi ích gì?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EB992D37-0824-42C3-A684-11B098F49A98}"/>
              </a:ext>
            </a:extLst>
          </p:cNvPr>
          <p:cNvSpPr txBox="1"/>
          <p:nvPr/>
        </p:nvSpPr>
        <p:spPr>
          <a:xfrm>
            <a:off x="6141720" y="3598278"/>
            <a:ext cx="5698807" cy="1064835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 động sản xuất nông nghiệp nào tạo ra sản phẩm đó? 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55461E65-E70A-4258-ACF8-ED4201481A49}"/>
              </a:ext>
            </a:extLst>
          </p:cNvPr>
          <p:cNvSpPr txBox="1"/>
          <p:nvPr/>
        </p:nvSpPr>
        <p:spPr>
          <a:xfrm>
            <a:off x="6141720" y="4994144"/>
            <a:ext cx="5806441" cy="1064835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Giới thiệu một số sản phẩm nông nghiệp đặc trưng của địa phương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8289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9372A372-C779-4AFD-99AE-3F84A62A5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120" y="3429000"/>
            <a:ext cx="3600000" cy="360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4E98F2-FC96-40CF-8351-289F653EB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3392" y="1930778"/>
            <a:ext cx="6645216" cy="32982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14B398-9ECD-4195-A38B-A8625A2FA8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44" y="4135454"/>
            <a:ext cx="2857143" cy="241904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2" name="Picture 21" descr="Shape&#10;&#10;Description automatically generated with medium confidence">
            <a:extLst>
              <a:ext uri="{FF2B5EF4-FFF2-40B4-BE49-F238E27FC236}">
                <a16:creationId xmlns:a16="http://schemas.microsoft.com/office/drawing/2014/main" id="{77F474D5-B666-412F-84C5-9A6712DB79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223" y="0"/>
            <a:ext cx="1930778" cy="193077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21F9F28-AB40-44B3-9770-A74FBBD58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72" y="7192"/>
            <a:ext cx="5664435" cy="685080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5209008-3869-4B5C-90F7-2C002ED71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120" y="3429000"/>
            <a:ext cx="3600000" cy="360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765BA1-9925-428F-A4EA-199D892B7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574" y="1126168"/>
            <a:ext cx="4651651" cy="572464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21F9F28-AB40-44B3-9770-A74FBBD58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72" y="7192"/>
            <a:ext cx="5664435" cy="685080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5209008-3869-4B5C-90F7-2C002ED71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120" y="3429000"/>
            <a:ext cx="3600000" cy="36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356B00-E33B-4BCF-A131-8A1EE1D38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584" y="1304360"/>
            <a:ext cx="4968671" cy="5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35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2">
            <a:extLst>
              <a:ext uri="{FF2B5EF4-FFF2-40B4-BE49-F238E27FC236}">
                <a16:creationId xmlns:a16="http://schemas.microsoft.com/office/drawing/2014/main" id="{8A5A8FC6-37C6-4CD1-954F-5DE8DC87DB01}"/>
              </a:ext>
            </a:extLst>
          </p:cNvPr>
          <p:cNvSpPr/>
          <p:nvPr/>
        </p:nvSpPr>
        <p:spPr>
          <a:xfrm>
            <a:off x="487025" y="1643003"/>
            <a:ext cx="11217949" cy="2319397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文本框 34">
            <a:extLst>
              <a:ext uri="{FF2B5EF4-FFF2-40B4-BE49-F238E27FC236}">
                <a16:creationId xmlns:a16="http://schemas.microsoft.com/office/drawing/2014/main" id="{44C357DF-CB75-4FA3-B1FC-9CA3EBE2201C}"/>
              </a:ext>
            </a:extLst>
          </p:cNvPr>
          <p:cNvSpPr txBox="1"/>
          <p:nvPr/>
        </p:nvSpPr>
        <p:spPr>
          <a:xfrm>
            <a:off x="840002" y="1917554"/>
            <a:ext cx="105119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4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những việc nên làm để tiêu dùng tiết kiệm, bảo vệ môi trường và lí do phải làm những việc đó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B8DDF4C6-B9B8-4F6F-8FFB-B0A89D0DC8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3394630"/>
            <a:ext cx="12191999" cy="34633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4D1ED6C-6AD0-4E5B-8D00-099C00920914}"/>
              </a:ext>
            </a:extLst>
          </p:cNvPr>
          <p:cNvSpPr/>
          <p:nvPr/>
        </p:nvSpPr>
        <p:spPr>
          <a:xfrm>
            <a:off x="1412240" y="315477"/>
            <a:ext cx="103224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êu những việc nên làm để tiêu dùng tiết kiệm, bảo vệ môi trường. Vì sao chúng ta nên làm như vậy?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709634F-F3AE-431D-96EC-F1E1ADF86DC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214342"/>
            <a:ext cx="1575742" cy="1575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1A81AD-963D-4683-BDEB-A9B3BA8A0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930" y="1891219"/>
            <a:ext cx="5600700" cy="35337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5BA725-A791-4662-B072-400AC36C95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483" y="1891219"/>
            <a:ext cx="4827587" cy="362685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EB78253-FD75-4B06-B3BB-81D020B7F570}"/>
              </a:ext>
            </a:extLst>
          </p:cNvPr>
          <p:cNvGrpSpPr/>
          <p:nvPr/>
        </p:nvGrpSpPr>
        <p:grpSpPr>
          <a:xfrm>
            <a:off x="4044404" y="4682999"/>
            <a:ext cx="4278451" cy="2175001"/>
            <a:chOff x="892354" y="3758439"/>
            <a:chExt cx="4278451" cy="2175001"/>
          </a:xfrm>
        </p:grpSpPr>
        <p:pic>
          <p:nvPicPr>
            <p:cNvPr id="38" name="Picture 9">
              <a:extLst>
                <a:ext uri="{FF2B5EF4-FFF2-40B4-BE49-F238E27FC236}">
                  <a16:creationId xmlns:a16="http://schemas.microsoft.com/office/drawing/2014/main" id="{B698AFB7-25FB-41E8-8D4A-F770CEA29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107C5AB-CA54-4C78-A238-1D3797091DB8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27AEF8A-569A-4A06-84A8-E5B3BE02FE10}"/>
              </a:ext>
            </a:extLst>
          </p:cNvPr>
          <p:cNvGrpSpPr/>
          <p:nvPr/>
        </p:nvGrpSpPr>
        <p:grpSpPr>
          <a:xfrm>
            <a:off x="2255519" y="0"/>
            <a:ext cx="8389945" cy="3154680"/>
            <a:chOff x="6460312" y="898660"/>
            <a:chExt cx="5022879" cy="3346493"/>
          </a:xfrm>
        </p:grpSpPr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id="{772B3DFD-7522-4628-86B3-80D54CB9B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460312" y="898660"/>
              <a:ext cx="5022879" cy="334649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FB09C3-BD8C-4350-BD09-D8CD43519DD1}"/>
                </a:ext>
              </a:extLst>
            </p:cNvPr>
            <p:cNvSpPr txBox="1"/>
            <p:nvPr/>
          </p:nvSpPr>
          <p:spPr>
            <a:xfrm>
              <a:off x="7025992" y="1710994"/>
              <a:ext cx="4213926" cy="11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 nên làm bảo vệ môi trường trong sản xuất nông nghiệp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E164D52-7792-4E38-84EB-5F44A8B22C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9" b="34815"/>
          <a:stretch/>
        </p:blipFill>
        <p:spPr>
          <a:xfrm>
            <a:off x="-619760" y="1842991"/>
            <a:ext cx="13573760" cy="55738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86DAFA-B060-4BA7-A72E-83E4C1FD6305}"/>
              </a:ext>
            </a:extLst>
          </p:cNvPr>
          <p:cNvSpPr txBox="1"/>
          <p:nvPr/>
        </p:nvSpPr>
        <p:spPr>
          <a:xfrm>
            <a:off x="1546536" y="2883313"/>
            <a:ext cx="9209944" cy="3147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 dùng thuốc BVTV, thuốc trừ sâu, thuốc diệt cỏ hóa học;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Hạn chế sử dụng phân bón hóa học;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 sử dụng phân bón hữu cơ, phân vi sinh ;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 xả nước thải, phân từ vật nuôi ra môi trường, ra nguồn nước, 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941570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27AEF8A-569A-4A06-84A8-E5B3BE02FE10}"/>
              </a:ext>
            </a:extLst>
          </p:cNvPr>
          <p:cNvGrpSpPr/>
          <p:nvPr/>
        </p:nvGrpSpPr>
        <p:grpSpPr>
          <a:xfrm>
            <a:off x="2921000" y="0"/>
            <a:ext cx="6350000" cy="3154680"/>
            <a:chOff x="6460312" y="898660"/>
            <a:chExt cx="5022879" cy="3346493"/>
          </a:xfrm>
        </p:grpSpPr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id="{772B3DFD-7522-4628-86B3-80D54CB9B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460312" y="898660"/>
              <a:ext cx="5022879" cy="334649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FB09C3-BD8C-4350-BD09-D8CD43519DD1}"/>
                </a:ext>
              </a:extLst>
            </p:cNvPr>
            <p:cNvSpPr txBox="1"/>
            <p:nvPr/>
          </p:nvSpPr>
          <p:spPr>
            <a:xfrm>
              <a:off x="6813836" y="1776492"/>
              <a:ext cx="4444330" cy="11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 nên làm để tiêu dùng tiết kiệm</a:t>
              </a:r>
              <a:endParaRPr lang="en-US" sz="3200" b="1" dirty="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E164D52-7792-4E38-84EB-5F44A8B22C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9" b="34815"/>
          <a:stretch/>
        </p:blipFill>
        <p:spPr>
          <a:xfrm>
            <a:off x="-619760" y="1842991"/>
            <a:ext cx="13573760" cy="55738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86DAFA-B060-4BA7-A72E-83E4C1FD6305}"/>
              </a:ext>
            </a:extLst>
          </p:cNvPr>
          <p:cNvSpPr txBox="1"/>
          <p:nvPr/>
        </p:nvSpPr>
        <p:spPr>
          <a:xfrm>
            <a:off x="1562148" y="2920209"/>
            <a:ext cx="9209944" cy="3583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 dụng các sản phẩm nông nghiệp tiết kiệm: Không mua, nấu quá nhiều thức ăn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vi-VN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ử dụng các bộ phận của thực vật để làm thức ăn cho vật nuôi hoặc làm phân bón;</a:t>
            </a: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vi-VN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iết kiệm nguồn nước trong tưới tiêu;...</a:t>
            </a: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vi-VN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21F9F28-AB40-44B3-9770-A74FBBD58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72" y="7192"/>
            <a:ext cx="5664435" cy="685080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5209008-3869-4B5C-90F7-2C002ED71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120" y="3429000"/>
            <a:ext cx="3600000" cy="360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0F1E12-DCCD-4096-8C6B-7EE55FCE4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019" y="1193230"/>
            <a:ext cx="5267401" cy="56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4820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heme/theme1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453</Words>
  <Application>Microsoft Office PowerPoint</Application>
  <PresentationFormat>Widescreen</PresentationFormat>
  <Paragraphs>44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等线</vt:lpstr>
      <vt:lpstr>等线 Light</vt:lpstr>
      <vt:lpstr>Arial</vt:lpstr>
      <vt:lpstr>Calibri</vt:lpstr>
      <vt:lpstr>Georgia</vt:lpstr>
      <vt:lpstr>Patrick Hand SC</vt:lpstr>
      <vt:lpstr>UTM American Sans</vt:lpstr>
      <vt:lpstr>字魂58号-创中黑</vt:lpstr>
      <vt:lpstr>字魂59号-创粗黑</vt:lpstr>
      <vt:lpstr>-</vt:lpstr>
      <vt:lpstr>1_Simple Light</vt:lpstr>
      <vt:lpstr>5_Office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33</cp:revision>
  <dcterms:created xsi:type="dcterms:W3CDTF">2022-08-16T08:28:28Z</dcterms:created>
  <dcterms:modified xsi:type="dcterms:W3CDTF">2025-12-16T07:23:13Z</dcterms:modified>
</cp:coreProperties>
</file>