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9" r:id="rId17"/>
    <p:sldId id="271" r:id="rId18"/>
    <p:sldId id="272" r:id="rId19"/>
    <p:sldId id="273" r:id="rId20"/>
    <p:sldId id="274" r:id="rId21"/>
    <p:sldId id="287" r:id="rId22"/>
    <p:sldId id="275" r:id="rId23"/>
    <p:sldId id="288" r:id="rId24"/>
    <p:sldId id="270" r:id="rId25"/>
    <p:sldId id="276" r:id="rId26"/>
    <p:sldId id="278" r:id="rId27"/>
    <p:sldId id="290" r:id="rId28"/>
  </p:sldIdLst>
  <p:sldSz cx="18288000" cy="10287000"/>
  <p:notesSz cx="6858000" cy="9144000"/>
  <p:embeddedFontLst>
    <p:embeddedFont>
      <p:font typeface="#9Slide07 HoneyCream" pitchFamily="2" charset="0"/>
      <p:regular r:id="rId30"/>
    </p:embeddedFont>
    <p:embeddedFont>
      <p:font typeface="#9Slide05 Bodega Script" pitchFamily="2" charset="0"/>
      <p:regular r:id="rId31"/>
    </p:embeddedFont>
    <p:embeddedFont>
      <p:font typeface="Chewy" panose="020B0604020202020204" charset="0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  <p:embeddedFont>
      <p:font typeface="#9Slide05 Aphrodite Pro" panose="02000000000000000000" pitchFamily="2" charset="0"/>
      <p:regular r:id="rId40"/>
    </p:embeddedFont>
    <p:embeddedFont>
      <p:font typeface="Cambria Bold" panose="02040803050406030204" pitchFamily="18" charset="0"/>
      <p:regular r:id="rId41"/>
      <p:bold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SVN-Newton" panose="02040603050506020204" pitchFamily="18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64B1"/>
    <a:srgbClr val="F6AE0C"/>
    <a:srgbClr val="710BA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403" y="2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EDC31-B950-400A-B360-D37ABAB303F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2A384-3D4C-4161-B2A9-45F5207D4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2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ĐÚNG - 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2A384-3D4C-4161-B2A9-45F5207D4E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7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33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219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127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843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875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302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542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03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47" indent="0">
              <a:buNone/>
              <a:defRPr sz="2801"/>
            </a:lvl2pPr>
            <a:lvl3pPr marL="914490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1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761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232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44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000" y="0"/>
            <a:ext cx="22815884" cy="14727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810000" y="0"/>
            <a:ext cx="22815884" cy="147271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419600" y="1146810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12742" y="10300075"/>
            <a:ext cx="2706858" cy="38133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820699-3388-EA92-33FE-25D11D55C50E}"/>
              </a:ext>
            </a:extLst>
          </p:cNvPr>
          <p:cNvSpPr txBox="1">
            <a:spLocks/>
          </p:cNvSpPr>
          <p:nvPr userDrawn="1"/>
        </p:nvSpPr>
        <p:spPr>
          <a:xfrm>
            <a:off x="-666486" y="9173015"/>
            <a:ext cx="2914997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6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1F1C8-32E1-614B-B849-A7CA9E8DC1E2}"/>
              </a:ext>
            </a:extLst>
          </p:cNvPr>
          <p:cNvSpPr txBox="1"/>
          <p:nvPr userDrawn="1"/>
        </p:nvSpPr>
        <p:spPr>
          <a:xfrm>
            <a:off x="14988540" y="51830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512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5" indent="-342935" algn="l" defTabSz="9144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5" indent="-285780" algn="l" defTabSz="914490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1" indent="-228624" algn="l" defTabSz="9144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7" indent="-228624" algn="l" defTabSz="9144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90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7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1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9.sv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sv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43.png"/><Relationship Id="rId4" Type="http://schemas.openxmlformats.org/officeDocument/2006/relationships/image" Target="../media/image5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5.sv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5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2.sv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svg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2.sv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svg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1089470">
            <a:off x="16032941" y="7371585"/>
            <a:ext cx="3969762" cy="3944951"/>
          </a:xfrm>
          <a:custGeom>
            <a:avLst/>
            <a:gdLst/>
            <a:ahLst/>
            <a:cxnLst/>
            <a:rect l="l" t="t" r="r" b="b"/>
            <a:pathLst>
              <a:path w="3969762" h="3944951">
                <a:moveTo>
                  <a:pt x="0" y="0"/>
                </a:moveTo>
                <a:lnTo>
                  <a:pt x="3969762" y="0"/>
                </a:lnTo>
                <a:lnTo>
                  <a:pt x="3969762" y="3944951"/>
                </a:lnTo>
                <a:lnTo>
                  <a:pt x="0" y="3944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27978">
            <a:off x="-1527634" y="-94273"/>
            <a:ext cx="3969762" cy="3944951"/>
          </a:xfrm>
          <a:custGeom>
            <a:avLst/>
            <a:gdLst/>
            <a:ahLst/>
            <a:cxnLst/>
            <a:rect l="l" t="t" r="r" b="b"/>
            <a:pathLst>
              <a:path w="3969762" h="3944951">
                <a:moveTo>
                  <a:pt x="0" y="0"/>
                </a:moveTo>
                <a:lnTo>
                  <a:pt x="3969762" y="0"/>
                </a:lnTo>
                <a:lnTo>
                  <a:pt x="3969762" y="3944951"/>
                </a:lnTo>
                <a:lnTo>
                  <a:pt x="0" y="3944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09899">
            <a:off x="13859267" y="7791290"/>
            <a:ext cx="1511182" cy="1322284"/>
          </a:xfrm>
          <a:custGeom>
            <a:avLst/>
            <a:gdLst/>
            <a:ahLst/>
            <a:cxnLst/>
            <a:rect l="l" t="t" r="r" b="b"/>
            <a:pathLst>
              <a:path w="1511182" h="1322284">
                <a:moveTo>
                  <a:pt x="0" y="0"/>
                </a:moveTo>
                <a:lnTo>
                  <a:pt x="1511182" y="0"/>
                </a:lnTo>
                <a:lnTo>
                  <a:pt x="1511182" y="1322284"/>
                </a:lnTo>
                <a:lnTo>
                  <a:pt x="0" y="1322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644182">
            <a:off x="2745609" y="2151775"/>
            <a:ext cx="1511182" cy="1322284"/>
          </a:xfrm>
          <a:custGeom>
            <a:avLst/>
            <a:gdLst/>
            <a:ahLst/>
            <a:cxnLst/>
            <a:rect l="l" t="t" r="r" b="b"/>
            <a:pathLst>
              <a:path w="1511182" h="1322284">
                <a:moveTo>
                  <a:pt x="0" y="0"/>
                </a:moveTo>
                <a:lnTo>
                  <a:pt x="1511182" y="0"/>
                </a:lnTo>
                <a:lnTo>
                  <a:pt x="1511182" y="1322284"/>
                </a:lnTo>
                <a:lnTo>
                  <a:pt x="0" y="1322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72289" y="448115"/>
            <a:ext cx="2474024" cy="4114800"/>
          </a:xfrm>
          <a:custGeom>
            <a:avLst/>
            <a:gdLst/>
            <a:ahLst/>
            <a:cxnLst/>
            <a:rect l="l" t="t" r="r" b="b"/>
            <a:pathLst>
              <a:path w="2474024" h="4114800">
                <a:moveTo>
                  <a:pt x="0" y="0"/>
                </a:moveTo>
                <a:lnTo>
                  <a:pt x="2474024" y="0"/>
                </a:lnTo>
                <a:lnTo>
                  <a:pt x="2474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4972" y="6381942"/>
            <a:ext cx="4762266" cy="3905058"/>
          </a:xfrm>
          <a:custGeom>
            <a:avLst/>
            <a:gdLst/>
            <a:ahLst/>
            <a:cxnLst/>
            <a:rect l="l" t="t" r="r" b="b"/>
            <a:pathLst>
              <a:path w="4762266" h="3905058">
                <a:moveTo>
                  <a:pt x="0" y="0"/>
                </a:moveTo>
                <a:lnTo>
                  <a:pt x="4762266" y="0"/>
                </a:lnTo>
                <a:lnTo>
                  <a:pt x="4762266" y="3905058"/>
                </a:lnTo>
                <a:lnTo>
                  <a:pt x="0" y="39050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52184" y="6172200"/>
            <a:ext cx="3965639" cy="4114800"/>
          </a:xfrm>
          <a:custGeom>
            <a:avLst/>
            <a:gdLst/>
            <a:ahLst/>
            <a:cxnLst/>
            <a:rect l="l" t="t" r="r" b="b"/>
            <a:pathLst>
              <a:path w="3965639" h="4114800">
                <a:moveTo>
                  <a:pt x="0" y="0"/>
                </a:moveTo>
                <a:lnTo>
                  <a:pt x="3965638" y="0"/>
                </a:lnTo>
                <a:lnTo>
                  <a:pt x="39656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62" y="-330004"/>
            <a:ext cx="2316681" cy="23166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0607" y="729583"/>
            <a:ext cx="5864860" cy="36335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6726" y="3703753"/>
            <a:ext cx="13443596" cy="30503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92676" y="7287019"/>
            <a:ext cx="5376144" cy="1823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916204" y="3719615"/>
            <a:ext cx="8729298" cy="6263271"/>
          </a:xfrm>
          <a:custGeom>
            <a:avLst/>
            <a:gdLst/>
            <a:ahLst/>
            <a:cxnLst/>
            <a:rect l="l" t="t" r="r" b="b"/>
            <a:pathLst>
              <a:path w="8729298" h="6263271">
                <a:moveTo>
                  <a:pt x="0" y="0"/>
                </a:moveTo>
                <a:lnTo>
                  <a:pt x="8729298" y="0"/>
                </a:lnTo>
                <a:lnTo>
                  <a:pt x="8729298" y="6263272"/>
                </a:lnTo>
                <a:lnTo>
                  <a:pt x="0" y="62632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375" y="1110745"/>
            <a:ext cx="6761050" cy="8870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325980" y="4918943"/>
            <a:ext cx="9659167" cy="867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  <a:spcBef>
                <a:spcPct val="0"/>
              </a:spcBef>
            </a:pPr>
            <a:r>
              <a:rPr lang="en-US" sz="5000" b="1" dirty="0" err="1" smtClean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Diện</a:t>
            </a:r>
            <a:r>
              <a:rPr lang="en-US" sz="5000" b="1" dirty="0" smtClean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tích</a:t>
            </a:r>
            <a:r>
              <a:rPr lang="en-US" sz="50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50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thang ABCK </a:t>
            </a:r>
            <a:r>
              <a:rPr lang="en-US" sz="50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là</a:t>
            </a:r>
            <a:r>
              <a:rPr lang="en-US" sz="50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3"/>
              <p:cNvSpPr txBox="1"/>
              <p:nvPr/>
            </p:nvSpPr>
            <p:spPr>
              <a:xfrm>
                <a:off x="7793931" y="6162056"/>
                <a:ext cx="9912274" cy="8671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>
                  <a:lnSpc>
                    <a:spcPts val="7500"/>
                  </a:lnSpc>
                  <a:spcBef>
                    <a:spcPct val="0"/>
                  </a:spcBef>
                </a:pPr>
                <a:r>
                  <a:rPr lang="en-US" sz="5000" b="1" dirty="0">
                    <a:solidFill>
                      <a:srgbClr val="F6AE0C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(1,3 + 6,5) × 6,5 : 2 = 25,35 </a:t>
                </a:r>
                <a:r>
                  <a:rPr lang="en-US" sz="5000" b="1" dirty="0" smtClean="0">
                    <a:solidFill>
                      <a:srgbClr val="F6AE0C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400" b="1" i="1" kern="0" smtClean="0">
                            <a:solidFill>
                              <a:srgbClr val="F6AE0C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4400" b="1" i="1" kern="0" smtClean="0">
                            <a:solidFill>
                              <a:srgbClr val="F6AE0C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000" b="1" dirty="0" smtClean="0">
                    <a:solidFill>
                      <a:srgbClr val="F6AE0C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)</a:t>
                </a:r>
                <a:endParaRPr lang="en-US" sz="5000" b="1" dirty="0">
                  <a:solidFill>
                    <a:srgbClr val="F6AE0C"/>
                  </a:solidFill>
                  <a:latin typeface="Cambria Bold"/>
                  <a:ea typeface="Cambria Bold"/>
                  <a:cs typeface="Cambria Bold"/>
                  <a:sym typeface="Cambria Bold"/>
                </a:endParaRPr>
              </a:p>
            </p:txBody>
          </p:sp>
        </mc:Choice>
        <mc:Fallback>
          <p:sp>
            <p:nvSpPr>
              <p:cNvPr id="13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931" y="6162056"/>
                <a:ext cx="9912274" cy="867160"/>
              </a:xfrm>
              <a:prstGeom prst="rect">
                <a:avLst/>
              </a:prstGeom>
              <a:blipFill>
                <a:blip r:embed="rId7"/>
                <a:stretch>
                  <a:fillRect l="-3875" t="-11268" b="-43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12"/>
          <p:cNvSpPr/>
          <p:nvPr/>
        </p:nvSpPr>
        <p:spPr>
          <a:xfrm>
            <a:off x="703201" y="1673708"/>
            <a:ext cx="7359580" cy="6908994"/>
          </a:xfrm>
          <a:custGeom>
            <a:avLst/>
            <a:gdLst/>
            <a:ahLst/>
            <a:cxnLst/>
            <a:rect l="l" t="t" r="r" b="b"/>
            <a:pathLst>
              <a:path w="7359580" h="6908994">
                <a:moveTo>
                  <a:pt x="0" y="0"/>
                </a:moveTo>
                <a:lnTo>
                  <a:pt x="7359581" y="0"/>
                </a:lnTo>
                <a:lnTo>
                  <a:pt x="7359581" y="6908993"/>
                </a:lnTo>
                <a:lnTo>
                  <a:pt x="0" y="69089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rapezoid 14"/>
          <p:cNvSpPr/>
          <p:nvPr/>
        </p:nvSpPr>
        <p:spPr>
          <a:xfrm>
            <a:off x="1406304" y="2543518"/>
            <a:ext cx="5234974" cy="5224885"/>
          </a:xfrm>
          <a:custGeom>
            <a:avLst/>
            <a:gdLst>
              <a:gd name="connsiteX0" fmla="*/ 0 w 6962676"/>
              <a:gd name="connsiteY0" fmla="*/ 3481810 h 3481810"/>
              <a:gd name="connsiteX1" fmla="*/ 870453 w 6962676"/>
              <a:gd name="connsiteY1" fmla="*/ 0 h 3481810"/>
              <a:gd name="connsiteX2" fmla="*/ 6092224 w 6962676"/>
              <a:gd name="connsiteY2" fmla="*/ 0 h 3481810"/>
              <a:gd name="connsiteX3" fmla="*/ 6962676 w 6962676"/>
              <a:gd name="connsiteY3" fmla="*/ 3481810 h 3481810"/>
              <a:gd name="connsiteX4" fmla="*/ 0 w 6962676"/>
              <a:gd name="connsiteY4" fmla="*/ 3481810 h 3481810"/>
              <a:gd name="connsiteX0" fmla="*/ 0 w 6119714"/>
              <a:gd name="connsiteY0" fmla="*/ 3481810 h 5210597"/>
              <a:gd name="connsiteX1" fmla="*/ 870453 w 6119714"/>
              <a:gd name="connsiteY1" fmla="*/ 0 h 5210597"/>
              <a:gd name="connsiteX2" fmla="*/ 6092224 w 6119714"/>
              <a:gd name="connsiteY2" fmla="*/ 0 h 5210597"/>
              <a:gd name="connsiteX3" fmla="*/ 6119714 w 6119714"/>
              <a:gd name="connsiteY3" fmla="*/ 5210597 h 5210597"/>
              <a:gd name="connsiteX4" fmla="*/ 0 w 6119714"/>
              <a:gd name="connsiteY4" fmla="*/ 3481810 h 5210597"/>
              <a:gd name="connsiteX0" fmla="*/ 4173035 w 5249261"/>
              <a:gd name="connsiteY0" fmla="*/ 5224885 h 5224885"/>
              <a:gd name="connsiteX1" fmla="*/ 0 w 5249261"/>
              <a:gd name="connsiteY1" fmla="*/ 0 h 5224885"/>
              <a:gd name="connsiteX2" fmla="*/ 5221771 w 5249261"/>
              <a:gd name="connsiteY2" fmla="*/ 0 h 5224885"/>
              <a:gd name="connsiteX3" fmla="*/ 5249261 w 5249261"/>
              <a:gd name="connsiteY3" fmla="*/ 5210597 h 5224885"/>
              <a:gd name="connsiteX4" fmla="*/ 4173035 w 5249261"/>
              <a:gd name="connsiteY4" fmla="*/ 5224885 h 5224885"/>
              <a:gd name="connsiteX0" fmla="*/ 4173035 w 5249261"/>
              <a:gd name="connsiteY0" fmla="*/ 5224885 h 5267747"/>
              <a:gd name="connsiteX1" fmla="*/ 0 w 5249261"/>
              <a:gd name="connsiteY1" fmla="*/ 0 h 5267747"/>
              <a:gd name="connsiteX2" fmla="*/ 5221771 w 5249261"/>
              <a:gd name="connsiteY2" fmla="*/ 0 h 5267747"/>
              <a:gd name="connsiteX3" fmla="*/ 5249261 w 5249261"/>
              <a:gd name="connsiteY3" fmla="*/ 5267747 h 5267747"/>
              <a:gd name="connsiteX4" fmla="*/ 4173035 w 5249261"/>
              <a:gd name="connsiteY4" fmla="*/ 5224885 h 5267747"/>
              <a:gd name="connsiteX0" fmla="*/ 4173035 w 5234974"/>
              <a:gd name="connsiteY0" fmla="*/ 5224885 h 5224885"/>
              <a:gd name="connsiteX1" fmla="*/ 0 w 5234974"/>
              <a:gd name="connsiteY1" fmla="*/ 0 h 5224885"/>
              <a:gd name="connsiteX2" fmla="*/ 5221771 w 5234974"/>
              <a:gd name="connsiteY2" fmla="*/ 0 h 5224885"/>
              <a:gd name="connsiteX3" fmla="*/ 5234974 w 5234974"/>
              <a:gd name="connsiteY3" fmla="*/ 5224884 h 5224885"/>
              <a:gd name="connsiteX4" fmla="*/ 4173035 w 5234974"/>
              <a:gd name="connsiteY4" fmla="*/ 5224885 h 522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974" h="5224885">
                <a:moveTo>
                  <a:pt x="4173035" y="5224885"/>
                </a:moveTo>
                <a:lnTo>
                  <a:pt x="0" y="0"/>
                </a:lnTo>
                <a:lnTo>
                  <a:pt x="5221771" y="0"/>
                </a:lnTo>
                <a:lnTo>
                  <a:pt x="5234974" y="5224884"/>
                </a:lnTo>
                <a:lnTo>
                  <a:pt x="4173035" y="5224885"/>
                </a:lnTo>
                <a:close/>
              </a:path>
            </a:pathLst>
          </a:custGeom>
          <a:solidFill>
            <a:srgbClr val="9064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2"/>
          <p:cNvSpPr txBox="1"/>
          <p:nvPr/>
        </p:nvSpPr>
        <p:spPr>
          <a:xfrm>
            <a:off x="2193000" y="996656"/>
            <a:ext cx="1314223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  <a:spcBef>
                <a:spcPct val="0"/>
              </a:spcBef>
            </a:pPr>
            <a:r>
              <a:rPr lang="en-US" sz="5000" b="1" dirty="0" err="1" smtClean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5000" b="1" dirty="0" smtClean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thang </a:t>
            </a:r>
            <a:r>
              <a:rPr lang="en-US" sz="50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ABCK </a:t>
            </a:r>
            <a:r>
              <a:rPr lang="en-US" sz="5000" b="1" dirty="0" err="1" smtClean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endParaRPr lang="en-US" sz="5000" b="1" dirty="0">
              <a:solidFill>
                <a:srgbClr val="710BAF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662983" y="935946"/>
            <a:ext cx="6627888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75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đáy</a:t>
            </a:r>
            <a:r>
              <a:rPr lang="en-US" sz="50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lớn</a:t>
            </a:r>
            <a:r>
              <a:rPr lang="en-US" sz="50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AB = 6,5 </a:t>
            </a:r>
            <a:r>
              <a:rPr lang="en-US" sz="5000" b="1" dirty="0" smtClean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cm </a:t>
            </a:r>
            <a:r>
              <a:rPr lang="en-US" sz="5000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đáy</a:t>
            </a:r>
            <a:r>
              <a:rPr lang="en-US" sz="50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bé</a:t>
            </a:r>
            <a:r>
              <a:rPr lang="en-US" sz="50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1,3 = cm </a:t>
            </a:r>
            <a:r>
              <a:rPr lang="en-US" sz="5000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và</a:t>
            </a:r>
            <a:r>
              <a:rPr lang="en-US" sz="50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chiều</a:t>
            </a:r>
            <a:r>
              <a:rPr lang="en-US" sz="50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cao</a:t>
            </a:r>
            <a:r>
              <a:rPr lang="en-US" sz="50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= 6,5 cm </a:t>
            </a:r>
            <a:endParaRPr lang="en-US" sz="5000" b="1" dirty="0">
              <a:solidFill>
                <a:srgbClr val="710BAF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480423" y="8746588"/>
            <a:ext cx="12050041" cy="813934"/>
            <a:chOff x="849307" y="4738364"/>
            <a:chExt cx="12050041" cy="813934"/>
          </a:xfrm>
        </p:grpSpPr>
        <p:sp>
          <p:nvSpPr>
            <p:cNvPr id="23" name="TextBox 16"/>
            <p:cNvSpPr txBox="1"/>
            <p:nvPr/>
          </p:nvSpPr>
          <p:spPr>
            <a:xfrm>
              <a:off x="849307" y="4744841"/>
              <a:ext cx="8899848" cy="785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750"/>
                </a:lnSpc>
              </a:pP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a)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Diện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tích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hình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thang ABCK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là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9108406" y="4738364"/>
              <a:ext cx="2385970" cy="726744"/>
            </a:xfrm>
            <a:prstGeom prst="roundRect">
              <a:avLst/>
            </a:prstGeom>
            <a:solidFill>
              <a:srgbClr val="F6AE0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23,35</a:t>
              </a:r>
              <a:endPara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/>
                <p:cNvSpPr/>
                <p:nvPr/>
              </p:nvSpPr>
              <p:spPr>
                <a:xfrm>
                  <a:off x="11508262" y="4767531"/>
                  <a:ext cx="1391086" cy="7847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4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10B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10B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𝒄</m:t>
                            </m:r>
                            <m:r>
                              <a:rPr kumimoji="0" lang="en-US" sz="4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10B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𝒎</m:t>
                            </m:r>
                          </m:e>
                          <m:sup>
                            <m:r>
                              <a:rPr kumimoji="0" lang="en-US" sz="4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10B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10BAF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08262" y="4767531"/>
                  <a:ext cx="1391086" cy="78476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2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2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734741" y="3606003"/>
            <a:ext cx="11275188" cy="165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750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2 </a:t>
            </a:r>
            <a:r>
              <a:rPr lang="en-US" sz="45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tam </a:t>
            </a:r>
            <a:r>
              <a:rPr lang="en-US" sz="45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giác</a:t>
            </a: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này</a:t>
            </a: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chung</a:t>
            </a: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chiều</a:t>
            </a: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cao</a:t>
            </a: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AD, </a:t>
            </a:r>
            <a:r>
              <a:rPr lang="en-US" sz="45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độ</a:t>
            </a: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dài</a:t>
            </a: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đáy</a:t>
            </a: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DK </a:t>
            </a:r>
            <a:r>
              <a:rPr lang="en-US" sz="45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gấp</a:t>
            </a: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4 </a:t>
            </a:r>
            <a:r>
              <a:rPr lang="en-US" sz="45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lần</a:t>
            </a: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độ</a:t>
            </a: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dài</a:t>
            </a: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đáy</a:t>
            </a:r>
            <a:r>
              <a:rPr lang="en-US" sz="4500" b="1" dirty="0">
                <a:solidFill>
                  <a:srgbClr val="F6AE0C"/>
                </a:solidFill>
                <a:latin typeface="Cambria Bold"/>
                <a:ea typeface="Cambria Bold"/>
                <a:cs typeface="Cambria Bold"/>
                <a:sym typeface="Cambria Bold"/>
              </a:rPr>
              <a:t> DE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40111" y="1184795"/>
            <a:ext cx="13675569" cy="1744067"/>
            <a:chOff x="9478" y="5369617"/>
            <a:chExt cx="13675569" cy="1744067"/>
          </a:xfrm>
        </p:grpSpPr>
        <p:sp>
          <p:nvSpPr>
            <p:cNvPr id="15" name="TextBox 16"/>
            <p:cNvSpPr txBox="1"/>
            <p:nvPr/>
          </p:nvSpPr>
          <p:spPr>
            <a:xfrm>
              <a:off x="9478" y="5369617"/>
              <a:ext cx="13675569" cy="17440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6750"/>
                </a:lnSpc>
                <a:spcBef>
                  <a:spcPct val="0"/>
                </a:spcBef>
              </a:pPr>
              <a:r>
                <a:rPr lang="en-US" sz="4500" b="1" dirty="0" smtClean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b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)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Diện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tích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hình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tam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giác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AKD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gấp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      </a:t>
              </a:r>
              <a:r>
                <a:rPr lang="en-US" sz="4500" b="1" dirty="0" smtClean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    </a:t>
              </a:r>
              <a:r>
                <a:rPr lang="en-US" sz="4500" b="1" dirty="0" err="1" smtClean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lần</a:t>
              </a:r>
              <a:r>
                <a:rPr lang="en-US" sz="4500" b="1" dirty="0" smtClean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diện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tích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hình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tam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giác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ADE.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9260485" y="5369617"/>
              <a:ext cx="1149591" cy="726744"/>
            </a:xfrm>
            <a:prstGeom prst="roundRect">
              <a:avLst/>
            </a:prstGeom>
            <a:solidFill>
              <a:srgbClr val="F6AE0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reeform 12"/>
          <p:cNvSpPr/>
          <p:nvPr/>
        </p:nvSpPr>
        <p:spPr>
          <a:xfrm>
            <a:off x="786635" y="2884564"/>
            <a:ext cx="5615142" cy="5325587"/>
          </a:xfrm>
          <a:custGeom>
            <a:avLst/>
            <a:gdLst/>
            <a:ahLst/>
            <a:cxnLst/>
            <a:rect l="l" t="t" r="r" b="b"/>
            <a:pathLst>
              <a:path w="7359580" h="6908994">
                <a:moveTo>
                  <a:pt x="0" y="0"/>
                </a:moveTo>
                <a:lnTo>
                  <a:pt x="7359581" y="0"/>
                </a:lnTo>
                <a:lnTo>
                  <a:pt x="7359581" y="6908993"/>
                </a:lnTo>
                <a:lnTo>
                  <a:pt x="0" y="6908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Isosceles Triangle 20"/>
          <p:cNvSpPr/>
          <p:nvPr/>
        </p:nvSpPr>
        <p:spPr>
          <a:xfrm>
            <a:off x="1250853" y="3509422"/>
            <a:ext cx="3270576" cy="4075870"/>
          </a:xfrm>
          <a:custGeom>
            <a:avLst/>
            <a:gdLst>
              <a:gd name="connsiteX0" fmla="*/ 0 w 3199138"/>
              <a:gd name="connsiteY0" fmla="*/ 4075870 h 4075870"/>
              <a:gd name="connsiteX1" fmla="*/ 14300 w 3199138"/>
              <a:gd name="connsiteY1" fmla="*/ 0 h 4075870"/>
              <a:gd name="connsiteX2" fmla="*/ 3199138 w 3199138"/>
              <a:gd name="connsiteY2" fmla="*/ 4075870 h 4075870"/>
              <a:gd name="connsiteX3" fmla="*/ 0 w 3199138"/>
              <a:gd name="connsiteY3" fmla="*/ 4075870 h 4075870"/>
              <a:gd name="connsiteX0" fmla="*/ 0 w 3270576"/>
              <a:gd name="connsiteY0" fmla="*/ 4075870 h 4075870"/>
              <a:gd name="connsiteX1" fmla="*/ 14300 w 3270576"/>
              <a:gd name="connsiteY1" fmla="*/ 0 h 4075870"/>
              <a:gd name="connsiteX2" fmla="*/ 3270576 w 3270576"/>
              <a:gd name="connsiteY2" fmla="*/ 4061582 h 4075870"/>
              <a:gd name="connsiteX3" fmla="*/ 0 w 3270576"/>
              <a:gd name="connsiteY3" fmla="*/ 4075870 h 407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0576" h="4075870">
                <a:moveTo>
                  <a:pt x="0" y="4075870"/>
                </a:moveTo>
                <a:cubicBezTo>
                  <a:pt x="4767" y="2717247"/>
                  <a:pt x="9533" y="1358623"/>
                  <a:pt x="14300" y="0"/>
                </a:cubicBezTo>
                <a:lnTo>
                  <a:pt x="3270576" y="4061582"/>
                </a:lnTo>
                <a:lnTo>
                  <a:pt x="0" y="4075870"/>
                </a:lnTo>
                <a:close/>
              </a:path>
            </a:pathLst>
          </a:custGeom>
          <a:noFill/>
          <a:ln w="57150">
            <a:solidFill>
              <a:srgbClr val="710BA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1250853" y="3509420"/>
            <a:ext cx="819150" cy="4075871"/>
          </a:xfrm>
          <a:prstGeom prst="triangle">
            <a:avLst>
              <a:gd name="adj" fmla="val 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13"/>
          <p:cNvSpPr txBox="1"/>
          <p:nvPr/>
        </p:nvSpPr>
        <p:spPr>
          <a:xfrm>
            <a:off x="10513396" y="4478036"/>
            <a:ext cx="575615" cy="785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750"/>
              </a:lnSpc>
              <a:spcBef>
                <a:spcPct val="0"/>
              </a:spcBef>
            </a:pPr>
            <a:r>
              <a:rPr lang="en-US" sz="4500" b="1" dirty="0" smtClean="0">
                <a:latin typeface="Cambria Bold"/>
                <a:ea typeface="Cambria Bold"/>
                <a:cs typeface="Cambria Bold"/>
                <a:sym typeface="Cambria Bold"/>
              </a:rPr>
              <a:t>4</a:t>
            </a:r>
            <a:endParaRPr lang="en-US" sz="4500" b="1" dirty="0">
              <a:latin typeface="Cambria Bold"/>
              <a:ea typeface="Cambria Bold"/>
              <a:cs typeface="Cambria Bold"/>
              <a:sym typeface="Cambri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20988E-6 L 0.07674 -0.3216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-1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0" grpId="0" animBg="1"/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89029" y="289780"/>
            <a:ext cx="17003004" cy="9832989"/>
            <a:chOff x="0" y="0"/>
            <a:chExt cx="799502" cy="4623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64582" y="4818161"/>
            <a:ext cx="6256813" cy="4066179"/>
          </a:xfrm>
          <a:custGeom>
            <a:avLst/>
            <a:gdLst/>
            <a:ahLst/>
            <a:cxnLst/>
            <a:rect l="l" t="t" r="r" b="b"/>
            <a:pathLst>
              <a:path w="6256813" h="4066179">
                <a:moveTo>
                  <a:pt x="0" y="0"/>
                </a:moveTo>
                <a:lnTo>
                  <a:pt x="6256813" y="0"/>
                </a:lnTo>
                <a:lnTo>
                  <a:pt x="6256813" y="4066180"/>
                </a:lnTo>
                <a:lnTo>
                  <a:pt x="0" y="40661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712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186523" y="1395214"/>
            <a:ext cx="14986074" cy="2776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500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Việt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dùng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đất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sét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để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nặn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tam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giác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thang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và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tròn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với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kích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thước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như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dưới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đây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.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Hỏi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nào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diện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tích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bé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nhất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nào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diện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tích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lớn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nhất</a:t>
            </a:r>
            <a:r>
              <a:rPr lang="en-US" sz="4500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878" y="515007"/>
            <a:ext cx="1658256" cy="28531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056" y="4626171"/>
            <a:ext cx="3699344" cy="34394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0136" y="6824189"/>
            <a:ext cx="3646933" cy="3327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6584" y="4990921"/>
            <a:ext cx="2178990" cy="2178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18128" y="3185950"/>
            <a:ext cx="7241172" cy="6670929"/>
          </a:xfrm>
          <a:custGeom>
            <a:avLst/>
            <a:gdLst/>
            <a:ahLst/>
            <a:cxnLst/>
            <a:rect l="l" t="t" r="r" b="b"/>
            <a:pathLst>
              <a:path w="7241172" h="6670929">
                <a:moveTo>
                  <a:pt x="0" y="0"/>
                </a:moveTo>
                <a:lnTo>
                  <a:pt x="7241172" y="0"/>
                </a:lnTo>
                <a:lnTo>
                  <a:pt x="7241172" y="6670929"/>
                </a:lnTo>
                <a:lnTo>
                  <a:pt x="0" y="66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854" y="1055897"/>
            <a:ext cx="6120914" cy="9071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530002" y="3719615"/>
            <a:ext cx="8729298" cy="6263271"/>
          </a:xfrm>
          <a:custGeom>
            <a:avLst/>
            <a:gdLst/>
            <a:ahLst/>
            <a:cxnLst/>
            <a:rect l="l" t="t" r="r" b="b"/>
            <a:pathLst>
              <a:path w="8729298" h="6263271">
                <a:moveTo>
                  <a:pt x="0" y="0"/>
                </a:moveTo>
                <a:lnTo>
                  <a:pt x="8729298" y="0"/>
                </a:lnTo>
                <a:lnTo>
                  <a:pt x="8729298" y="6263272"/>
                </a:lnTo>
                <a:lnTo>
                  <a:pt x="0" y="62632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375" y="1110745"/>
            <a:ext cx="6761050" cy="88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3"/>
              <p:cNvSpPr txBox="1"/>
              <p:nvPr/>
            </p:nvSpPr>
            <p:spPr>
              <a:xfrm>
                <a:off x="7363479" y="3903768"/>
                <a:ext cx="9439602" cy="143629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>
                  <a:lnSpc>
                    <a:spcPts val="11194"/>
                  </a:lnSpc>
                  <a:spcBef>
                    <a:spcPct val="0"/>
                  </a:spcBef>
                </a:pPr>
                <a:r>
                  <a:rPr lang="en-US" sz="7463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7 × 7 : 2 = 24,5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8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8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8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7463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)</a:t>
                </a:r>
              </a:p>
            </p:txBody>
          </p:sp>
        </mc:Choice>
        <mc:Fallback>
          <p:sp>
            <p:nvSpPr>
              <p:cNvPr id="13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479" y="3903768"/>
                <a:ext cx="9439602" cy="1436291"/>
              </a:xfrm>
              <a:prstGeom prst="rect">
                <a:avLst/>
              </a:prstGeom>
              <a:blipFill>
                <a:blip r:embed="rId6"/>
                <a:stretch>
                  <a:fillRect l="-3876" t="-9746" r="-5103" b="-28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905331" y="1866900"/>
            <a:ext cx="6469466" cy="6141977"/>
            <a:chOff x="905331" y="1866900"/>
            <a:chExt cx="6469466" cy="6141977"/>
          </a:xfrm>
        </p:grpSpPr>
        <p:sp>
          <p:nvSpPr>
            <p:cNvPr id="14" name="Isosceles Triangle 13"/>
            <p:cNvSpPr/>
            <p:nvPr/>
          </p:nvSpPr>
          <p:spPr>
            <a:xfrm>
              <a:off x="2345597" y="1866900"/>
              <a:ext cx="5029200" cy="5105400"/>
            </a:xfrm>
            <a:prstGeom prst="triangle">
              <a:avLst>
                <a:gd name="adj" fmla="val 0"/>
              </a:avLst>
            </a:prstGeom>
            <a:solidFill>
              <a:srgbClr val="F6AE0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905331" y="3863845"/>
              <a:ext cx="1329857" cy="1436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11194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7 </a:t>
              </a:r>
              <a:r>
                <a:rPr lang="en-US" sz="4000" b="1" dirty="0" smtClean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cm</a:t>
              </a:r>
              <a:endParaRPr lang="en-US" sz="40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endParaRPr>
            </a:p>
          </p:txBody>
        </p:sp>
        <p:sp>
          <p:nvSpPr>
            <p:cNvPr id="16" name="TextBox 13"/>
            <p:cNvSpPr txBox="1"/>
            <p:nvPr/>
          </p:nvSpPr>
          <p:spPr>
            <a:xfrm>
              <a:off x="4192439" y="6572586"/>
              <a:ext cx="1329857" cy="1436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11194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7 </a:t>
              </a:r>
              <a:r>
                <a:rPr lang="en-US" sz="4000" b="1" dirty="0" smtClean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cm</a:t>
              </a:r>
              <a:endParaRPr lang="en-US" sz="40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85800" y="227005"/>
            <a:ext cx="17003004" cy="9832989"/>
            <a:chOff x="0" y="0"/>
            <a:chExt cx="799502" cy="462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3"/>
              <p:cNvSpPr txBox="1"/>
              <p:nvPr/>
            </p:nvSpPr>
            <p:spPr>
              <a:xfrm>
                <a:off x="3387314" y="6665868"/>
                <a:ext cx="10924521" cy="129484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>
                  <a:lnSpc>
                    <a:spcPts val="11194"/>
                  </a:lnSpc>
                  <a:spcBef>
                    <a:spcPct val="0"/>
                  </a:spcBef>
                </a:pPr>
                <a:r>
                  <a:rPr lang="en-US" sz="7463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(3 + 6) × 4 : 2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72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72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72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7463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)</a:t>
                </a:r>
              </a:p>
            </p:txBody>
          </p:sp>
        </mc:Choice>
        <mc:Fallback>
          <p:sp>
            <p:nvSpPr>
              <p:cNvPr id="13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314" y="6665868"/>
                <a:ext cx="10924521" cy="1294842"/>
              </a:xfrm>
              <a:prstGeom prst="rect">
                <a:avLst/>
              </a:prstGeom>
              <a:blipFill>
                <a:blip r:embed="rId6"/>
                <a:stretch>
                  <a:fillRect l="-3348" t="-10798" r="-3069" b="-42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1317844" y="-49452"/>
            <a:ext cx="6364014" cy="6042071"/>
            <a:chOff x="905331" y="1538538"/>
            <a:chExt cx="6364014" cy="6042071"/>
          </a:xfrm>
        </p:grpSpPr>
        <p:sp>
          <p:nvSpPr>
            <p:cNvPr id="16" name="Flowchart: Manual Input 15"/>
            <p:cNvSpPr/>
            <p:nvPr/>
          </p:nvSpPr>
          <p:spPr>
            <a:xfrm rot="5400000">
              <a:off x="3128372" y="2208376"/>
              <a:ext cx="3506952" cy="477499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41"/>
                <a:gd name="connsiteY0" fmla="*/ 3137 h 10000"/>
                <a:gd name="connsiteX1" fmla="*/ 10041 w 10041"/>
                <a:gd name="connsiteY1" fmla="*/ 0 h 10000"/>
                <a:gd name="connsiteX2" fmla="*/ 10041 w 10041"/>
                <a:gd name="connsiteY2" fmla="*/ 10000 h 10000"/>
                <a:gd name="connsiteX3" fmla="*/ 41 w 10041"/>
                <a:gd name="connsiteY3" fmla="*/ 10000 h 10000"/>
                <a:gd name="connsiteX4" fmla="*/ 0 w 10041"/>
                <a:gd name="connsiteY4" fmla="*/ 3137 h 10000"/>
                <a:gd name="connsiteX0" fmla="*/ 5 w 10005"/>
                <a:gd name="connsiteY0" fmla="*/ 5650 h 10000"/>
                <a:gd name="connsiteX1" fmla="*/ 10005 w 10005"/>
                <a:gd name="connsiteY1" fmla="*/ 0 h 10000"/>
                <a:gd name="connsiteX2" fmla="*/ 10005 w 10005"/>
                <a:gd name="connsiteY2" fmla="*/ 10000 h 10000"/>
                <a:gd name="connsiteX3" fmla="*/ 5 w 10005"/>
                <a:gd name="connsiteY3" fmla="*/ 10000 h 10000"/>
                <a:gd name="connsiteX4" fmla="*/ 5 w 10005"/>
                <a:gd name="connsiteY4" fmla="*/ 565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5" h="10000">
                  <a:moveTo>
                    <a:pt x="5" y="5650"/>
                  </a:moveTo>
                  <a:lnTo>
                    <a:pt x="10005" y="0"/>
                  </a:lnTo>
                  <a:lnTo>
                    <a:pt x="10005" y="10000"/>
                  </a:lnTo>
                  <a:lnTo>
                    <a:pt x="5" y="10000"/>
                  </a:lnTo>
                  <a:cubicBezTo>
                    <a:pt x="-9" y="7712"/>
                    <a:pt x="19" y="7938"/>
                    <a:pt x="5" y="5650"/>
                  </a:cubicBezTo>
                  <a:close/>
                </a:path>
              </a:pathLst>
            </a:custGeom>
            <a:solidFill>
              <a:srgbClr val="F6AE0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3"/>
            <p:cNvSpPr txBox="1"/>
            <p:nvPr/>
          </p:nvSpPr>
          <p:spPr>
            <a:xfrm>
              <a:off x="905331" y="3863845"/>
              <a:ext cx="1329857" cy="11938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11194"/>
                </a:lnSpc>
                <a:spcBef>
                  <a:spcPct val="0"/>
                </a:spcBef>
              </a:pPr>
              <a:r>
                <a:rPr lang="en-US" sz="4000" b="1" dirty="0" smtClean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4 cm</a:t>
              </a:r>
              <a:endParaRPr lang="en-US" sz="40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endParaRPr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4105953" y="6144318"/>
              <a:ext cx="1329857" cy="1436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11194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000" b="1" dirty="0" smtClean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6 cm</a:t>
              </a:r>
              <a:endParaRPr lang="en-US" sz="40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endParaRPr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2950283" y="1538538"/>
              <a:ext cx="1329857" cy="1436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11194"/>
                </a:lnSpc>
                <a:spcBef>
                  <a:spcPct val="0"/>
                </a:spcBef>
              </a:pPr>
              <a:r>
                <a:rPr lang="en-US" sz="4000" b="1" dirty="0" smtClean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3 cm</a:t>
              </a:r>
              <a:endParaRPr lang="en-US" sz="40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2"/>
              <p:cNvSpPr txBox="1"/>
              <p:nvPr/>
            </p:nvSpPr>
            <p:spPr>
              <a:xfrm>
                <a:off x="4270768" y="6851250"/>
                <a:ext cx="10924521" cy="129484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>
                  <a:lnSpc>
                    <a:spcPts val="11194"/>
                  </a:lnSpc>
                  <a:spcBef>
                    <a:spcPct val="0"/>
                  </a:spcBef>
                </a:pPr>
                <a:r>
                  <a:rPr lang="en-US" sz="7463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3,14 × 5 × 5 = 78,5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72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72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72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7463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).</a:t>
                </a:r>
              </a:p>
            </p:txBody>
          </p:sp>
        </mc:Choice>
        <mc:Fallback>
          <p:sp>
            <p:nvSpPr>
              <p:cNvPr id="12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768" y="6851250"/>
                <a:ext cx="10924521" cy="1294842"/>
              </a:xfrm>
              <a:prstGeom prst="rect">
                <a:avLst/>
              </a:prstGeom>
              <a:blipFill>
                <a:blip r:embed="rId6"/>
                <a:stretch>
                  <a:fillRect l="-5246" t="-10849" r="-4185" b="-42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1584904" y="516870"/>
            <a:ext cx="5649869" cy="5649869"/>
            <a:chOff x="1053914" y="1033694"/>
            <a:chExt cx="5649869" cy="5649869"/>
          </a:xfrm>
        </p:grpSpPr>
        <p:sp>
          <p:nvSpPr>
            <p:cNvPr id="14" name="Oval 13"/>
            <p:cNvSpPr/>
            <p:nvPr/>
          </p:nvSpPr>
          <p:spPr>
            <a:xfrm>
              <a:off x="1053914" y="1033694"/>
              <a:ext cx="5649869" cy="5649869"/>
            </a:xfrm>
            <a:prstGeom prst="ellipse">
              <a:avLst/>
            </a:prstGeom>
            <a:solidFill>
              <a:srgbClr val="F6AE0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4" idx="2"/>
            </p:cNvCxnSpPr>
            <p:nvPr/>
          </p:nvCxnSpPr>
          <p:spPr>
            <a:xfrm>
              <a:off x="1053914" y="3858629"/>
              <a:ext cx="2824934" cy="0"/>
            </a:xfrm>
            <a:prstGeom prst="line">
              <a:avLst/>
            </a:prstGeom>
            <a:ln w="762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13"/>
            <p:cNvSpPr txBox="1"/>
            <p:nvPr/>
          </p:nvSpPr>
          <p:spPr>
            <a:xfrm>
              <a:off x="2004369" y="2595090"/>
              <a:ext cx="1329857" cy="1436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11194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000" b="1" dirty="0" smtClean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5 cm</a:t>
              </a:r>
              <a:endParaRPr lang="en-US" sz="40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42623" y="7853345"/>
            <a:ext cx="16402755" cy="2177165"/>
            <a:chOff x="0" y="0"/>
            <a:chExt cx="834400" cy="1107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34400" cy="110751"/>
            </a:xfrm>
            <a:custGeom>
              <a:avLst/>
              <a:gdLst/>
              <a:ahLst/>
              <a:cxnLst/>
              <a:rect l="l" t="t" r="r" b="b"/>
              <a:pathLst>
                <a:path w="834400" h="110751">
                  <a:moveTo>
                    <a:pt x="32567" y="0"/>
                  </a:moveTo>
                  <a:lnTo>
                    <a:pt x="801832" y="0"/>
                  </a:lnTo>
                  <a:cubicBezTo>
                    <a:pt x="810470" y="0"/>
                    <a:pt x="818753" y="3431"/>
                    <a:pt x="824861" y="9539"/>
                  </a:cubicBezTo>
                  <a:cubicBezTo>
                    <a:pt x="830968" y="15646"/>
                    <a:pt x="834400" y="23930"/>
                    <a:pt x="834400" y="32567"/>
                  </a:cubicBezTo>
                  <a:lnTo>
                    <a:pt x="834400" y="78184"/>
                  </a:lnTo>
                  <a:cubicBezTo>
                    <a:pt x="834400" y="86821"/>
                    <a:pt x="830968" y="95105"/>
                    <a:pt x="824861" y="101213"/>
                  </a:cubicBezTo>
                  <a:cubicBezTo>
                    <a:pt x="818753" y="107320"/>
                    <a:pt x="810470" y="110751"/>
                    <a:pt x="801832" y="110751"/>
                  </a:cubicBezTo>
                  <a:lnTo>
                    <a:pt x="32567" y="110751"/>
                  </a:lnTo>
                  <a:cubicBezTo>
                    <a:pt x="23930" y="110751"/>
                    <a:pt x="15646" y="107320"/>
                    <a:pt x="9539" y="101213"/>
                  </a:cubicBezTo>
                  <a:cubicBezTo>
                    <a:pt x="3431" y="95105"/>
                    <a:pt x="0" y="86821"/>
                    <a:pt x="0" y="78184"/>
                  </a:cubicBezTo>
                  <a:lnTo>
                    <a:pt x="0" y="32567"/>
                  </a:lnTo>
                  <a:cubicBezTo>
                    <a:pt x="0" y="23930"/>
                    <a:pt x="3431" y="15646"/>
                    <a:pt x="9539" y="9539"/>
                  </a:cubicBezTo>
                  <a:cubicBezTo>
                    <a:pt x="15646" y="3431"/>
                    <a:pt x="23930" y="0"/>
                    <a:pt x="32567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FFE0A0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34400" cy="148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9736640" flipV="1">
            <a:off x="16485269" y="7701082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636284" y="6491269"/>
            <a:ext cx="7015432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  <a:spcBef>
                <a:spcPct val="0"/>
              </a:spcBef>
            </a:pPr>
            <a:r>
              <a:rPr lang="en-US" sz="5999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18 &lt; 24,5 &lt; 78,5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85621" y="8246603"/>
            <a:ext cx="14797183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50"/>
              </a:lnSpc>
              <a:spcBef>
                <a:spcPct val="0"/>
              </a:spcBef>
            </a:pPr>
            <a:r>
              <a:rPr lang="en-US" sz="6500" b="1" dirty="0" err="1">
                <a:solidFill>
                  <a:srgbClr val="D551A7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6500" b="1" dirty="0">
                <a:solidFill>
                  <a:srgbClr val="D551A7"/>
                </a:solidFill>
                <a:latin typeface="Cambria Bold"/>
                <a:ea typeface="Cambria Bold"/>
                <a:cs typeface="Cambria Bold"/>
                <a:sym typeface="Cambria Bold"/>
              </a:rPr>
              <a:t> thang</a:t>
            </a:r>
            <a:r>
              <a:rPr lang="en-US" sz="65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&lt; </a:t>
            </a:r>
            <a:r>
              <a:rPr lang="en-US" sz="6500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65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tam </a:t>
            </a:r>
            <a:r>
              <a:rPr lang="en-US" sz="6500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giác</a:t>
            </a:r>
            <a:r>
              <a:rPr lang="en-US" sz="65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&lt; </a:t>
            </a:r>
            <a:r>
              <a:rPr lang="en-US" sz="6500" b="1" dirty="0" err="1">
                <a:solidFill>
                  <a:srgbClr val="D551A7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6500" b="1" dirty="0">
                <a:solidFill>
                  <a:srgbClr val="D551A7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500" b="1" dirty="0" err="1">
                <a:solidFill>
                  <a:srgbClr val="D551A7"/>
                </a:solidFill>
                <a:latin typeface="Cambria Bold"/>
                <a:ea typeface="Cambria Bold"/>
                <a:cs typeface="Cambria Bold"/>
                <a:sym typeface="Cambria Bold"/>
              </a:rPr>
              <a:t>tròn</a:t>
            </a:r>
            <a:endParaRPr lang="en-US" sz="6500" b="1" dirty="0">
              <a:solidFill>
                <a:srgbClr val="D551A7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1086" y="483567"/>
            <a:ext cx="4475458" cy="41610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4875" y="246862"/>
            <a:ext cx="4951481" cy="45177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3439" y="3927466"/>
            <a:ext cx="2609334" cy="26093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16"/>
              <p:cNvSpPr txBox="1"/>
              <p:nvPr/>
            </p:nvSpPr>
            <p:spPr>
              <a:xfrm>
                <a:off x="2046063" y="3017842"/>
                <a:ext cx="3491761" cy="115416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lnSpc>
                    <a:spcPts val="8999"/>
                  </a:lnSpc>
                  <a:spcBef>
                    <a:spcPct val="0"/>
                  </a:spcBef>
                </a:pPr>
                <a:r>
                  <a:rPr lang="en-US" sz="5999" b="1" dirty="0" smtClean="0">
                    <a:solidFill>
                      <a:srgbClr val="C0000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24,5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6000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6000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999" b="1" dirty="0" smtClean="0">
                    <a:solidFill>
                      <a:srgbClr val="C0000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endParaRPr lang="en-US" sz="5999" b="1" dirty="0">
                  <a:solidFill>
                    <a:srgbClr val="C00000"/>
                  </a:solidFill>
                  <a:latin typeface="Cambria Bold"/>
                  <a:ea typeface="Cambria Bold"/>
                  <a:cs typeface="Cambria Bold"/>
                  <a:sym typeface="Cambria Bold"/>
                </a:endParaRPr>
              </a:p>
            </p:txBody>
          </p:sp>
        </mc:Choice>
        <mc:Fallback>
          <p:sp>
            <p:nvSpPr>
              <p:cNvPr id="26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063" y="3017842"/>
                <a:ext cx="3491761" cy="1154162"/>
              </a:xfrm>
              <a:prstGeom prst="rect">
                <a:avLst/>
              </a:prstGeom>
              <a:blipFill>
                <a:blip r:embed="rId9"/>
                <a:stretch>
                  <a:fillRect l="-8392" t="-9524" b="-30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16"/>
              <p:cNvSpPr txBox="1"/>
              <p:nvPr/>
            </p:nvSpPr>
            <p:spPr>
              <a:xfrm>
                <a:off x="13472973" y="1805064"/>
                <a:ext cx="3491761" cy="115416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lnSpc>
                    <a:spcPts val="8999"/>
                  </a:lnSpc>
                  <a:spcBef>
                    <a:spcPct val="0"/>
                  </a:spcBef>
                </a:pPr>
                <a:r>
                  <a:rPr lang="en-US" sz="5999" b="1" dirty="0" smtClean="0">
                    <a:solidFill>
                      <a:srgbClr val="C0000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18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6000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6000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999" b="1" dirty="0" smtClean="0">
                    <a:solidFill>
                      <a:srgbClr val="C0000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endParaRPr lang="en-US" sz="5999" b="1" dirty="0">
                  <a:solidFill>
                    <a:srgbClr val="C00000"/>
                  </a:solidFill>
                  <a:latin typeface="Cambria Bold"/>
                  <a:ea typeface="Cambria Bold"/>
                  <a:cs typeface="Cambria Bold"/>
                  <a:sym typeface="Cambria Bold"/>
                </a:endParaRPr>
              </a:p>
            </p:txBody>
          </p:sp>
        </mc:Choice>
        <mc:Fallback>
          <p:sp>
            <p:nvSpPr>
              <p:cNvPr id="2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2973" y="1805064"/>
                <a:ext cx="3491761" cy="1154162"/>
              </a:xfrm>
              <a:prstGeom prst="rect">
                <a:avLst/>
              </a:prstGeom>
              <a:blipFill>
                <a:blip r:embed="rId10"/>
                <a:stretch>
                  <a:fillRect t="-9524" b="-30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16"/>
              <p:cNvSpPr txBox="1"/>
              <p:nvPr/>
            </p:nvSpPr>
            <p:spPr>
              <a:xfrm>
                <a:off x="11275550" y="4878051"/>
                <a:ext cx="3491761" cy="115416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lnSpc>
                    <a:spcPts val="8999"/>
                  </a:lnSpc>
                  <a:spcBef>
                    <a:spcPct val="0"/>
                  </a:spcBef>
                </a:pPr>
                <a:r>
                  <a:rPr lang="en-US" sz="5999" b="1" dirty="0" smtClean="0">
                    <a:solidFill>
                      <a:srgbClr val="C0000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78,5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6000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6000" b="1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999" b="1" dirty="0" smtClean="0">
                    <a:solidFill>
                      <a:srgbClr val="C0000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endParaRPr lang="en-US" sz="5999" b="1" dirty="0">
                  <a:solidFill>
                    <a:srgbClr val="C00000"/>
                  </a:solidFill>
                  <a:latin typeface="Cambria Bold"/>
                  <a:ea typeface="Cambria Bold"/>
                  <a:cs typeface="Cambria Bold"/>
                  <a:sym typeface="Cambria Bold"/>
                </a:endParaRPr>
              </a:p>
            </p:txBody>
          </p:sp>
        </mc:Choice>
        <mc:Fallback>
          <p:sp>
            <p:nvSpPr>
              <p:cNvPr id="28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5550" y="4878051"/>
                <a:ext cx="3491761" cy="1154162"/>
              </a:xfrm>
              <a:prstGeom prst="rect">
                <a:avLst/>
              </a:prstGeom>
              <a:blipFill>
                <a:blip r:embed="rId11"/>
                <a:stretch>
                  <a:fillRect l="-8392" t="-9474" b="-2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3477315" y="2562127"/>
            <a:ext cx="11213796" cy="6494876"/>
            <a:chOff x="0" y="0"/>
            <a:chExt cx="911804" cy="5281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1804" cy="528104"/>
            </a:xfrm>
            <a:custGeom>
              <a:avLst/>
              <a:gdLst/>
              <a:ahLst/>
              <a:cxnLst/>
              <a:rect l="l" t="t" r="r" b="b"/>
              <a:pathLst>
                <a:path w="911804" h="528104">
                  <a:moveTo>
                    <a:pt x="122199" y="0"/>
                  </a:moveTo>
                  <a:lnTo>
                    <a:pt x="789604" y="0"/>
                  </a:lnTo>
                  <a:cubicBezTo>
                    <a:pt x="822014" y="0"/>
                    <a:pt x="853096" y="12875"/>
                    <a:pt x="876012" y="35791"/>
                  </a:cubicBezTo>
                  <a:cubicBezTo>
                    <a:pt x="898929" y="58708"/>
                    <a:pt x="911804" y="89790"/>
                    <a:pt x="911804" y="122199"/>
                  </a:cubicBezTo>
                  <a:lnTo>
                    <a:pt x="911804" y="405905"/>
                  </a:lnTo>
                  <a:cubicBezTo>
                    <a:pt x="911804" y="438314"/>
                    <a:pt x="898929" y="469396"/>
                    <a:pt x="876012" y="492313"/>
                  </a:cubicBezTo>
                  <a:cubicBezTo>
                    <a:pt x="853096" y="515230"/>
                    <a:pt x="822014" y="528104"/>
                    <a:pt x="789604" y="528104"/>
                  </a:cubicBezTo>
                  <a:lnTo>
                    <a:pt x="122199" y="528104"/>
                  </a:lnTo>
                  <a:cubicBezTo>
                    <a:pt x="89790" y="528104"/>
                    <a:pt x="58708" y="515230"/>
                    <a:pt x="35791" y="492313"/>
                  </a:cubicBezTo>
                  <a:cubicBezTo>
                    <a:pt x="12875" y="469396"/>
                    <a:pt x="0" y="438314"/>
                    <a:pt x="0" y="405905"/>
                  </a:cubicBezTo>
                  <a:lnTo>
                    <a:pt x="0" y="122199"/>
                  </a:lnTo>
                  <a:cubicBezTo>
                    <a:pt x="0" y="89790"/>
                    <a:pt x="12875" y="58708"/>
                    <a:pt x="35791" y="35791"/>
                  </a:cubicBezTo>
                  <a:cubicBezTo>
                    <a:pt x="58708" y="12875"/>
                    <a:pt x="89790" y="0"/>
                    <a:pt x="122199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11804" cy="566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39279" y="1229998"/>
            <a:ext cx="6358442" cy="2177165"/>
            <a:chOff x="0" y="0"/>
            <a:chExt cx="323451" cy="1107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3451" cy="110751"/>
            </a:xfrm>
            <a:custGeom>
              <a:avLst/>
              <a:gdLst/>
              <a:ahLst/>
              <a:cxnLst/>
              <a:rect l="l" t="t" r="r" b="b"/>
              <a:pathLst>
                <a:path w="323451" h="110751">
                  <a:moveTo>
                    <a:pt x="55376" y="0"/>
                  </a:moveTo>
                  <a:lnTo>
                    <a:pt x="268075" y="0"/>
                  </a:lnTo>
                  <a:cubicBezTo>
                    <a:pt x="298658" y="0"/>
                    <a:pt x="323451" y="24793"/>
                    <a:pt x="323451" y="55376"/>
                  </a:cubicBezTo>
                  <a:lnTo>
                    <a:pt x="323451" y="55376"/>
                  </a:lnTo>
                  <a:cubicBezTo>
                    <a:pt x="323451" y="85959"/>
                    <a:pt x="298658" y="110751"/>
                    <a:pt x="268075" y="110751"/>
                  </a:cubicBezTo>
                  <a:lnTo>
                    <a:pt x="55376" y="110751"/>
                  </a:lnTo>
                  <a:cubicBezTo>
                    <a:pt x="24793" y="110751"/>
                    <a:pt x="0" y="85959"/>
                    <a:pt x="0" y="55376"/>
                  </a:cubicBezTo>
                  <a:lnTo>
                    <a:pt x="0" y="55376"/>
                  </a:lnTo>
                  <a:cubicBezTo>
                    <a:pt x="0" y="24793"/>
                    <a:pt x="24793" y="0"/>
                    <a:pt x="55376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FFE0A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23451" cy="148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736640" flipV="1">
            <a:off x="2060097" y="2480251"/>
            <a:ext cx="1256929" cy="1249073"/>
          </a:xfrm>
          <a:custGeom>
            <a:avLst/>
            <a:gdLst/>
            <a:ahLst/>
            <a:cxnLst/>
            <a:rect l="l" t="t" r="r" b="b"/>
            <a:pathLst>
              <a:path w="1256929" h="1249073">
                <a:moveTo>
                  <a:pt x="0" y="1249073"/>
                </a:moveTo>
                <a:lnTo>
                  <a:pt x="1256929" y="1249073"/>
                </a:lnTo>
                <a:lnTo>
                  <a:pt x="1256929" y="0"/>
                </a:lnTo>
                <a:lnTo>
                  <a:pt x="0" y="0"/>
                </a:lnTo>
                <a:lnTo>
                  <a:pt x="0" y="124907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946280" flipV="1">
            <a:off x="15263503" y="7797759"/>
            <a:ext cx="1237765" cy="1230029"/>
          </a:xfrm>
          <a:custGeom>
            <a:avLst/>
            <a:gdLst/>
            <a:ahLst/>
            <a:cxnLst/>
            <a:rect l="l" t="t" r="r" b="b"/>
            <a:pathLst>
              <a:path w="1237765" h="1230029">
                <a:moveTo>
                  <a:pt x="0" y="1230029"/>
                </a:moveTo>
                <a:lnTo>
                  <a:pt x="1237764" y="1230029"/>
                </a:lnTo>
                <a:lnTo>
                  <a:pt x="1237764" y="0"/>
                </a:lnTo>
                <a:lnTo>
                  <a:pt x="0" y="0"/>
                </a:lnTo>
                <a:lnTo>
                  <a:pt x="0" y="123002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59153" y="5337215"/>
            <a:ext cx="6036323" cy="4949785"/>
          </a:xfrm>
          <a:custGeom>
            <a:avLst/>
            <a:gdLst/>
            <a:ahLst/>
            <a:cxnLst/>
            <a:rect l="l" t="t" r="r" b="b"/>
            <a:pathLst>
              <a:path w="6036323" h="4949785">
                <a:moveTo>
                  <a:pt x="0" y="0"/>
                </a:moveTo>
                <a:lnTo>
                  <a:pt x="6036323" y="0"/>
                </a:lnTo>
                <a:lnTo>
                  <a:pt x="6036323" y="4949785"/>
                </a:lnTo>
                <a:lnTo>
                  <a:pt x="0" y="4949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531457" y="3862420"/>
            <a:ext cx="9105510" cy="1657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62"/>
              </a:lnSpc>
              <a:spcBef>
                <a:spcPct val="0"/>
              </a:spcBef>
            </a:pPr>
            <a:r>
              <a:rPr lang="en-US" sz="10718" spc="107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KHỞI ĐỘNG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2273" y="2856164"/>
            <a:ext cx="7919390" cy="641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3477315" y="2562127"/>
            <a:ext cx="11213796" cy="6494876"/>
            <a:chOff x="0" y="0"/>
            <a:chExt cx="911804" cy="5281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1804" cy="528104"/>
            </a:xfrm>
            <a:custGeom>
              <a:avLst/>
              <a:gdLst/>
              <a:ahLst/>
              <a:cxnLst/>
              <a:rect l="l" t="t" r="r" b="b"/>
              <a:pathLst>
                <a:path w="911804" h="528104">
                  <a:moveTo>
                    <a:pt x="122199" y="0"/>
                  </a:moveTo>
                  <a:lnTo>
                    <a:pt x="789604" y="0"/>
                  </a:lnTo>
                  <a:cubicBezTo>
                    <a:pt x="822014" y="0"/>
                    <a:pt x="853096" y="12875"/>
                    <a:pt x="876012" y="35791"/>
                  </a:cubicBezTo>
                  <a:cubicBezTo>
                    <a:pt x="898929" y="58708"/>
                    <a:pt x="911804" y="89790"/>
                    <a:pt x="911804" y="122199"/>
                  </a:cubicBezTo>
                  <a:lnTo>
                    <a:pt x="911804" y="405905"/>
                  </a:lnTo>
                  <a:cubicBezTo>
                    <a:pt x="911804" y="438314"/>
                    <a:pt x="898929" y="469396"/>
                    <a:pt x="876012" y="492313"/>
                  </a:cubicBezTo>
                  <a:cubicBezTo>
                    <a:pt x="853096" y="515230"/>
                    <a:pt x="822014" y="528104"/>
                    <a:pt x="789604" y="528104"/>
                  </a:cubicBezTo>
                  <a:lnTo>
                    <a:pt x="122199" y="528104"/>
                  </a:lnTo>
                  <a:cubicBezTo>
                    <a:pt x="89790" y="528104"/>
                    <a:pt x="58708" y="515230"/>
                    <a:pt x="35791" y="492313"/>
                  </a:cubicBezTo>
                  <a:cubicBezTo>
                    <a:pt x="12875" y="469396"/>
                    <a:pt x="0" y="438314"/>
                    <a:pt x="0" y="405905"/>
                  </a:cubicBezTo>
                  <a:lnTo>
                    <a:pt x="0" y="122199"/>
                  </a:lnTo>
                  <a:cubicBezTo>
                    <a:pt x="0" y="89790"/>
                    <a:pt x="12875" y="58708"/>
                    <a:pt x="35791" y="35791"/>
                  </a:cubicBezTo>
                  <a:cubicBezTo>
                    <a:pt x="58708" y="12875"/>
                    <a:pt x="89790" y="0"/>
                    <a:pt x="122199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11804" cy="566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39279" y="1229998"/>
            <a:ext cx="6358442" cy="2177165"/>
            <a:chOff x="0" y="0"/>
            <a:chExt cx="323451" cy="1107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3451" cy="110751"/>
            </a:xfrm>
            <a:custGeom>
              <a:avLst/>
              <a:gdLst/>
              <a:ahLst/>
              <a:cxnLst/>
              <a:rect l="l" t="t" r="r" b="b"/>
              <a:pathLst>
                <a:path w="323451" h="110751">
                  <a:moveTo>
                    <a:pt x="55376" y="0"/>
                  </a:moveTo>
                  <a:lnTo>
                    <a:pt x="268075" y="0"/>
                  </a:lnTo>
                  <a:cubicBezTo>
                    <a:pt x="298658" y="0"/>
                    <a:pt x="323451" y="24793"/>
                    <a:pt x="323451" y="55376"/>
                  </a:cubicBezTo>
                  <a:lnTo>
                    <a:pt x="323451" y="55376"/>
                  </a:lnTo>
                  <a:cubicBezTo>
                    <a:pt x="323451" y="85959"/>
                    <a:pt x="298658" y="110751"/>
                    <a:pt x="268075" y="110751"/>
                  </a:cubicBezTo>
                  <a:lnTo>
                    <a:pt x="55376" y="110751"/>
                  </a:lnTo>
                  <a:cubicBezTo>
                    <a:pt x="24793" y="110751"/>
                    <a:pt x="0" y="85959"/>
                    <a:pt x="0" y="55376"/>
                  </a:cubicBezTo>
                  <a:lnTo>
                    <a:pt x="0" y="55376"/>
                  </a:lnTo>
                  <a:cubicBezTo>
                    <a:pt x="0" y="24793"/>
                    <a:pt x="24793" y="0"/>
                    <a:pt x="55376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FFE0A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23451" cy="148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736640" flipV="1">
            <a:off x="2060097" y="2480251"/>
            <a:ext cx="1256929" cy="1249073"/>
          </a:xfrm>
          <a:custGeom>
            <a:avLst/>
            <a:gdLst/>
            <a:ahLst/>
            <a:cxnLst/>
            <a:rect l="l" t="t" r="r" b="b"/>
            <a:pathLst>
              <a:path w="1256929" h="1249073">
                <a:moveTo>
                  <a:pt x="0" y="1249073"/>
                </a:moveTo>
                <a:lnTo>
                  <a:pt x="1256929" y="1249073"/>
                </a:lnTo>
                <a:lnTo>
                  <a:pt x="1256929" y="0"/>
                </a:lnTo>
                <a:lnTo>
                  <a:pt x="0" y="0"/>
                </a:lnTo>
                <a:lnTo>
                  <a:pt x="0" y="124907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946280" flipV="1">
            <a:off x="15263503" y="7797759"/>
            <a:ext cx="1237765" cy="1230029"/>
          </a:xfrm>
          <a:custGeom>
            <a:avLst/>
            <a:gdLst/>
            <a:ahLst/>
            <a:cxnLst/>
            <a:rect l="l" t="t" r="r" b="b"/>
            <a:pathLst>
              <a:path w="1237765" h="1230029">
                <a:moveTo>
                  <a:pt x="0" y="1230029"/>
                </a:moveTo>
                <a:lnTo>
                  <a:pt x="1237764" y="1230029"/>
                </a:lnTo>
                <a:lnTo>
                  <a:pt x="1237764" y="0"/>
                </a:lnTo>
                <a:lnTo>
                  <a:pt x="0" y="0"/>
                </a:lnTo>
                <a:lnTo>
                  <a:pt x="0" y="123002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59153" y="5337215"/>
            <a:ext cx="6036323" cy="4949785"/>
          </a:xfrm>
          <a:custGeom>
            <a:avLst/>
            <a:gdLst/>
            <a:ahLst/>
            <a:cxnLst/>
            <a:rect l="l" t="t" r="r" b="b"/>
            <a:pathLst>
              <a:path w="6036323" h="4949785">
                <a:moveTo>
                  <a:pt x="0" y="0"/>
                </a:moveTo>
                <a:lnTo>
                  <a:pt x="6036323" y="0"/>
                </a:lnTo>
                <a:lnTo>
                  <a:pt x="6036323" y="4949785"/>
                </a:lnTo>
                <a:lnTo>
                  <a:pt x="0" y="4949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531457" y="3862420"/>
            <a:ext cx="9105510" cy="1657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62"/>
              </a:lnSpc>
              <a:spcBef>
                <a:spcPct val="0"/>
              </a:spcBef>
            </a:pPr>
            <a:r>
              <a:rPr lang="en-US" sz="10718" spc="107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KHÁM PHÁ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605" y="2960394"/>
            <a:ext cx="7943776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4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2498" y="7840929"/>
            <a:ext cx="1336795" cy="2281841"/>
          </a:xfrm>
          <a:custGeom>
            <a:avLst/>
            <a:gdLst/>
            <a:ahLst/>
            <a:cxnLst/>
            <a:rect l="l" t="t" r="r" b="b"/>
            <a:pathLst>
              <a:path w="1336795" h="2281841">
                <a:moveTo>
                  <a:pt x="0" y="0"/>
                </a:moveTo>
                <a:lnTo>
                  <a:pt x="1336795" y="0"/>
                </a:lnTo>
                <a:lnTo>
                  <a:pt x="1336795" y="2281840"/>
                </a:lnTo>
                <a:lnTo>
                  <a:pt x="0" y="2281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541225" y="3132734"/>
            <a:ext cx="5718075" cy="5243965"/>
          </a:xfrm>
          <a:custGeom>
            <a:avLst/>
            <a:gdLst/>
            <a:ahLst/>
            <a:cxnLst/>
            <a:rect l="l" t="t" r="r" b="b"/>
            <a:pathLst>
              <a:path w="5718075" h="5243965">
                <a:moveTo>
                  <a:pt x="0" y="0"/>
                </a:moveTo>
                <a:lnTo>
                  <a:pt x="5718075" y="0"/>
                </a:lnTo>
                <a:lnTo>
                  <a:pt x="5718075" y="5243966"/>
                </a:lnTo>
                <a:lnTo>
                  <a:pt x="0" y="5243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9453" r="-348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465188" y="6019280"/>
            <a:ext cx="8590142" cy="2779063"/>
          </a:xfrm>
          <a:custGeom>
            <a:avLst/>
            <a:gdLst/>
            <a:ahLst/>
            <a:cxnLst/>
            <a:rect l="l" t="t" r="r" b="b"/>
            <a:pathLst>
              <a:path w="8590142" h="2779063">
                <a:moveTo>
                  <a:pt x="0" y="0"/>
                </a:moveTo>
                <a:lnTo>
                  <a:pt x="8590142" y="0"/>
                </a:lnTo>
                <a:lnTo>
                  <a:pt x="8590142" y="2779064"/>
                </a:lnTo>
                <a:lnTo>
                  <a:pt x="0" y="27790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945" t="-138219" r="-8720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241060" y="754971"/>
            <a:ext cx="10165202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  <a:spcBef>
                <a:spcPct val="0"/>
              </a:spcBef>
            </a:pPr>
            <a:r>
              <a:rPr lang="en-US" sz="5999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Tìm</a:t>
            </a:r>
            <a:r>
              <a:rPr lang="en-US" sz="5999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999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số</a:t>
            </a:r>
            <a:r>
              <a:rPr lang="en-US" sz="5999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999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thập</a:t>
            </a:r>
            <a:r>
              <a:rPr lang="en-US" sz="5999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999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phân</a:t>
            </a:r>
            <a:r>
              <a:rPr lang="en-US" sz="5999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999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thích</a:t>
            </a:r>
            <a:r>
              <a:rPr lang="en-US" sz="5999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999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hợp</a:t>
            </a:r>
            <a:endParaRPr lang="en-US" sz="5999" b="1" dirty="0">
              <a:solidFill>
                <a:srgbClr val="FFBA42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6"/>
              <p:cNvSpPr txBox="1"/>
              <p:nvPr/>
            </p:nvSpPr>
            <p:spPr>
              <a:xfrm>
                <a:off x="1028700" y="2117126"/>
                <a:ext cx="10699538" cy="359072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just">
                  <a:lnSpc>
                    <a:spcPts val="7000"/>
                  </a:lnSpc>
                </a:pPr>
                <a:r>
                  <a:rPr lang="en-US" sz="5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	</a:t>
                </a:r>
                <a:r>
                  <a:rPr lang="en-US" sz="5000" b="1" dirty="0" err="1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Một</a:t>
                </a:r>
                <a:r>
                  <a:rPr lang="en-US" sz="5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rô-bốt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cắt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được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ba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mảnh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vải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màu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xanh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,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đỏ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và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vàng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như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hình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dưới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đây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.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Tổng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diện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tích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ba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mảnh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vải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đó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5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là</a:t>
                </a:r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54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</m:t>
                        </m:r>
                        <m:r>
                          <a:rPr lang="en-US" sz="54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54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.</a:t>
                </a:r>
              </a:p>
            </p:txBody>
          </p:sp>
        </mc:Choice>
        <mc:Fallback>
          <p:sp>
            <p:nvSpPr>
              <p:cNvPr id="16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2117126"/>
                <a:ext cx="10699538" cy="3590727"/>
              </a:xfrm>
              <a:prstGeom prst="rect">
                <a:avLst/>
              </a:prstGeom>
              <a:blipFill>
                <a:blip r:embed="rId8"/>
                <a:stretch>
                  <a:fillRect l="-3590" t="-3905" r="-3590" b="-7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080" y="-685387"/>
            <a:ext cx="1627773" cy="2871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18128" y="3185950"/>
            <a:ext cx="7241172" cy="6670929"/>
          </a:xfrm>
          <a:custGeom>
            <a:avLst/>
            <a:gdLst/>
            <a:ahLst/>
            <a:cxnLst/>
            <a:rect l="l" t="t" r="r" b="b"/>
            <a:pathLst>
              <a:path w="7241172" h="6670929">
                <a:moveTo>
                  <a:pt x="0" y="0"/>
                </a:moveTo>
                <a:lnTo>
                  <a:pt x="7241172" y="0"/>
                </a:lnTo>
                <a:lnTo>
                  <a:pt x="7241172" y="6670929"/>
                </a:lnTo>
                <a:lnTo>
                  <a:pt x="0" y="66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854" y="1055897"/>
            <a:ext cx="6120914" cy="90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530002" y="3719615"/>
            <a:ext cx="8729298" cy="6263271"/>
          </a:xfrm>
          <a:custGeom>
            <a:avLst/>
            <a:gdLst/>
            <a:ahLst/>
            <a:cxnLst/>
            <a:rect l="l" t="t" r="r" b="b"/>
            <a:pathLst>
              <a:path w="8729298" h="6263271">
                <a:moveTo>
                  <a:pt x="0" y="0"/>
                </a:moveTo>
                <a:lnTo>
                  <a:pt x="8729298" y="0"/>
                </a:lnTo>
                <a:lnTo>
                  <a:pt x="8729298" y="6263272"/>
                </a:lnTo>
                <a:lnTo>
                  <a:pt x="0" y="62632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375" y="1110745"/>
            <a:ext cx="6761050" cy="8870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2087779">
            <a:off x="-1233956" y="7834596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2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2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2"/>
              <p:cNvSpPr txBox="1"/>
              <p:nvPr/>
            </p:nvSpPr>
            <p:spPr>
              <a:xfrm>
                <a:off x="2449160" y="296019"/>
                <a:ext cx="14266295" cy="969496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6305"/>
                  </a:lnSpc>
                </a:pP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Diện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tích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phần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vải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hình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thang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là</a:t>
                </a: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:</a:t>
                </a:r>
              </a:p>
              <a:p>
                <a:pPr algn="just">
                  <a:lnSpc>
                    <a:spcPts val="6305"/>
                  </a:lnSpc>
                </a:pP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	(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4 + 6) × 3,5 : 2 = 17,5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000" b="1" i="1" kern="0" smtClea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𝒅</m:t>
                        </m:r>
                        <m: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).</a:t>
                </a:r>
              </a:p>
              <a:p>
                <a:pPr algn="just">
                  <a:lnSpc>
                    <a:spcPts val="6305"/>
                  </a:lnSpc>
                </a:pPr>
                <a:r>
                  <a:rPr lang="en-US" sz="4000" b="1" dirty="0" err="1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Bán</a:t>
                </a: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kính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nửa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hình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tròn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cắt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đi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là</a:t>
                </a: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:</a:t>
                </a:r>
              </a:p>
              <a:p>
                <a:pPr algn="just">
                  <a:lnSpc>
                    <a:spcPts val="6305"/>
                  </a:lnSpc>
                </a:pP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	3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: 2 = 1,5 (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dm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).</a:t>
                </a:r>
              </a:p>
              <a:p>
                <a:pPr algn="just">
                  <a:lnSpc>
                    <a:spcPts val="6305"/>
                  </a:lnSpc>
                </a:pPr>
                <a:r>
                  <a:rPr lang="en-US" sz="4000" b="1" dirty="0" err="1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Diện</a:t>
                </a: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tích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nửa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hình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tròn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cắt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đi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là</a:t>
                </a: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:</a:t>
                </a:r>
              </a:p>
              <a:p>
                <a:pPr algn="just">
                  <a:lnSpc>
                    <a:spcPts val="6305"/>
                  </a:lnSpc>
                </a:pP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	3,14 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× 1,5 × 1,5 : 2 = 3,5325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000" b="1" i="1" kern="0" smtClea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𝒅</m:t>
                        </m:r>
                        <m: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).</a:t>
                </a:r>
              </a:p>
              <a:p>
                <a:pPr algn="just">
                  <a:lnSpc>
                    <a:spcPts val="6305"/>
                  </a:lnSpc>
                </a:pPr>
                <a:r>
                  <a:rPr lang="en-US" sz="4000" b="1" dirty="0" err="1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Diện</a:t>
                </a: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tích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2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mảnh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vải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màu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xanh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và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màu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đỏ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là</a:t>
                </a: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:</a:t>
                </a:r>
              </a:p>
              <a:p>
                <a:pPr algn="just">
                  <a:lnSpc>
                    <a:spcPts val="6305"/>
                  </a:lnSpc>
                </a:pP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	(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17,5 – 3,5325) × 2 = 27,935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𝒅</m:t>
                        </m:r>
                        <m: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).</a:t>
                </a:r>
              </a:p>
              <a:p>
                <a:pPr algn="just">
                  <a:lnSpc>
                    <a:spcPts val="6305"/>
                  </a:lnSpc>
                </a:pPr>
                <a:r>
                  <a:rPr lang="en-US" sz="4000" b="1" dirty="0" err="1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Diện</a:t>
                </a: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tích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mảnh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vải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màu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vàng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là</a:t>
                </a: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:</a:t>
                </a:r>
              </a:p>
              <a:p>
                <a:pPr algn="just">
                  <a:lnSpc>
                    <a:spcPts val="6305"/>
                  </a:lnSpc>
                </a:pP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	1 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× 1 : 2 = 0,5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𝒅</m:t>
                        </m:r>
                        <m: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).</a:t>
                </a:r>
              </a:p>
              <a:p>
                <a:pPr marL="0" lvl="0" indent="0" algn="just">
                  <a:lnSpc>
                    <a:spcPts val="6305"/>
                  </a:lnSpc>
                </a:pPr>
                <a:r>
                  <a:rPr lang="en-US" sz="4000" b="1" dirty="0" err="1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Tổng</a:t>
                </a: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diện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tích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3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mảnh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vải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đó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 </a:t>
                </a:r>
                <a:r>
                  <a:rPr lang="en-US" sz="4000" b="1" dirty="0" err="1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là</a:t>
                </a: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:</a:t>
                </a:r>
              </a:p>
              <a:p>
                <a:pPr lvl="0" algn="just">
                  <a:lnSpc>
                    <a:spcPts val="6305"/>
                  </a:lnSpc>
                </a:pPr>
                <a:r>
                  <a:rPr lang="en-US" sz="4000" b="1" dirty="0" smtClean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	27,935 </a:t>
                </a:r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+ 0,5 = 28,435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𝒅</m:t>
                        </m:r>
                        <m: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) = 2843,5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000" b="1" i="1" kern="0" smtClea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</m:t>
                        </m:r>
                        <m: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4000" b="1" i="1" kern="0">
                            <a:solidFill>
                              <a:srgbClr val="710BA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srgbClr val="710BAF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).</a:t>
                </a:r>
              </a:p>
            </p:txBody>
          </p:sp>
        </mc:Choice>
        <mc:Fallback>
          <p:sp>
            <p:nvSpPr>
              <p:cNvPr id="12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160" y="296019"/>
                <a:ext cx="14266295" cy="9694962"/>
              </a:xfrm>
              <a:prstGeom prst="rect">
                <a:avLst/>
              </a:prstGeom>
              <a:blipFill>
                <a:blip r:embed="rId6"/>
                <a:stretch>
                  <a:fillRect l="-2179" t="-566" b="-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rot="-9810489" flipV="1">
            <a:off x="1309276" y="1707073"/>
            <a:ext cx="2328769" cy="2314214"/>
          </a:xfrm>
          <a:custGeom>
            <a:avLst/>
            <a:gdLst/>
            <a:ahLst/>
            <a:cxnLst/>
            <a:rect l="l" t="t" r="r" b="b"/>
            <a:pathLst>
              <a:path w="2328769" h="2314214">
                <a:moveTo>
                  <a:pt x="0" y="2314215"/>
                </a:moveTo>
                <a:lnTo>
                  <a:pt x="2328769" y="2314215"/>
                </a:lnTo>
                <a:lnTo>
                  <a:pt x="2328769" y="0"/>
                </a:lnTo>
                <a:lnTo>
                  <a:pt x="0" y="0"/>
                </a:lnTo>
                <a:lnTo>
                  <a:pt x="0" y="2314215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9809401" flipV="1">
            <a:off x="14441843" y="6425639"/>
            <a:ext cx="2365224" cy="2350441"/>
          </a:xfrm>
          <a:custGeom>
            <a:avLst/>
            <a:gdLst/>
            <a:ahLst/>
            <a:cxnLst/>
            <a:rect l="l" t="t" r="r" b="b"/>
            <a:pathLst>
              <a:path w="2365224" h="2350441">
                <a:moveTo>
                  <a:pt x="0" y="2350441"/>
                </a:moveTo>
                <a:lnTo>
                  <a:pt x="2365224" y="2350441"/>
                </a:lnTo>
                <a:lnTo>
                  <a:pt x="2365224" y="0"/>
                </a:lnTo>
                <a:lnTo>
                  <a:pt x="0" y="0"/>
                </a:lnTo>
                <a:lnTo>
                  <a:pt x="0" y="2350441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11012" y="3278591"/>
            <a:ext cx="4526065" cy="6559515"/>
          </a:xfrm>
          <a:custGeom>
            <a:avLst/>
            <a:gdLst/>
            <a:ahLst/>
            <a:cxnLst/>
            <a:rect l="l" t="t" r="r" b="b"/>
            <a:pathLst>
              <a:path w="5678424" h="8229600">
                <a:moveTo>
                  <a:pt x="0" y="0"/>
                </a:moveTo>
                <a:lnTo>
                  <a:pt x="5678424" y="0"/>
                </a:lnTo>
                <a:lnTo>
                  <a:pt x="56784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2907" y="1312169"/>
            <a:ext cx="14180525" cy="6669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019300"/>
            <a:ext cx="22801016" cy="1444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79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736640" flipV="1">
            <a:off x="2060097" y="2480251"/>
            <a:ext cx="1256929" cy="1249073"/>
          </a:xfrm>
          <a:custGeom>
            <a:avLst/>
            <a:gdLst/>
            <a:ahLst/>
            <a:cxnLst/>
            <a:rect l="l" t="t" r="r" b="b"/>
            <a:pathLst>
              <a:path w="1256929" h="1249073">
                <a:moveTo>
                  <a:pt x="0" y="1249073"/>
                </a:moveTo>
                <a:lnTo>
                  <a:pt x="1256929" y="1249073"/>
                </a:lnTo>
                <a:lnTo>
                  <a:pt x="1256929" y="0"/>
                </a:lnTo>
                <a:lnTo>
                  <a:pt x="0" y="0"/>
                </a:lnTo>
                <a:lnTo>
                  <a:pt x="0" y="124907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946280" flipV="1">
            <a:off x="15263503" y="7797759"/>
            <a:ext cx="1237765" cy="1230029"/>
          </a:xfrm>
          <a:custGeom>
            <a:avLst/>
            <a:gdLst/>
            <a:ahLst/>
            <a:cxnLst/>
            <a:rect l="l" t="t" r="r" b="b"/>
            <a:pathLst>
              <a:path w="1237765" h="1230029">
                <a:moveTo>
                  <a:pt x="0" y="1230029"/>
                </a:moveTo>
                <a:lnTo>
                  <a:pt x="1237764" y="1230029"/>
                </a:lnTo>
                <a:lnTo>
                  <a:pt x="1237764" y="0"/>
                </a:lnTo>
                <a:lnTo>
                  <a:pt x="0" y="0"/>
                </a:lnTo>
                <a:lnTo>
                  <a:pt x="0" y="123002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532" y="2813867"/>
            <a:ext cx="7108552" cy="73280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8255" y="2645560"/>
            <a:ext cx="9114310" cy="7474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2000"/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2000"/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7473" y="959059"/>
            <a:ext cx="5754457" cy="8368881"/>
          </a:xfrm>
          <a:custGeom>
            <a:avLst/>
            <a:gdLst/>
            <a:ahLst/>
            <a:cxnLst/>
            <a:rect l="l" t="t" r="r" b="b"/>
            <a:pathLst>
              <a:path w="5754457" h="8368881">
                <a:moveTo>
                  <a:pt x="0" y="0"/>
                </a:moveTo>
                <a:lnTo>
                  <a:pt x="5754456" y="0"/>
                </a:lnTo>
                <a:lnTo>
                  <a:pt x="5754456" y="8368882"/>
                </a:lnTo>
                <a:lnTo>
                  <a:pt x="0" y="8368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782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845573" y="883221"/>
            <a:ext cx="10391285" cy="2986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42"/>
              </a:lnSpc>
              <a:spcBef>
                <a:spcPct val="0"/>
              </a:spcBef>
            </a:pP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Bán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kính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tròn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màu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đỏ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gấp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2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lần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bán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kính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tròn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màu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xanh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đúng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hay </a:t>
            </a:r>
            <a:r>
              <a:rPr lang="en-US" sz="5295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sai</a:t>
            </a:r>
            <a:r>
              <a:rPr lang="en-US" sz="5295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?</a:t>
            </a:r>
          </a:p>
        </p:txBody>
      </p:sp>
      <p:pic>
        <p:nvPicPr>
          <p:cNvPr id="24" name="Đ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95926" y="4658435"/>
            <a:ext cx="4621169" cy="2213040"/>
          </a:xfrm>
          <a:prstGeom prst="rect">
            <a:avLst/>
          </a:prstGeom>
        </p:spPr>
      </p:pic>
      <p:pic>
        <p:nvPicPr>
          <p:cNvPr id="25" name="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84025" y="4501083"/>
            <a:ext cx="4621169" cy="2213040"/>
          </a:xfrm>
          <a:prstGeom prst="rect">
            <a:avLst/>
          </a:prstGeom>
        </p:spPr>
      </p:pic>
      <p:sp>
        <p:nvSpPr>
          <p:cNvPr id="22" name="đÚNG"/>
          <p:cNvSpPr/>
          <p:nvPr/>
        </p:nvSpPr>
        <p:spPr>
          <a:xfrm>
            <a:off x="9608132" y="5855078"/>
            <a:ext cx="2578547" cy="2302428"/>
          </a:xfrm>
          <a:custGeom>
            <a:avLst/>
            <a:gdLst/>
            <a:ahLst/>
            <a:cxnLst/>
            <a:rect l="l" t="t" r="r" b="b"/>
            <a:pathLst>
              <a:path w="2578547" h="2302428">
                <a:moveTo>
                  <a:pt x="0" y="0"/>
                </a:moveTo>
                <a:lnTo>
                  <a:pt x="2578547" y="0"/>
                </a:lnTo>
                <a:lnTo>
                  <a:pt x="2578547" y="2302428"/>
                </a:lnTo>
                <a:lnTo>
                  <a:pt x="0" y="23024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SAI"/>
          <p:cNvSpPr/>
          <p:nvPr/>
        </p:nvSpPr>
        <p:spPr>
          <a:xfrm>
            <a:off x="14205558" y="5613350"/>
            <a:ext cx="2766260" cy="2475803"/>
          </a:xfrm>
          <a:custGeom>
            <a:avLst/>
            <a:gdLst/>
            <a:ahLst/>
            <a:cxnLst/>
            <a:rect l="l" t="t" r="r" b="b"/>
            <a:pathLst>
              <a:path w="2766260" h="2475803">
                <a:moveTo>
                  <a:pt x="0" y="0"/>
                </a:moveTo>
                <a:lnTo>
                  <a:pt x="2766260" y="0"/>
                </a:lnTo>
                <a:lnTo>
                  <a:pt x="2766260" y="2475802"/>
                </a:lnTo>
                <a:lnTo>
                  <a:pt x="0" y="24758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6" name="correct">
            <a:hlinkClick r:id="" action="ppaction://media"/>
            <a:extLst>
              <a:ext uri="{FF2B5EF4-FFF2-40B4-BE49-F238E27FC236}">
                <a16:creationId xmlns:a16="http://schemas.microsoft.com/office/drawing/2014/main" id="{DFC83823-D06A-D8EA-D4EA-1F337B184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08667" y="3869671"/>
            <a:ext cx="552986" cy="552986"/>
          </a:xfrm>
          <a:prstGeom prst="rect">
            <a:avLst/>
          </a:prstGeom>
        </p:spPr>
      </p:pic>
      <p:pic>
        <p:nvPicPr>
          <p:cNvPr id="27" name="nope">
            <a:hlinkClick r:id="" action="ppaction://media"/>
            <a:extLst>
              <a:ext uri="{FF2B5EF4-FFF2-40B4-BE49-F238E27FC236}">
                <a16:creationId xmlns:a16="http://schemas.microsoft.com/office/drawing/2014/main" id="{7EAE4BA9-11D5-E191-31C1-F485520248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79470" y="57318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4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2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2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7473" y="959059"/>
            <a:ext cx="5754457" cy="8368881"/>
          </a:xfrm>
          <a:custGeom>
            <a:avLst/>
            <a:gdLst/>
            <a:ahLst/>
            <a:cxnLst/>
            <a:rect l="l" t="t" r="r" b="b"/>
            <a:pathLst>
              <a:path w="5754457" h="8368881">
                <a:moveTo>
                  <a:pt x="0" y="0"/>
                </a:moveTo>
                <a:lnTo>
                  <a:pt x="5754456" y="0"/>
                </a:lnTo>
                <a:lnTo>
                  <a:pt x="5754456" y="8368882"/>
                </a:lnTo>
                <a:lnTo>
                  <a:pt x="0" y="83688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82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765465" y="883221"/>
            <a:ext cx="10391285" cy="2986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42"/>
              </a:lnSpc>
              <a:spcBef>
                <a:spcPct val="0"/>
              </a:spcBef>
            </a:pPr>
            <a:r>
              <a:rPr lang="en-US" sz="5295" b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Đường kính hình tròn màu đỏ gấp 4 lần đường kính hình tròn màu xanh, đúng hay sai?</a:t>
            </a:r>
          </a:p>
        </p:txBody>
      </p:sp>
      <p:pic>
        <p:nvPicPr>
          <p:cNvPr id="28" name="Đ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5926" y="4658435"/>
            <a:ext cx="4621169" cy="2213040"/>
          </a:xfrm>
          <a:prstGeom prst="rect">
            <a:avLst/>
          </a:prstGeom>
        </p:spPr>
      </p:pic>
      <p:pic>
        <p:nvPicPr>
          <p:cNvPr id="29" name="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84025" y="4501083"/>
            <a:ext cx="4621169" cy="2213040"/>
          </a:xfrm>
          <a:prstGeom prst="rect">
            <a:avLst/>
          </a:prstGeom>
        </p:spPr>
      </p:pic>
      <p:sp>
        <p:nvSpPr>
          <p:cNvPr id="30" name="đÚNG"/>
          <p:cNvSpPr/>
          <p:nvPr/>
        </p:nvSpPr>
        <p:spPr>
          <a:xfrm>
            <a:off x="14518054" y="5594296"/>
            <a:ext cx="2578547" cy="2302428"/>
          </a:xfrm>
          <a:custGeom>
            <a:avLst/>
            <a:gdLst/>
            <a:ahLst/>
            <a:cxnLst/>
            <a:rect l="l" t="t" r="r" b="b"/>
            <a:pathLst>
              <a:path w="2578547" h="2302428">
                <a:moveTo>
                  <a:pt x="0" y="0"/>
                </a:moveTo>
                <a:lnTo>
                  <a:pt x="2578547" y="0"/>
                </a:lnTo>
                <a:lnTo>
                  <a:pt x="2578547" y="2302428"/>
                </a:lnTo>
                <a:lnTo>
                  <a:pt x="0" y="23024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1" name="SAI"/>
          <p:cNvSpPr/>
          <p:nvPr/>
        </p:nvSpPr>
        <p:spPr>
          <a:xfrm>
            <a:off x="9790389" y="5507609"/>
            <a:ext cx="2766260" cy="2475803"/>
          </a:xfrm>
          <a:custGeom>
            <a:avLst/>
            <a:gdLst/>
            <a:ahLst/>
            <a:cxnLst/>
            <a:rect l="l" t="t" r="r" b="b"/>
            <a:pathLst>
              <a:path w="2766260" h="2475803">
                <a:moveTo>
                  <a:pt x="0" y="0"/>
                </a:moveTo>
                <a:lnTo>
                  <a:pt x="2766260" y="0"/>
                </a:lnTo>
                <a:lnTo>
                  <a:pt x="2766260" y="2475802"/>
                </a:lnTo>
                <a:lnTo>
                  <a:pt x="0" y="24758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32" name="correct">
            <a:hlinkClick r:id="" action="ppaction://media"/>
            <a:extLst>
              <a:ext uri="{FF2B5EF4-FFF2-40B4-BE49-F238E27FC236}">
                <a16:creationId xmlns:a16="http://schemas.microsoft.com/office/drawing/2014/main" id="{DFC83823-D06A-D8EA-D4EA-1F337B184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08667" y="3869671"/>
            <a:ext cx="552986" cy="552986"/>
          </a:xfrm>
          <a:prstGeom prst="rect">
            <a:avLst/>
          </a:prstGeom>
        </p:spPr>
      </p:pic>
      <p:pic>
        <p:nvPicPr>
          <p:cNvPr id="33" name="nope">
            <a:hlinkClick r:id="" action="ppaction://media"/>
            <a:extLst>
              <a:ext uri="{FF2B5EF4-FFF2-40B4-BE49-F238E27FC236}">
                <a16:creationId xmlns:a16="http://schemas.microsoft.com/office/drawing/2014/main" id="{7EAE4BA9-11D5-E191-31C1-F485520248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470" y="57318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4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2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2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7473" y="959059"/>
            <a:ext cx="5754457" cy="8368881"/>
          </a:xfrm>
          <a:custGeom>
            <a:avLst/>
            <a:gdLst/>
            <a:ahLst/>
            <a:cxnLst/>
            <a:rect l="l" t="t" r="r" b="b"/>
            <a:pathLst>
              <a:path w="5754457" h="8368881">
                <a:moveTo>
                  <a:pt x="0" y="0"/>
                </a:moveTo>
                <a:lnTo>
                  <a:pt x="5754456" y="0"/>
                </a:lnTo>
                <a:lnTo>
                  <a:pt x="5754456" y="8368882"/>
                </a:lnTo>
                <a:lnTo>
                  <a:pt x="0" y="83688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82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247598" y="883221"/>
            <a:ext cx="10311177" cy="2986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42"/>
              </a:lnSpc>
              <a:spcBef>
                <a:spcPct val="0"/>
              </a:spcBef>
            </a:pPr>
            <a:r>
              <a:rPr lang="en-US" sz="5295" b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Chu vi hình tròn màu đỏ gấp 2 lần chu vi hình tròn màu xanh, đúng hay sai?</a:t>
            </a:r>
          </a:p>
        </p:txBody>
      </p:sp>
      <p:pic>
        <p:nvPicPr>
          <p:cNvPr id="28" name="Đ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5926" y="4658435"/>
            <a:ext cx="4621169" cy="2213040"/>
          </a:xfrm>
          <a:prstGeom prst="rect">
            <a:avLst/>
          </a:prstGeom>
        </p:spPr>
      </p:pic>
      <p:pic>
        <p:nvPicPr>
          <p:cNvPr id="29" name="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84025" y="4501083"/>
            <a:ext cx="4621169" cy="2213040"/>
          </a:xfrm>
          <a:prstGeom prst="rect">
            <a:avLst/>
          </a:prstGeom>
        </p:spPr>
      </p:pic>
      <p:sp>
        <p:nvSpPr>
          <p:cNvPr id="30" name="đÚNG"/>
          <p:cNvSpPr/>
          <p:nvPr/>
        </p:nvSpPr>
        <p:spPr>
          <a:xfrm>
            <a:off x="9608132" y="5855078"/>
            <a:ext cx="2578547" cy="2302428"/>
          </a:xfrm>
          <a:custGeom>
            <a:avLst/>
            <a:gdLst/>
            <a:ahLst/>
            <a:cxnLst/>
            <a:rect l="l" t="t" r="r" b="b"/>
            <a:pathLst>
              <a:path w="2578547" h="2302428">
                <a:moveTo>
                  <a:pt x="0" y="0"/>
                </a:moveTo>
                <a:lnTo>
                  <a:pt x="2578547" y="0"/>
                </a:lnTo>
                <a:lnTo>
                  <a:pt x="2578547" y="2302428"/>
                </a:lnTo>
                <a:lnTo>
                  <a:pt x="0" y="23024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1" name="SAI"/>
          <p:cNvSpPr/>
          <p:nvPr/>
        </p:nvSpPr>
        <p:spPr>
          <a:xfrm>
            <a:off x="14205558" y="5613350"/>
            <a:ext cx="2766260" cy="2475803"/>
          </a:xfrm>
          <a:custGeom>
            <a:avLst/>
            <a:gdLst/>
            <a:ahLst/>
            <a:cxnLst/>
            <a:rect l="l" t="t" r="r" b="b"/>
            <a:pathLst>
              <a:path w="2766260" h="2475803">
                <a:moveTo>
                  <a:pt x="0" y="0"/>
                </a:moveTo>
                <a:lnTo>
                  <a:pt x="2766260" y="0"/>
                </a:lnTo>
                <a:lnTo>
                  <a:pt x="2766260" y="2475802"/>
                </a:lnTo>
                <a:lnTo>
                  <a:pt x="0" y="24758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32" name="correct">
            <a:hlinkClick r:id="" action="ppaction://media"/>
            <a:extLst>
              <a:ext uri="{FF2B5EF4-FFF2-40B4-BE49-F238E27FC236}">
                <a16:creationId xmlns:a16="http://schemas.microsoft.com/office/drawing/2014/main" id="{DFC83823-D06A-D8EA-D4EA-1F337B184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08667" y="3869671"/>
            <a:ext cx="552986" cy="552986"/>
          </a:xfrm>
          <a:prstGeom prst="rect">
            <a:avLst/>
          </a:prstGeom>
        </p:spPr>
      </p:pic>
      <p:pic>
        <p:nvPicPr>
          <p:cNvPr id="33" name="nope">
            <a:hlinkClick r:id="" action="ppaction://media"/>
            <a:extLst>
              <a:ext uri="{FF2B5EF4-FFF2-40B4-BE49-F238E27FC236}">
                <a16:creationId xmlns:a16="http://schemas.microsoft.com/office/drawing/2014/main" id="{7EAE4BA9-11D5-E191-31C1-F485520248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470" y="57318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4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3477315" y="2562127"/>
            <a:ext cx="11213796" cy="6494876"/>
            <a:chOff x="0" y="0"/>
            <a:chExt cx="911804" cy="5281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1804" cy="528104"/>
            </a:xfrm>
            <a:custGeom>
              <a:avLst/>
              <a:gdLst/>
              <a:ahLst/>
              <a:cxnLst/>
              <a:rect l="l" t="t" r="r" b="b"/>
              <a:pathLst>
                <a:path w="911804" h="528104">
                  <a:moveTo>
                    <a:pt x="122199" y="0"/>
                  </a:moveTo>
                  <a:lnTo>
                    <a:pt x="789604" y="0"/>
                  </a:lnTo>
                  <a:cubicBezTo>
                    <a:pt x="822014" y="0"/>
                    <a:pt x="853096" y="12875"/>
                    <a:pt x="876012" y="35791"/>
                  </a:cubicBezTo>
                  <a:cubicBezTo>
                    <a:pt x="898929" y="58708"/>
                    <a:pt x="911804" y="89790"/>
                    <a:pt x="911804" y="122199"/>
                  </a:cubicBezTo>
                  <a:lnTo>
                    <a:pt x="911804" y="405905"/>
                  </a:lnTo>
                  <a:cubicBezTo>
                    <a:pt x="911804" y="438314"/>
                    <a:pt x="898929" y="469396"/>
                    <a:pt x="876012" y="492313"/>
                  </a:cubicBezTo>
                  <a:cubicBezTo>
                    <a:pt x="853096" y="515230"/>
                    <a:pt x="822014" y="528104"/>
                    <a:pt x="789604" y="528104"/>
                  </a:cubicBezTo>
                  <a:lnTo>
                    <a:pt x="122199" y="528104"/>
                  </a:lnTo>
                  <a:cubicBezTo>
                    <a:pt x="89790" y="528104"/>
                    <a:pt x="58708" y="515230"/>
                    <a:pt x="35791" y="492313"/>
                  </a:cubicBezTo>
                  <a:cubicBezTo>
                    <a:pt x="12875" y="469396"/>
                    <a:pt x="0" y="438314"/>
                    <a:pt x="0" y="405905"/>
                  </a:cubicBezTo>
                  <a:lnTo>
                    <a:pt x="0" y="122199"/>
                  </a:lnTo>
                  <a:cubicBezTo>
                    <a:pt x="0" y="89790"/>
                    <a:pt x="12875" y="58708"/>
                    <a:pt x="35791" y="35791"/>
                  </a:cubicBezTo>
                  <a:cubicBezTo>
                    <a:pt x="58708" y="12875"/>
                    <a:pt x="89790" y="0"/>
                    <a:pt x="122199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11804" cy="566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39279" y="1229998"/>
            <a:ext cx="6358442" cy="2177165"/>
            <a:chOff x="0" y="0"/>
            <a:chExt cx="323451" cy="1107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3451" cy="110751"/>
            </a:xfrm>
            <a:custGeom>
              <a:avLst/>
              <a:gdLst/>
              <a:ahLst/>
              <a:cxnLst/>
              <a:rect l="l" t="t" r="r" b="b"/>
              <a:pathLst>
                <a:path w="323451" h="110751">
                  <a:moveTo>
                    <a:pt x="55376" y="0"/>
                  </a:moveTo>
                  <a:lnTo>
                    <a:pt x="268075" y="0"/>
                  </a:lnTo>
                  <a:cubicBezTo>
                    <a:pt x="298658" y="0"/>
                    <a:pt x="323451" y="24793"/>
                    <a:pt x="323451" y="55376"/>
                  </a:cubicBezTo>
                  <a:lnTo>
                    <a:pt x="323451" y="55376"/>
                  </a:lnTo>
                  <a:cubicBezTo>
                    <a:pt x="323451" y="85959"/>
                    <a:pt x="298658" y="110751"/>
                    <a:pt x="268075" y="110751"/>
                  </a:cubicBezTo>
                  <a:lnTo>
                    <a:pt x="55376" y="110751"/>
                  </a:lnTo>
                  <a:cubicBezTo>
                    <a:pt x="24793" y="110751"/>
                    <a:pt x="0" y="85959"/>
                    <a:pt x="0" y="55376"/>
                  </a:cubicBezTo>
                  <a:lnTo>
                    <a:pt x="0" y="55376"/>
                  </a:lnTo>
                  <a:cubicBezTo>
                    <a:pt x="0" y="24793"/>
                    <a:pt x="24793" y="0"/>
                    <a:pt x="55376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FFE0A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23451" cy="148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736640" flipV="1">
            <a:off x="2060097" y="2480251"/>
            <a:ext cx="1256929" cy="1249073"/>
          </a:xfrm>
          <a:custGeom>
            <a:avLst/>
            <a:gdLst/>
            <a:ahLst/>
            <a:cxnLst/>
            <a:rect l="l" t="t" r="r" b="b"/>
            <a:pathLst>
              <a:path w="1256929" h="1249073">
                <a:moveTo>
                  <a:pt x="0" y="1249073"/>
                </a:moveTo>
                <a:lnTo>
                  <a:pt x="1256929" y="1249073"/>
                </a:lnTo>
                <a:lnTo>
                  <a:pt x="1256929" y="0"/>
                </a:lnTo>
                <a:lnTo>
                  <a:pt x="0" y="0"/>
                </a:lnTo>
                <a:lnTo>
                  <a:pt x="0" y="124907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946280" flipV="1">
            <a:off x="15263503" y="7797759"/>
            <a:ext cx="1237765" cy="1230029"/>
          </a:xfrm>
          <a:custGeom>
            <a:avLst/>
            <a:gdLst/>
            <a:ahLst/>
            <a:cxnLst/>
            <a:rect l="l" t="t" r="r" b="b"/>
            <a:pathLst>
              <a:path w="1237765" h="1230029">
                <a:moveTo>
                  <a:pt x="0" y="1230029"/>
                </a:moveTo>
                <a:lnTo>
                  <a:pt x="1237764" y="1230029"/>
                </a:lnTo>
                <a:lnTo>
                  <a:pt x="1237764" y="0"/>
                </a:lnTo>
                <a:lnTo>
                  <a:pt x="0" y="0"/>
                </a:lnTo>
                <a:lnTo>
                  <a:pt x="0" y="123002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59153" y="5337215"/>
            <a:ext cx="6036323" cy="4949785"/>
          </a:xfrm>
          <a:custGeom>
            <a:avLst/>
            <a:gdLst/>
            <a:ahLst/>
            <a:cxnLst/>
            <a:rect l="l" t="t" r="r" b="b"/>
            <a:pathLst>
              <a:path w="6036323" h="4949785">
                <a:moveTo>
                  <a:pt x="0" y="0"/>
                </a:moveTo>
                <a:lnTo>
                  <a:pt x="6036323" y="0"/>
                </a:lnTo>
                <a:lnTo>
                  <a:pt x="6036323" y="4949785"/>
                </a:lnTo>
                <a:lnTo>
                  <a:pt x="0" y="4949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531457" y="3862420"/>
            <a:ext cx="9105510" cy="1657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62"/>
              </a:lnSpc>
              <a:spcBef>
                <a:spcPct val="0"/>
              </a:spcBef>
            </a:pPr>
            <a:r>
              <a:rPr lang="en-US" sz="10718" spc="107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KHÁM PHÁ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7269" y="2796175"/>
            <a:ext cx="8121810" cy="6496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2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2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88229" y="1451227"/>
            <a:ext cx="7359580" cy="6908994"/>
          </a:xfrm>
          <a:custGeom>
            <a:avLst/>
            <a:gdLst/>
            <a:ahLst/>
            <a:cxnLst/>
            <a:rect l="l" t="t" r="r" b="b"/>
            <a:pathLst>
              <a:path w="7359580" h="6908994">
                <a:moveTo>
                  <a:pt x="0" y="0"/>
                </a:moveTo>
                <a:lnTo>
                  <a:pt x="7359581" y="0"/>
                </a:lnTo>
                <a:lnTo>
                  <a:pt x="7359581" y="6908993"/>
                </a:lnTo>
                <a:lnTo>
                  <a:pt x="0" y="6908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805706" y="881877"/>
            <a:ext cx="1442663" cy="9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42"/>
              </a:lnSpc>
              <a:spcBef>
                <a:spcPct val="0"/>
              </a:spcBef>
            </a:pPr>
            <a:r>
              <a:rPr lang="en-US" sz="5295" b="1" dirty="0" err="1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Số</a:t>
            </a:r>
            <a:r>
              <a:rPr lang="en-US" sz="5295" b="1" dirty="0">
                <a:solidFill>
                  <a:srgbClr val="FFBA42"/>
                </a:solidFill>
                <a:latin typeface="Cambria Bold"/>
                <a:ea typeface="Cambria Bold"/>
                <a:cs typeface="Cambria Bold"/>
                <a:sym typeface="Cambria Bold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8026" y="2329442"/>
            <a:ext cx="9631955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750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Cho </a:t>
            </a:r>
            <a:r>
              <a:rPr lang="en-US" sz="4500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45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vuông</a:t>
            </a:r>
            <a:r>
              <a:rPr lang="en-US" sz="45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ABCD </a:t>
            </a:r>
            <a:r>
              <a:rPr lang="en-US" sz="4500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như</a:t>
            </a:r>
            <a:r>
              <a:rPr lang="en-US" sz="45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45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bên</a:t>
            </a:r>
            <a:r>
              <a:rPr lang="en-US" sz="45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500" b="1" dirty="0" err="1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và</a:t>
            </a:r>
            <a:r>
              <a:rPr lang="en-US" sz="4500" b="1" dirty="0">
                <a:solidFill>
                  <a:srgbClr val="710BAF"/>
                </a:solidFill>
                <a:latin typeface="Cambria Bold"/>
                <a:ea typeface="Cambria Bold"/>
                <a:cs typeface="Cambria Bold"/>
                <a:sym typeface="Cambria Bold"/>
              </a:rPr>
              <a:t> DE = EG = GH = HK = KC = 1,3 cm.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569" y="-905380"/>
            <a:ext cx="1627773" cy="284707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26676" y="4525052"/>
            <a:ext cx="10486717" cy="3406902"/>
            <a:chOff x="849307" y="4738364"/>
            <a:chExt cx="10486717" cy="3406902"/>
          </a:xfrm>
        </p:grpSpPr>
        <p:sp>
          <p:nvSpPr>
            <p:cNvPr id="16" name="TextBox 16"/>
            <p:cNvSpPr txBox="1"/>
            <p:nvPr/>
          </p:nvSpPr>
          <p:spPr>
            <a:xfrm>
              <a:off x="849307" y="4744841"/>
              <a:ext cx="8899848" cy="340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750"/>
                </a:lnSpc>
              </a:pP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a)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Diện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tích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hình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thang ABCK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là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</a:p>
            <a:p>
              <a:pPr marL="0" lvl="0" indent="0" algn="l">
                <a:lnSpc>
                  <a:spcPts val="6750"/>
                </a:lnSpc>
                <a:spcBef>
                  <a:spcPct val="0"/>
                </a:spcBef>
              </a:pP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b)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Diện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tích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hình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tam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giác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AKD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gấp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       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lần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diện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tích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hình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tam </a:t>
              </a:r>
              <a:r>
                <a:rPr lang="en-US" sz="4500" b="1" dirty="0" err="1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giác</a:t>
              </a:r>
              <a:r>
                <a:rPr lang="en-US" sz="4500" b="1" dirty="0">
                  <a:solidFill>
                    <a:srgbClr val="710BA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ADE.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864640" y="6510330"/>
              <a:ext cx="969641" cy="726744"/>
            </a:xfrm>
            <a:prstGeom prst="roundRect">
              <a:avLst/>
            </a:prstGeom>
            <a:solidFill>
              <a:srgbClr val="F6AE0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9108406" y="4738364"/>
              <a:ext cx="969641" cy="726744"/>
            </a:xfrm>
            <a:prstGeom prst="roundRect">
              <a:avLst/>
            </a:prstGeom>
            <a:solidFill>
              <a:srgbClr val="F6AE0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/>
                <p:cNvSpPr/>
                <p:nvPr/>
              </p:nvSpPr>
              <p:spPr>
                <a:xfrm>
                  <a:off x="9944938" y="4796698"/>
                  <a:ext cx="1391086" cy="7847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4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10B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10B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𝒄</m:t>
                            </m:r>
                            <m:r>
                              <a:rPr kumimoji="0" lang="en-US" sz="4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10B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𝒎</m:t>
                            </m:r>
                          </m:e>
                          <m:sup>
                            <m:r>
                              <a:rPr kumimoji="0" lang="en-US" sz="4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10BA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10BAF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4938" y="4796698"/>
                  <a:ext cx="1391086" cy="78476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198" y="-4960982"/>
            <a:ext cx="20808822" cy="18530422"/>
            <a:chOff x="0" y="0"/>
            <a:chExt cx="27745096" cy="24707229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13129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8450996" y="5413129"/>
              <a:ext cx="24707229" cy="13880970"/>
            </a:xfrm>
            <a:custGeom>
              <a:avLst/>
              <a:gdLst/>
              <a:ahLst/>
              <a:cxnLst/>
              <a:rect l="l" t="t" r="r" b="b"/>
              <a:pathLst>
                <a:path w="24707229" h="13880970">
                  <a:moveTo>
                    <a:pt x="0" y="0"/>
                  </a:moveTo>
                  <a:lnTo>
                    <a:pt x="24707229" y="0"/>
                  </a:lnTo>
                  <a:lnTo>
                    <a:pt x="24707229" y="13880971"/>
                  </a:lnTo>
                  <a:lnTo>
                    <a:pt x="0" y="13880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42498" y="227006"/>
            <a:ext cx="17003004" cy="9832989"/>
            <a:chOff x="0" y="0"/>
            <a:chExt cx="799502" cy="462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502" cy="462359"/>
            </a:xfrm>
            <a:custGeom>
              <a:avLst/>
              <a:gdLst/>
              <a:ahLst/>
              <a:cxnLst/>
              <a:rect l="l" t="t" r="r" b="b"/>
              <a:pathLst>
                <a:path w="799502" h="462359">
                  <a:moveTo>
                    <a:pt x="129313" y="0"/>
                  </a:moveTo>
                  <a:lnTo>
                    <a:pt x="670189" y="0"/>
                  </a:lnTo>
                  <a:cubicBezTo>
                    <a:pt x="704485" y="0"/>
                    <a:pt x="737376" y="13624"/>
                    <a:pt x="761627" y="37875"/>
                  </a:cubicBezTo>
                  <a:cubicBezTo>
                    <a:pt x="785878" y="62126"/>
                    <a:pt x="799502" y="95017"/>
                    <a:pt x="799502" y="129313"/>
                  </a:cubicBezTo>
                  <a:lnTo>
                    <a:pt x="799502" y="333046"/>
                  </a:lnTo>
                  <a:cubicBezTo>
                    <a:pt x="799502" y="367342"/>
                    <a:pt x="785878" y="400233"/>
                    <a:pt x="761627" y="424484"/>
                  </a:cubicBezTo>
                  <a:cubicBezTo>
                    <a:pt x="737376" y="448735"/>
                    <a:pt x="704485" y="462359"/>
                    <a:pt x="670189" y="462359"/>
                  </a:cubicBezTo>
                  <a:lnTo>
                    <a:pt x="129313" y="462359"/>
                  </a:lnTo>
                  <a:cubicBezTo>
                    <a:pt x="57895" y="462359"/>
                    <a:pt x="0" y="404464"/>
                    <a:pt x="0" y="333046"/>
                  </a:cubicBezTo>
                  <a:lnTo>
                    <a:pt x="0" y="129313"/>
                  </a:lnTo>
                  <a:cubicBezTo>
                    <a:pt x="0" y="95017"/>
                    <a:pt x="13624" y="62126"/>
                    <a:pt x="37875" y="37875"/>
                  </a:cubicBezTo>
                  <a:cubicBezTo>
                    <a:pt x="62126" y="13624"/>
                    <a:pt x="95017" y="0"/>
                    <a:pt x="129313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9889D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99502" cy="5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734530">
            <a:off x="15114920" y="-1104023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87779">
            <a:off x="-1302693" y="7816910"/>
            <a:ext cx="4662786" cy="4079938"/>
          </a:xfrm>
          <a:custGeom>
            <a:avLst/>
            <a:gdLst/>
            <a:ahLst/>
            <a:cxnLst/>
            <a:rect l="l" t="t" r="r" b="b"/>
            <a:pathLst>
              <a:path w="4662786" h="4079938">
                <a:moveTo>
                  <a:pt x="0" y="0"/>
                </a:moveTo>
                <a:lnTo>
                  <a:pt x="4662786" y="0"/>
                </a:lnTo>
                <a:lnTo>
                  <a:pt x="4662786" y="4079938"/>
                </a:lnTo>
                <a:lnTo>
                  <a:pt x="0" y="407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736640" flipV="1">
            <a:off x="16197787" y="8385265"/>
            <a:ext cx="1548062" cy="1538386"/>
          </a:xfrm>
          <a:custGeom>
            <a:avLst/>
            <a:gdLst/>
            <a:ahLst/>
            <a:cxnLst/>
            <a:rect l="l" t="t" r="r" b="b"/>
            <a:pathLst>
              <a:path w="1548062" h="1538386">
                <a:moveTo>
                  <a:pt x="0" y="1538387"/>
                </a:moveTo>
                <a:lnTo>
                  <a:pt x="1548062" y="1538387"/>
                </a:lnTo>
                <a:lnTo>
                  <a:pt x="1548062" y="0"/>
                </a:lnTo>
                <a:lnTo>
                  <a:pt x="0" y="0"/>
                </a:lnTo>
                <a:lnTo>
                  <a:pt x="0" y="15383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27808" flipV="1">
            <a:off x="233480" y="890121"/>
            <a:ext cx="1339702" cy="1331328"/>
          </a:xfrm>
          <a:custGeom>
            <a:avLst/>
            <a:gdLst/>
            <a:ahLst/>
            <a:cxnLst/>
            <a:rect l="l" t="t" r="r" b="b"/>
            <a:pathLst>
              <a:path w="1339702" h="1331328">
                <a:moveTo>
                  <a:pt x="0" y="1331328"/>
                </a:moveTo>
                <a:lnTo>
                  <a:pt x="1339701" y="1331328"/>
                </a:lnTo>
                <a:lnTo>
                  <a:pt x="1339701" y="0"/>
                </a:lnTo>
                <a:lnTo>
                  <a:pt x="0" y="0"/>
                </a:lnTo>
                <a:lnTo>
                  <a:pt x="0" y="133132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997305" y="6836157"/>
            <a:ext cx="10186451" cy="3042743"/>
          </a:xfrm>
          <a:custGeom>
            <a:avLst/>
            <a:gdLst/>
            <a:ahLst/>
            <a:cxnLst/>
            <a:rect l="l" t="t" r="r" b="b"/>
            <a:pathLst>
              <a:path w="12058501" h="3601933">
                <a:moveTo>
                  <a:pt x="0" y="0"/>
                </a:moveTo>
                <a:lnTo>
                  <a:pt x="12058501" y="0"/>
                </a:lnTo>
                <a:lnTo>
                  <a:pt x="12058501" y="3601933"/>
                </a:lnTo>
                <a:lnTo>
                  <a:pt x="0" y="3601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235617"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6317" y="2137062"/>
            <a:ext cx="15055366" cy="5034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339</Words>
  <Application>Microsoft Office PowerPoint</Application>
  <PresentationFormat>Custom</PresentationFormat>
  <Paragraphs>52</Paragraphs>
  <Slides>26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#9Slide07 HoneyCream</vt:lpstr>
      <vt:lpstr>#9Slide05 Bodega Script</vt:lpstr>
      <vt:lpstr>Times New Roman</vt:lpstr>
      <vt:lpstr>Chewy</vt:lpstr>
      <vt:lpstr>Tahoma</vt:lpstr>
      <vt:lpstr>Calibri</vt:lpstr>
      <vt:lpstr>Cambria Math</vt:lpstr>
      <vt:lpstr>#9Slide05 Aphrodite Pro</vt:lpstr>
      <vt:lpstr>Arial</vt:lpstr>
      <vt:lpstr>Cambria Bold</vt:lpstr>
      <vt:lpstr>Cambria</vt:lpstr>
      <vt:lpstr>SVN-Newton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T15_</dc:title>
  <cp:lastModifiedBy>Laptop T&amp;T</cp:lastModifiedBy>
  <cp:revision>61</cp:revision>
  <dcterms:created xsi:type="dcterms:W3CDTF">2006-08-16T00:00:00Z</dcterms:created>
  <dcterms:modified xsi:type="dcterms:W3CDTF">2024-11-03T10:12:29Z</dcterms:modified>
  <dc:identifier>DAGVKPPmASo</dc:identifier>
</cp:coreProperties>
</file>