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0" r:id="rId2"/>
    <p:sldId id="315" r:id="rId3"/>
    <p:sldId id="286" r:id="rId4"/>
    <p:sldId id="304" r:id="rId5"/>
    <p:sldId id="305" r:id="rId6"/>
    <p:sldId id="297" r:id="rId7"/>
    <p:sldId id="316" r:id="rId8"/>
    <p:sldId id="310" r:id="rId9"/>
    <p:sldId id="343" r:id="rId10"/>
    <p:sldId id="344" r:id="rId11"/>
    <p:sldId id="327" r:id="rId12"/>
    <p:sldId id="329" r:id="rId13"/>
    <p:sldId id="330" r:id="rId14"/>
    <p:sldId id="314" r:id="rId15"/>
    <p:sldId id="333" r:id="rId16"/>
    <p:sldId id="332" r:id="rId17"/>
    <p:sldId id="334" r:id="rId18"/>
    <p:sldId id="335" r:id="rId19"/>
    <p:sldId id="336" r:id="rId20"/>
    <p:sldId id="338" r:id="rId21"/>
    <p:sldId id="324" r:id="rId22"/>
    <p:sldId id="340" r:id="rId23"/>
    <p:sldId id="318"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8E38C-99BA-4FD3-943E-2BE952CBD325}"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0371-E428-4972-9DFC-EF037EA2A2A8}" type="slidenum">
              <a:rPr lang="en-US" smtClean="0"/>
              <a:t>‹#›</a:t>
            </a:fld>
            <a:endParaRPr lang="en-US"/>
          </a:p>
        </p:txBody>
      </p:sp>
    </p:spTree>
    <p:extLst>
      <p:ext uri="{BB962C8B-B14F-4D97-AF65-F5344CB8AC3E}">
        <p14:creationId xmlns:p14="http://schemas.microsoft.com/office/powerpoint/2010/main" val="39469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1</a:t>
            </a:fld>
            <a:endParaRPr lang="en-US"/>
          </a:p>
        </p:txBody>
      </p:sp>
    </p:spTree>
    <p:extLst>
      <p:ext uri="{BB962C8B-B14F-4D97-AF65-F5344CB8AC3E}">
        <p14:creationId xmlns:p14="http://schemas.microsoft.com/office/powerpoint/2010/main" val="332542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97D0371-E428-4972-9DFC-EF037EA2A2A8}" type="slidenum">
              <a:rPr lang="en-US" smtClean="0"/>
              <a:t>21</a:t>
            </a:fld>
            <a:endParaRPr lang="en-US"/>
          </a:p>
        </p:txBody>
      </p:sp>
    </p:spTree>
    <p:extLst>
      <p:ext uri="{BB962C8B-B14F-4D97-AF65-F5344CB8AC3E}">
        <p14:creationId xmlns:p14="http://schemas.microsoft.com/office/powerpoint/2010/main" val="218924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0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27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776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482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4475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6351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4567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9" name="Picture 8" descr="Shape&#10;&#10;Description automatically generated with medium confidence">
            <a:extLst>
              <a:ext uri="{FF2B5EF4-FFF2-40B4-BE49-F238E27FC236}">
                <a16:creationId xmlns:a16="http://schemas.microsoft.com/office/drawing/2014/main" id="{CD42CA76-4303-42C7-8B96-2440AFD3906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47801" y="419099"/>
            <a:ext cx="1190327" cy="1190327"/>
          </a:xfrm>
          <a:prstGeom prst="rect">
            <a:avLst/>
          </a:prstGeom>
        </p:spPr>
      </p:pic>
    </p:spTree>
    <p:extLst>
      <p:ext uri="{BB962C8B-B14F-4D97-AF65-F5344CB8AC3E}">
        <p14:creationId xmlns:p14="http://schemas.microsoft.com/office/powerpoint/2010/main" val="3578729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24.PNG"/><Relationship Id="rId5" Type="http://schemas.microsoft.com/office/2007/relationships/hdphoto" Target="../media/hdphoto6.wdp"/><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6.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jpeg"/><Relationship Id="rId5" Type="http://schemas.microsoft.com/office/2007/relationships/hdphoto" Target="../media/hdphoto7.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57.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9.wdp"/><Relationship Id="rId11" Type="http://schemas.openxmlformats.org/officeDocument/2006/relationships/image" Target="../media/image9.png"/><Relationship Id="rId5" Type="http://schemas.openxmlformats.org/officeDocument/2006/relationships/image" Target="../media/image40.png"/><Relationship Id="rId10" Type="http://schemas.microsoft.com/office/2007/relationships/hdphoto" Target="../media/hdphoto6.wdp"/><Relationship Id="rId4" Type="http://schemas.microsoft.com/office/2007/relationships/hdphoto" Target="../media/hdphoto8.wdp"/><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sp>
        <p:nvSpPr>
          <p:cNvPr id="30" name="TextBox 29">
            <a:extLst>
              <a:ext uri="{FF2B5EF4-FFF2-40B4-BE49-F238E27FC236}">
                <a16:creationId xmlns:a16="http://schemas.microsoft.com/office/drawing/2014/main" id="{9D3990AC-E95A-455D-B282-EE9F100EAF52}"/>
              </a:ext>
            </a:extLst>
          </p:cNvPr>
          <p:cNvSpPr txBox="1"/>
          <p:nvPr/>
        </p:nvSpPr>
        <p:spPr>
          <a:xfrm>
            <a:off x="3841247" y="892924"/>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Thứ</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ngày</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tháng</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năm</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id="{052FCB6E-6FEC-4E3F-81BD-CC53CECF42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90674" y="1349573"/>
            <a:ext cx="8963025" cy="5041702"/>
          </a:xfrm>
          <a:prstGeom prst="rect">
            <a:avLst/>
          </a:prstGeom>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6641" y="1364662"/>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04280" y="135743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bảng con</a:t>
              </a:r>
            </a:p>
          </p:txBody>
        </p:sp>
      </p:grpSp>
      <p:grpSp>
        <p:nvGrpSpPr>
          <p:cNvPr id="15" name="Group 14">
            <a:extLst>
              <a:ext uri="{FF2B5EF4-FFF2-40B4-BE49-F238E27FC236}">
                <a16:creationId xmlns:a16="http://schemas.microsoft.com/office/drawing/2014/main"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id="{A01DCC3F-2E2C-47DB-99F8-B87192DE5058}"/>
                </a:ext>
              </a:extLst>
            </p:cNvPr>
            <p:cNvSpPr txBox="1"/>
            <p:nvPr/>
          </p:nvSpPr>
          <p:spPr>
            <a:xfrm>
              <a:off x="7221978" y="4630165"/>
              <a:ext cx="2478495"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dirty="0">
                  <a:ln>
                    <a:noFill/>
                  </a:ln>
                  <a:solidFill>
                    <a:prstClr val="white"/>
                  </a:solidFill>
                  <a:effectLst/>
                  <a:uLnTx/>
                  <a:uFillTx/>
                  <a:latin typeface="HP001 5 hàng" panose="020B0603050302020204" pitchFamily="34" charset="0"/>
                  <a:cs typeface="Arial"/>
                  <a:sym typeface="Arial"/>
                </a:rPr>
                <a:t>O, Ô, Ơ</a:t>
              </a:r>
              <a:endParaRPr kumimoji="0" lang="en-US" sz="3700" b="0" i="0" u="none" strike="noStrike" kern="1200" cap="none" spc="0" normalizeH="0" baseline="0" noProof="0" dirty="0">
                <a:ln>
                  <a:noFill/>
                </a:ln>
                <a:solidFill>
                  <a:prstClr val="white"/>
                </a:solidFill>
                <a:effectLst/>
                <a:uLnTx/>
                <a:uFillTx/>
                <a:latin typeface="思源黑体 CN"/>
                <a:cs typeface="+mn-cs"/>
              </a:endParaRP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399" y="3994657"/>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476500"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r>
              <a:rPr lang="en-US" sz="5200" b="1" dirty="0" err="1">
                <a:latin typeface="HP001 5 hàng" panose="020B0603050302020204" pitchFamily="34" charset="0"/>
              </a:rPr>
              <a:t>sŪg</a:t>
            </a:r>
            <a:r>
              <a:rPr lang="en-US" sz="5200" b="1" dirty="0">
                <a:latin typeface="HP001 5 hàng" panose="020B0603050302020204" pitchFamily="34" charset="0"/>
              </a:rPr>
              <a:t> </a:t>
            </a:r>
            <a:r>
              <a:rPr lang="en-US" sz="5200" b="1" dirty="0" err="1">
                <a:latin typeface="HP001 5 hàng" panose="020B0603050302020204" pitchFamily="34" charset="0"/>
              </a:rPr>
              <a:t>Ông</a:t>
            </a:r>
            <a:r>
              <a:rPr lang="en-US" sz="5200" b="1" dirty="0">
                <a:latin typeface="HP001 5 hàng" panose="020B0603050302020204" pitchFamily="34" charset="0"/>
              </a:rPr>
              <a:t> ĐǬ</a:t>
            </a:r>
          </a:p>
        </p:txBody>
      </p:sp>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lvl="0" algn="just">
              <a:defRPr/>
            </a:pP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Sông Ông Đốc thuộc tỉnh Cà Mau. </a:t>
            </a: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lang="en-US" sz="4000" b="1" dirty="0">
                  <a:solidFill>
                    <a:prstClr val="black"/>
                  </a:solidFill>
                  <a:latin typeface="Calibri" panose="020F0502020204030204" pitchFamily="34" charset="0"/>
                  <a:ea typeface="Tahoma" panose="020B0604030504040204" pitchFamily="34" charset="0"/>
                  <a:cs typeface="Calibri" panose="020F0502020204030204" pitchFamily="34" charset="0"/>
                </a:rPr>
                <a:t>Ô, 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307951" y="1614935"/>
            <a:ext cx="3314059" cy="1471165"/>
          </a:xfrm>
          <a:prstGeom prst="rect">
            <a:avLst/>
          </a:prstGeom>
        </p:spPr>
      </p:pic>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id="{6C7FED0D-2154-447E-9176-42718A9366D8}"/>
              </a:ext>
            </a:extLst>
          </p:cNvPr>
          <p:cNvSpPr txBox="1"/>
          <p:nvPr/>
        </p:nvSpPr>
        <p:spPr>
          <a:xfrm>
            <a:off x="2395570" y="747684"/>
            <a:ext cx="66530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Đọc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câu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73EADD6-7874-4B36-AC5E-68804B614916}"/>
              </a:ext>
            </a:extLst>
          </p:cNvPr>
          <p:cNvSpPr txBox="1"/>
          <p:nvPr/>
        </p:nvSpPr>
        <p:spPr>
          <a:xfrm>
            <a:off x="1924642" y="1860710"/>
            <a:ext cx="769560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trời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mưa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nắng</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phải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N</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bừa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cày</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sâu</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(Ca </a:t>
            </a:r>
            <a:r>
              <a:rPr kumimoji="0" lang="en-US" sz="4000" b="1" i="0" u="none" strike="noStrike" kern="1200" cap="none" spc="0" normalizeH="0" baseline="0" noProof="0" dirty="0" err="1">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dao</a:t>
            </a: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Ý </a:t>
            </a:r>
            <a:r>
              <a:rPr kumimoji="0" lang="en-US" sz="4400" b="1" i="0" u="none" strike="noStrike" kern="1200" cap="none" spc="0" normalizeH="0" baseline="0" noProof="0" dirty="0" err="1">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nghĩa</a:t>
            </a:r>
            <a:endPar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888877" y="3686947"/>
            <a:ext cx="8948076" cy="1754326"/>
          </a:xfrm>
          <a:prstGeom prst="rect">
            <a:avLst/>
          </a:prstGeom>
        </p:spPr>
        <p:txBody>
          <a:bodyPr wrap="square">
            <a:spAutoFit/>
          </a:bodyPr>
          <a:lstStyle/>
          <a:p>
            <a:pPr lvl="0" algn="ctr">
              <a:defRPr/>
            </a:pPr>
            <a:r>
              <a:rPr lang="en-US" sz="3600" b="1" dirty="0">
                <a:solidFill>
                  <a:srgbClr val="002060"/>
                </a:solidFill>
                <a:latin typeface="Calibri" panose="020F0502020204030204" pitchFamily="34" charset="0"/>
                <a:ea typeface="Tahoma" panose="020B0604030504040204" pitchFamily="34" charset="0"/>
                <a:cs typeface="Calibri" panose="020F0502020204030204" pitchFamily="34" charset="0"/>
              </a:rPr>
              <a:t>C</a:t>
            </a:r>
            <a:r>
              <a:rPr lang="vi-VN" sz="3600" b="1" dirty="0">
                <a:solidFill>
                  <a:srgbClr val="002060"/>
                </a:solidFill>
                <a:latin typeface="Calibri" panose="020F0502020204030204" pitchFamily="34" charset="0"/>
                <a:ea typeface="Tahoma" panose="020B0604030504040204" pitchFamily="34" charset="0"/>
                <a:cs typeface="Calibri" panose="020F0502020204030204" pitchFamily="34" charset="0"/>
              </a:rPr>
              <a:t>âu ca dao thể hiện niềm vui của người nông dân về thời tiết thuận hòa đã giúp cho công việc nhà nông trở nên thuận lợi.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96A83A-2FA7-4FC0-80A3-C4EEF55D37BB}"/>
              </a:ext>
            </a:extLst>
          </p:cNvPr>
          <p:cNvPicPr>
            <a:picLocks noChangeAspect="1"/>
          </p:cNvPicPr>
          <p:nvPr/>
        </p:nvPicPr>
        <p:blipFill>
          <a:blip r:embed="rId6"/>
          <a:stretch>
            <a:fillRect/>
          </a:stretch>
        </p:blipFill>
        <p:spPr>
          <a:xfrm>
            <a:off x="2123351" y="987452"/>
            <a:ext cx="7907197" cy="2292295"/>
          </a:xfrm>
          <a:prstGeom prst="rect">
            <a:avLst/>
          </a:prstGeom>
        </p:spPr>
      </p:pic>
    </p:spTree>
    <p:extLst>
      <p:ext uri="{BB962C8B-B14F-4D97-AF65-F5344CB8AC3E}">
        <p14:creationId xmlns:p14="http://schemas.microsoft.com/office/powerpoint/2010/main" val="55686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122928" y="170164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951087" y="2602169"/>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ǇrƟ jưa wắng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ι</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ải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p>
        </p:txBody>
      </p:sp>
      <p:sp>
        <p:nvSpPr>
          <p:cNvPr id="16" name="Tập viết 1">
            <a:extLst>
              <a:ext uri="{FF2B5EF4-FFF2-40B4-BE49-F238E27FC236}">
                <a16:creationId xmlns:a16="http://schemas.microsoft.com/office/drawing/2014/main" id="{A7FB8BDA-CF95-487B-B487-B764DA46B63C}"/>
              </a:ext>
            </a:extLst>
          </p:cNvPr>
          <p:cNvSpPr txBox="1"/>
          <p:nvPr/>
        </p:nvSpPr>
        <p:spPr>
          <a:xfrm>
            <a:off x="890533" y="3521541"/>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N</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Ẃa cạn, w</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cày 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19" name="Group 18">
            <a:extLst>
              <a:ext uri="{FF2B5EF4-FFF2-40B4-BE49-F238E27FC236}">
                <a16:creationId xmlns:a16="http://schemas.microsoft.com/office/drawing/2014/main" id="{779DD8E8-4AC2-4D49-A188-EE3F938FA047}"/>
              </a:ext>
            </a:extLst>
          </p:cNvPr>
          <p:cNvGrpSpPr/>
          <p:nvPr/>
        </p:nvGrpSpPr>
        <p:grpSpPr>
          <a:xfrm>
            <a:off x="1951086" y="4280662"/>
            <a:ext cx="2104531" cy="2535332"/>
            <a:chOff x="286641" y="2323676"/>
            <a:chExt cx="2309859" cy="2782690"/>
          </a:xfrm>
        </p:grpSpPr>
        <p:pic>
          <p:nvPicPr>
            <p:cNvPr id="20" name="Picture 2"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6"/>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27" name="Group 26">
            <a:extLst>
              <a:ext uri="{FF2B5EF4-FFF2-40B4-BE49-F238E27FC236}">
                <a16:creationId xmlns:a16="http://schemas.microsoft.com/office/drawing/2014/main" id="{5B8342F4-F7E0-4FC3-936E-9C000FD92D46}"/>
              </a:ext>
            </a:extLst>
          </p:cNvPr>
          <p:cNvGrpSpPr/>
          <p:nvPr/>
        </p:nvGrpSpPr>
        <p:grpSpPr>
          <a:xfrm>
            <a:off x="3561036" y="5124379"/>
            <a:ext cx="7441388" cy="1623091"/>
            <a:chOff x="564196" y="3067492"/>
            <a:chExt cx="6985011" cy="952382"/>
          </a:xfrm>
        </p:grpSpPr>
        <p:sp>
          <p:nvSpPr>
            <p:cNvPr id="30" name="Rounded Rectangle 34">
              <a:extLst>
                <a:ext uri="{FF2B5EF4-FFF2-40B4-BE49-F238E27FC236}">
                  <a16:creationId xmlns:a16="http://schemas.microsoft.com/office/drawing/2014/main" id="{405059B9-0BFF-4208-9337-5B2A568D933E}"/>
                </a:ext>
              </a:extLst>
            </p:cNvPr>
            <p:cNvSpPr/>
            <p:nvPr/>
          </p:nvSpPr>
          <p:spPr>
            <a:xfrm>
              <a:off x="1470714" y="3313840"/>
              <a:ext cx="6078493" cy="706034"/>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Em chú ý tư thế ngồi viết và cách cầm bút nhé!</a:t>
              </a:r>
            </a:p>
          </p:txBody>
        </p:sp>
        <p:pic>
          <p:nvPicPr>
            <p:cNvPr id="33" name="Picture 32">
              <a:extLst>
                <a:ext uri="{FF2B5EF4-FFF2-40B4-BE49-F238E27FC236}">
                  <a16:creationId xmlns:a16="http://schemas.microsoft.com/office/drawing/2014/main" id="{28756F8A-3BA9-480C-89C4-6750AD90F5A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2" name="Picture 1">
            <a:extLst>
              <a:ext uri="{FF2B5EF4-FFF2-40B4-BE49-F238E27FC236}">
                <a16:creationId xmlns:a16="http://schemas.microsoft.com/office/drawing/2014/main" id="{E9403127-03C0-4EBE-993C-A03FC68E849A}"/>
              </a:ext>
            </a:extLst>
          </p:cNvPr>
          <p:cNvPicPr>
            <a:picLocks noChangeAspect="1"/>
          </p:cNvPicPr>
          <p:nvPr/>
        </p:nvPicPr>
        <p:blipFill>
          <a:blip r:embed="rId9"/>
          <a:stretch>
            <a:fillRect/>
          </a:stretch>
        </p:blipFill>
        <p:spPr>
          <a:xfrm>
            <a:off x="358057" y="1348418"/>
            <a:ext cx="11595597" cy="2566638"/>
          </a:xfrm>
          <a:prstGeom prst="rect">
            <a:avLst/>
          </a:prstGeom>
        </p:spPr>
      </p:pic>
    </p:spTree>
    <p:extLst>
      <p:ext uri="{BB962C8B-B14F-4D97-AF65-F5344CB8AC3E}">
        <p14:creationId xmlns:p14="http://schemas.microsoft.com/office/powerpoint/2010/main" val="368832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014"/>
            <a:ext cx="1270700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0" y="1404564"/>
            <a:ext cx="12563060" cy="3604758"/>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id="{98FDCF1D-51C5-4A6B-B002-D34E8C719FCF}"/>
              </a:ext>
            </a:extLst>
          </p:cNvPr>
          <p:cNvSpPr txBox="1"/>
          <p:nvPr/>
        </p:nvSpPr>
        <p:spPr>
          <a:xfrm>
            <a:off x="2486100" y="2244863"/>
            <a:ext cx="7061549"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ầy s</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Ρ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lĒ jở đưŊ</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a:t>
            </a:r>
            <a:endPar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
        <p:nvSpPr>
          <p:cNvPr id="33" name="Tập viết 1">
            <a:extLst>
              <a:ext uri="{FF2B5EF4-FFF2-40B4-BE49-F238E27FC236}">
                <a16:creationId xmlns:a16="http://schemas.microsoft.com/office/drawing/2014/main" id="{E5DB8FC8-8DE7-4EEE-8A69-3D147C8B30B6}"/>
              </a:ext>
            </a:extLst>
          </p:cNvPr>
          <p:cNvSpPr txBox="1"/>
          <p:nvPr/>
        </p:nvSpPr>
        <p:spPr>
          <a:xfrm>
            <a:off x="1254413" y="3148231"/>
            <a:ext cx="11437042"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Cho c</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Ϊ ν</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Ẅng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λΰϐ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dặm ǇrưŊg Ǉư</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Ω</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 lai</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 </a:t>
            </a:r>
            <a:endPar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19460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Luyện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2" name="TextBox 1">
            <a:extLst>
              <a:ext uri="{FF2B5EF4-FFF2-40B4-BE49-F238E27FC236}">
                <a16:creationId xmlns:a16="http://schemas.microsoft.com/office/drawing/2014/main" id="{7C8FA8CE-1046-44F2-B4C6-D1D032F0080B}"/>
              </a:ext>
            </a:extLst>
          </p:cNvPr>
          <p:cNvSpPr txBox="1"/>
          <p:nvPr/>
        </p:nvSpPr>
        <p:spPr>
          <a:xfrm>
            <a:off x="4733925" y="632460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441512" y="1902891"/>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6012106" y="961850"/>
                <a:ext cx="3754696" cy="1792610"/>
              </a:xfrm>
              <a:prstGeom prst="rect">
                <a:avLst/>
              </a:prstGeom>
              <a:noFill/>
            </p:spPr>
            <p:txBody>
              <a:bodyPr wrap="square" rtlCol="0">
                <a:spAutoFit/>
                <a:scene3d>
                  <a:camera prst="orthographicFron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tham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trò</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grpSp>
        <p:nvGrpSpPr>
          <p:cNvPr id="20" name="Group 19">
            <a:extLst>
              <a:ext uri="{FF2B5EF4-FFF2-40B4-BE49-F238E27FC236}">
                <a16:creationId xmlns:a16="http://schemas.microsoft.com/office/drawing/2014/main" id="{AEEFA715-04A4-437F-A039-48BF262D711A}"/>
              </a:ext>
            </a:extLst>
          </p:cNvPr>
          <p:cNvGrpSpPr/>
          <p:nvPr/>
        </p:nvGrpSpPr>
        <p:grpSpPr>
          <a:xfrm>
            <a:off x="262848" y="-2676729"/>
            <a:ext cx="11438709" cy="1780357"/>
            <a:chOff x="365760" y="184114"/>
            <a:chExt cx="11438709" cy="1780357"/>
          </a:xfrm>
        </p:grpSpPr>
        <p:sp>
          <p:nvSpPr>
            <p:cNvPr id="21" name="TextBox 20">
              <a:extLst>
                <a:ext uri="{FF2B5EF4-FFF2-40B4-BE49-F238E27FC236}">
                  <a16:creationId xmlns:a16="http://schemas.microsoft.com/office/drawing/2014/main" id="{12F88694-E455-4FBF-9E8A-E252397072A0}"/>
                </a:ext>
              </a:extLst>
            </p:cNvPr>
            <p:cNvSpPr txBox="1"/>
            <p:nvPr/>
          </p:nvSpPr>
          <p:spPr>
            <a:xfrm>
              <a:off x="387532" y="210145"/>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Trò</a:t>
              </a:r>
              <a:r>
                <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Chuẩn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bị</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đồ</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dùng</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đến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lớp</a:t>
              </a:r>
              <a:endPar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p:txBody>
        </p:sp>
        <p:sp>
          <p:nvSpPr>
            <p:cNvPr id="22" name="TextBox 21">
              <a:extLst>
                <a:ext uri="{FF2B5EF4-FFF2-40B4-BE49-F238E27FC236}">
                  <a16:creationId xmlns:a16="http://schemas.microsoft.com/office/drawing/2014/main" id="{F805EAD4-9A1E-45E4-A1AF-451640474F29}"/>
                </a:ext>
              </a:extLst>
            </p:cNvPr>
            <p:cNvSpPr txBox="1"/>
            <p:nvPr/>
          </p:nvSpPr>
          <p:spPr>
            <a:xfrm>
              <a:off x="365760" y="184114"/>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Trò</a:t>
              </a:r>
              <a:r>
                <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rPr>
                <a:t> </a:t>
              </a: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noFill/>
                  </a:ln>
                  <a:solidFill>
                    <a:srgbClr val="22A675"/>
                  </a:solidFill>
                  <a:effectLst>
                    <a:reflection blurRad="6350" stA="55000" endA="300" endPos="45500" dir="5400000" sy="-100000" algn="bl" rotWithShape="0"/>
                  </a:effectLst>
                  <a:uLnTx/>
                  <a:uFillTx/>
                  <a:latin typeface="UTM Banque" panose="02040603050506020204" pitchFamily="18" charset="0"/>
                  <a:cs typeface="+mn-cs"/>
                </a:rPr>
                <a:t>Chuẩn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bị</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DE673F"/>
                  </a:solidFill>
                  <a:effectLst>
                    <a:reflection blurRad="6350" stA="55000" endA="300" endPos="45500" dir="5400000" sy="-100000" algn="bl" rotWithShape="0"/>
                  </a:effectLst>
                  <a:uLnTx/>
                  <a:uFillTx/>
                  <a:latin typeface="UTM Banque" panose="02040603050506020204" pitchFamily="18" charset="0"/>
                  <a:cs typeface="+mn-cs"/>
                </a:rPr>
                <a:t>đồ</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7030A0"/>
                  </a:solidFill>
                  <a:effectLst>
                    <a:reflection blurRad="6350" stA="55000" endA="300" endPos="45500" dir="5400000" sy="-100000" algn="bl" rotWithShape="0"/>
                  </a:effectLst>
                  <a:uLnTx/>
                  <a:uFillTx/>
                  <a:latin typeface="UTM Banque" panose="02040603050506020204" pitchFamily="18" charset="0"/>
                  <a:cs typeface="+mn-cs"/>
                </a:rPr>
                <a:t>dùng</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đến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rPr>
                <a:t>lớp</a:t>
              </a:r>
              <a:endParaRPr kumimoji="0" lang="en-US" sz="4800" b="0" i="0" u="none" strike="noStrike" kern="1200" cap="none" spc="0" normalizeH="0" baseline="0" noProof="0" dirty="0">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endParaRPr>
            </a:p>
          </p:txBody>
        </p:sp>
      </p:grpSp>
      <p:pic>
        <p:nvPicPr>
          <p:cNvPr id="5" name="Picture 4">
            <a:extLst>
              <a:ext uri="{FF2B5EF4-FFF2-40B4-BE49-F238E27FC236}">
                <a16:creationId xmlns:a16="http://schemas.microsoft.com/office/drawing/2014/main" id="{ADF574D2-1872-4163-B6F5-1F35F239AC0C}"/>
              </a:ext>
            </a:extLst>
          </p:cNvPr>
          <p:cNvPicPr>
            <a:picLocks noChangeAspect="1"/>
          </p:cNvPicPr>
          <p:nvPr/>
        </p:nvPicPr>
        <p:blipFill>
          <a:blip r:embed="rId12"/>
          <a:stretch>
            <a:fillRect/>
          </a:stretch>
        </p:blipFill>
        <p:spPr>
          <a:xfrm>
            <a:off x="0" y="-72594"/>
            <a:ext cx="11437087" cy="2499577"/>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2000"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5961" y="1519989"/>
            <a:ext cx="4101441"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a:t>
            </a:r>
            <a:r>
              <a:rPr lang="en-US" sz="4000" b="1" dirty="0">
                <a:solidFill>
                  <a:srgbClr val="00642D"/>
                </a:solidFill>
                <a:latin typeface="Calibri" panose="020F0502020204030204" pitchFamily="34" charset="0"/>
                <a:cs typeface="Calibri" panose="020F0502020204030204" pitchFamily="34" charset="0"/>
              </a:rPr>
              <a:t>Ô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544" y="1532933"/>
            <a:ext cx="4533172" cy="4451786"/>
          </a:xfrm>
          <a:prstGeom prst="rect">
            <a:avLst/>
          </a:prstGeom>
        </p:spPr>
      </p:pic>
      <p:cxnSp>
        <p:nvCxnSpPr>
          <p:cNvPr id="16" name="Straight Arrow Connector 15">
            <a:extLst>
              <a:ext uri="{FF2B5EF4-FFF2-40B4-BE49-F238E27FC236}">
                <a16:creationId xmlns:a16="http://schemas.microsoft.com/office/drawing/2014/main" id="{194F7BCE-8317-4A76-80B9-9E48D0D35DFB}"/>
              </a:ext>
            </a:extLst>
          </p:cNvPr>
          <p:cNvCxnSpPr>
            <a:cxnSpLocks/>
          </p:cNvCxnSpPr>
          <p:nvPr/>
        </p:nvCxnSpPr>
        <p:spPr>
          <a:xfrm>
            <a:off x="4326386" y="2298313"/>
            <a:ext cx="0" cy="355003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id="{3F0DD6DA-7A22-48F5-88F5-E6C71FC19C7F}"/>
              </a:ext>
            </a:extLst>
          </p:cNvPr>
          <p:cNvSpPr/>
          <p:nvPr/>
        </p:nvSpPr>
        <p:spPr>
          <a:xfrm>
            <a:off x="2132966" y="5873167"/>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id="{8D58413F-F491-4512-A6F1-166652E8EE22}"/>
              </a:ext>
            </a:extLst>
          </p:cNvPr>
          <p:cNvCxnSpPr>
            <a:cxnSpLocks/>
          </p:cNvCxnSpPr>
          <p:nvPr/>
        </p:nvCxnSpPr>
        <p:spPr>
          <a:xfrm flipH="1">
            <a:off x="1284369" y="6017862"/>
            <a:ext cx="2859006"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id="{D006F77E-E96D-4604-A8E5-D15A810C7EBA}"/>
              </a:ext>
            </a:extLst>
          </p:cNvPr>
          <p:cNvCxnSpPr>
            <a:cxnSpLocks/>
          </p:cNvCxnSpPr>
          <p:nvPr/>
        </p:nvCxnSpPr>
        <p:spPr>
          <a:xfrm>
            <a:off x="9422261" y="1952885"/>
            <a:ext cx="0" cy="3943090"/>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id="{686E3195-87B5-40A0-A339-C6455E1FB0AD}"/>
              </a:ext>
            </a:extLst>
          </p:cNvPr>
          <p:cNvCxnSpPr>
            <a:cxnSpLocks/>
          </p:cNvCxnSpPr>
          <p:nvPr/>
        </p:nvCxnSpPr>
        <p:spPr>
          <a:xfrm flipH="1">
            <a:off x="6637747" y="5979762"/>
            <a:ext cx="2677703" cy="0"/>
          </a:xfrm>
          <a:prstGeom prst="straightConnector1">
            <a:avLst/>
          </a:prstGeom>
          <a:noFill/>
          <a:ln w="57150" cap="flat" cmpd="sng" algn="ctr">
            <a:solidFill>
              <a:srgbClr val="FD77EA"/>
            </a:solidFill>
            <a:prstDash val="solid"/>
            <a:headEnd type="triangle"/>
            <a:tailEnd type="triangle"/>
          </a:ln>
          <a:effectLst/>
        </p:spPr>
      </p:cxnSp>
      <p:sp>
        <p:nvSpPr>
          <p:cNvPr id="21" name="Rectangle 20">
            <a:extLst>
              <a:ext uri="{FF2B5EF4-FFF2-40B4-BE49-F238E27FC236}">
                <a16:creationId xmlns:a16="http://schemas.microsoft.com/office/drawing/2014/main" id="{0564B9A8-6132-4E71-AB43-C0B64504E661}"/>
              </a:ext>
            </a:extLst>
          </p:cNvPr>
          <p:cNvSpPr/>
          <p:nvPr/>
        </p:nvSpPr>
        <p:spPr>
          <a:xfrm>
            <a:off x="7036264" y="5897576"/>
            <a:ext cx="26792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14" name="TextBox 13">
            <a:extLst>
              <a:ext uri="{FF2B5EF4-FFF2-40B4-BE49-F238E27FC236}">
                <a16:creationId xmlns:a16="http://schemas.microsoft.com/office/drawing/2014/main" id="{59C3E4CD-2EDD-4D59-94EA-03A743832F60}"/>
              </a:ext>
            </a:extLst>
          </p:cNvPr>
          <p:cNvSpPr txBox="1"/>
          <p:nvPr/>
        </p:nvSpPr>
        <p:spPr>
          <a:xfrm>
            <a:off x="1254615" y="685988"/>
            <a:ext cx="10290012" cy="707886"/>
          </a:xfrm>
          <a:prstGeom prst="rect">
            <a:avLst/>
          </a:prstGeom>
          <a:noFill/>
        </p:spPr>
        <p:txBody>
          <a:bodyPr wrap="square" rtlCol="0">
            <a:spAutoFit/>
          </a:bodyPr>
          <a:lstStyle/>
          <a:p>
            <a:pPr lvl="0" algn="ctr">
              <a:defRPr/>
            </a:pPr>
            <a:r>
              <a:rPr lang="en-US" sz="4000" b="1" dirty="0" err="1">
                <a:solidFill>
                  <a:srgbClr val="00642D"/>
                </a:solidFill>
                <a:latin typeface="Calibri" panose="020F0502020204030204" pitchFamily="34" charset="0"/>
                <a:cs typeface="Calibri" panose="020F0502020204030204" pitchFamily="34" charset="0"/>
              </a:rPr>
              <a:t>Chữ</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hoa</a:t>
            </a:r>
            <a:r>
              <a:rPr lang="en-US" sz="4000" b="1" dirty="0">
                <a:solidFill>
                  <a:srgbClr val="00642D"/>
                </a:solidFill>
                <a:latin typeface="Calibri" panose="020F0502020204030204" pitchFamily="34" charset="0"/>
                <a:cs typeface="Calibri" panose="020F0502020204030204" pitchFamily="34" charset="0"/>
              </a:rPr>
              <a:t> Ơ </a:t>
            </a:r>
            <a:r>
              <a:rPr lang="en-US" sz="4000" b="1" dirty="0" err="1">
                <a:solidFill>
                  <a:srgbClr val="00642D"/>
                </a:solidFill>
                <a:latin typeface="Calibri" panose="020F0502020204030204" pitchFamily="34" charset="0"/>
                <a:cs typeface="Calibri" panose="020F0502020204030204" pitchFamily="34" charset="0"/>
              </a:rPr>
              <a:t>cao</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r>
              <a:rPr lang="en-US" sz="4000" b="1" dirty="0" err="1">
                <a:solidFill>
                  <a:srgbClr val="00642D"/>
                </a:solidFill>
                <a:latin typeface="Calibri" panose="020F0502020204030204" pitchFamily="34" charset="0"/>
                <a:cs typeface="Calibri" panose="020F0502020204030204" pitchFamily="34" charset="0"/>
              </a:rPr>
              <a:t>rộng</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432AFD99-F1D8-464D-B2CA-21BDE7A23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683" y="1447948"/>
            <a:ext cx="4533172" cy="4508490"/>
          </a:xfrm>
          <a:prstGeom prst="rect">
            <a:avLst/>
          </a:prstGeom>
        </p:spPr>
      </p:pic>
      <p:pic>
        <p:nvPicPr>
          <p:cNvPr id="16" name="Quyển sách">
            <a:extLst>
              <a:ext uri="{FF2B5EF4-FFF2-40B4-BE49-F238E27FC236}">
                <a16:creationId xmlns:a16="http://schemas.microsoft.com/office/drawing/2014/main" id="{F8BA007F-B7C7-4EF2-9987-ED58739E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cxnSp>
        <p:nvCxnSpPr>
          <p:cNvPr id="17" name="Straight Arrow Connector 16">
            <a:extLst>
              <a:ext uri="{FF2B5EF4-FFF2-40B4-BE49-F238E27FC236}">
                <a16:creationId xmlns:a16="http://schemas.microsoft.com/office/drawing/2014/main" id="{ADA3CF82-D89E-4D6D-984C-7ABC52B5F033}"/>
              </a:ext>
            </a:extLst>
          </p:cNvPr>
          <p:cNvCxnSpPr>
            <a:cxnSpLocks/>
          </p:cNvCxnSpPr>
          <p:nvPr/>
        </p:nvCxnSpPr>
        <p:spPr>
          <a:xfrm>
            <a:off x="7021961" y="2326888"/>
            <a:ext cx="0" cy="3550037"/>
          </a:xfrm>
          <a:prstGeom prst="straightConnector1">
            <a:avLst/>
          </a:prstGeom>
          <a:noFill/>
          <a:ln w="57150" cap="flat" cmpd="sng" algn="ctr">
            <a:solidFill>
              <a:srgbClr val="FD77EA"/>
            </a:solidFill>
            <a:prstDash val="solid"/>
            <a:headEnd type="triangle"/>
            <a:tailEnd type="triangle"/>
          </a:ln>
          <a:effectLst/>
        </p:spPr>
      </p:cxnSp>
      <p:sp>
        <p:nvSpPr>
          <p:cNvPr id="18" name="Rectangle 17">
            <a:extLst>
              <a:ext uri="{FF2B5EF4-FFF2-40B4-BE49-F238E27FC236}">
                <a16:creationId xmlns:a16="http://schemas.microsoft.com/office/drawing/2014/main" id="{46B30169-873C-4869-BD9A-B2D55A9366C9}"/>
              </a:ext>
            </a:extLst>
          </p:cNvPr>
          <p:cNvSpPr/>
          <p:nvPr/>
        </p:nvSpPr>
        <p:spPr>
          <a:xfrm>
            <a:off x="4828541"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19" name="Straight Arrow Connector 18">
            <a:extLst>
              <a:ext uri="{FF2B5EF4-FFF2-40B4-BE49-F238E27FC236}">
                <a16:creationId xmlns:a16="http://schemas.microsoft.com/office/drawing/2014/main" id="{C52405A7-A152-413B-86D1-97AC0BD2B1B4}"/>
              </a:ext>
            </a:extLst>
          </p:cNvPr>
          <p:cNvCxnSpPr>
            <a:cxnSpLocks/>
          </p:cNvCxnSpPr>
          <p:nvPr/>
        </p:nvCxnSpPr>
        <p:spPr>
          <a:xfrm flipH="1">
            <a:off x="3970419" y="5989287"/>
            <a:ext cx="2859006" cy="0"/>
          </a:xfrm>
          <a:prstGeom prst="straightConnector1">
            <a:avLst/>
          </a:prstGeom>
          <a:noFill/>
          <a:ln w="57150" cap="flat" cmpd="sng" algn="ctr">
            <a:solidFill>
              <a:srgbClr val="FD77EA"/>
            </a:solidFill>
            <a:prstDash val="solid"/>
            <a:headEnd type="triangle"/>
            <a:tailEnd type="triangle"/>
          </a:ln>
          <a:effectLst/>
        </p:spPr>
      </p:cxnSp>
      <p:sp>
        <p:nvSpPr>
          <p:cNvPr id="20" name="Rectangle 19">
            <a:extLst>
              <a:ext uri="{FF2B5EF4-FFF2-40B4-BE49-F238E27FC236}">
                <a16:creationId xmlns:a16="http://schemas.microsoft.com/office/drawing/2014/main" id="{78783D58-F23B-45CA-A299-C448D33A0732}"/>
              </a:ext>
            </a:extLst>
          </p:cNvPr>
          <p:cNvSpPr/>
          <p:nvPr/>
        </p:nvSpPr>
        <p:spPr>
          <a:xfrm>
            <a:off x="7131514" y="378302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9939" y="343751"/>
            <a:ext cx="12182061"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362493" y="404420"/>
            <a:ext cx="4090970" cy="1861006"/>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m</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đi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thôi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a:t>
            </a: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79000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
        <p:nvSpPr>
          <p:cNvPr id="12" name="TextBox 11">
            <a:extLst>
              <a:ext uri="{FF2B5EF4-FFF2-40B4-BE49-F238E27FC236}">
                <a16:creationId xmlns:a16="http://schemas.microsoft.com/office/drawing/2014/main" id="{790BB4A5-F3A1-49A2-A333-C009A4565DBB}"/>
              </a:ext>
            </a:extLst>
          </p:cNvPr>
          <p:cNvSpPr txBox="1"/>
          <p:nvPr/>
        </p:nvSpPr>
        <p:spPr>
          <a:xfrm>
            <a:off x="8640726" y="641424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id="{7FB678D3-C4F9-4D17-96D9-9FCDB408D8A8}"/>
              </a:ext>
            </a:extLst>
          </p:cNvPr>
          <p:cNvSpPr txBox="1"/>
          <p:nvPr/>
        </p:nvSpPr>
        <p:spPr>
          <a:xfrm>
            <a:off x="1367713" y="-2573351"/>
            <a:ext cx="983080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Ôn</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C93B67"/>
                </a:solidFill>
                <a:effectLst>
                  <a:outerShdw blurRad="63500" sx="102000" sy="102000" algn="ctr" rotWithShape="0">
                    <a:prstClr val="black">
                      <a:alpha val="40000"/>
                    </a:prstClr>
                  </a:outerShdw>
                </a:effectLst>
                <a:uLnTx/>
                <a:uFillTx/>
                <a:latin typeface="UTM Arruba KT" panose="02040603050506020204" pitchFamily="18" charset="0"/>
                <a:cs typeface="+mn-cs"/>
              </a:rPr>
              <a:t>chữ</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hoa </a:t>
            </a:r>
            <a:r>
              <a:rPr kumimoji="0" lang="en-US" sz="96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D, Đ</a:t>
            </a:r>
            <a:endParaRPr kumimoji="0" lang="en-US" sz="96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9" name="Picture 8">
            <a:extLst>
              <a:ext uri="{FF2B5EF4-FFF2-40B4-BE49-F238E27FC236}">
                <a16:creationId xmlns:a16="http://schemas.microsoft.com/office/drawing/2014/main" id="{415638EB-C3F4-4F5A-BD6C-6B15CE3488D8}"/>
              </a:ext>
            </a:extLst>
          </p:cNvPr>
          <p:cNvPicPr>
            <a:picLocks noChangeAspect="1"/>
          </p:cNvPicPr>
          <p:nvPr/>
        </p:nvPicPr>
        <p:blipFill>
          <a:blip r:embed="rId7"/>
          <a:stretch>
            <a:fillRect/>
          </a:stretch>
        </p:blipFill>
        <p:spPr>
          <a:xfrm>
            <a:off x="3759897" y="490184"/>
            <a:ext cx="5950212" cy="2609314"/>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id="{F434AC83-4783-444F-A651-218CB9B59A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9249" y="1581149"/>
            <a:ext cx="8619069" cy="4848226"/>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id="{6DD06D32-3282-467E-8FDC-1DCBE0A6EBA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7716" y="1362074"/>
            <a:ext cx="8805335" cy="4953001"/>
          </a:xfrm>
          <a:prstGeom prst="rect">
            <a:avLst/>
          </a:prstGeom>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440</Words>
  <Application>Microsoft Office PowerPoint</Application>
  <PresentationFormat>Widescreen</PresentationFormat>
  <Paragraphs>80</Paragraphs>
  <Slides>24</Slides>
  <Notes>20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等线</vt:lpstr>
      <vt:lpstr>Odibee Sans</vt:lpstr>
      <vt:lpstr>UTM Arruba KT</vt:lpstr>
      <vt:lpstr>UTM Banque</vt:lpstr>
      <vt:lpstr>UTM French Vanilla</vt:lpstr>
      <vt:lpstr>思源黑体 CN</vt:lpstr>
      <vt:lpstr>Arial</vt:lpstr>
      <vt:lpstr>Calibri</vt:lpstr>
      <vt:lpstr>HP001</vt:lpstr>
      <vt:lpstr>HP001 4 hàng</vt:lpstr>
      <vt:lpstr>HP001 5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2022-10-08T23:37:16Z</dcterms:created>
  <dcterms:modified xsi:type="dcterms:W3CDTF">2022-10-09T00:33:09Z</dcterms:modified>
</cp:coreProperties>
</file>