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25"/>
  </p:notesMasterIdLst>
  <p:sldIdLst>
    <p:sldId id="256" r:id="rId3"/>
    <p:sldId id="261" r:id="rId4"/>
    <p:sldId id="260" r:id="rId5"/>
    <p:sldId id="267" r:id="rId6"/>
    <p:sldId id="262" r:id="rId7"/>
    <p:sldId id="269" r:id="rId8"/>
    <p:sldId id="270" r:id="rId9"/>
    <p:sldId id="264" r:id="rId10"/>
    <p:sldId id="290" r:id="rId11"/>
    <p:sldId id="291" r:id="rId12"/>
    <p:sldId id="273" r:id="rId13"/>
    <p:sldId id="265" r:id="rId14"/>
    <p:sldId id="274" r:id="rId15"/>
    <p:sldId id="275" r:id="rId16"/>
    <p:sldId id="276" r:id="rId17"/>
    <p:sldId id="292" r:id="rId18"/>
    <p:sldId id="294" r:id="rId19"/>
    <p:sldId id="280" r:id="rId20"/>
    <p:sldId id="293" r:id="rId21"/>
    <p:sldId id="279" r:id="rId22"/>
    <p:sldId id="281" r:id="rId23"/>
    <p:sldId id="295"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11/04/2025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F9129ABF-651D-A205-37A3-380211F5E99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798EB3C-D796-6FD8-FDC6-6B08FBE4A7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jp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microsoft.com/office/2007/relationships/hdphoto" Target="../media/hdphoto2.wdp"/><Relationship Id="rId7" Type="http://schemas.openxmlformats.org/officeDocument/2006/relationships/image" Target="../media/image15.png"/><Relationship Id="rId12"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6.pn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13.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microsoft.com/office/2007/relationships/hdphoto" Target="../media/hdphoto2.wdp"/><Relationship Id="rId7" Type="http://schemas.openxmlformats.org/officeDocument/2006/relationships/image" Target="../media/image15.png"/><Relationship Id="rId12"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8.pn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13.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png"/><Relationship Id="rId3" Type="http://schemas.microsoft.com/office/2007/relationships/hdphoto" Target="../media/hdphoto2.wdp"/><Relationship Id="rId7" Type="http://schemas.openxmlformats.org/officeDocument/2006/relationships/image" Target="../media/image14.png"/><Relationship Id="rId12"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png"/><Relationship Id="rId3" Type="http://schemas.microsoft.com/office/2007/relationships/hdphoto" Target="../media/hdphoto2.wdp"/><Relationship Id="rId7" Type="http://schemas.openxmlformats.org/officeDocument/2006/relationships/image" Target="../media/image14.png"/><Relationship Id="rId12"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5"/>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6"/>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7"/>
          <a:stretch>
            <a:fillRect/>
          </a:stretch>
        </p:blipFill>
        <p:spPr>
          <a:xfrm>
            <a:off x="3408839" y="448316"/>
            <a:ext cx="8041321" cy="2780017"/>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F2A8B08-B29D-3E1F-D58C-DBEFCCD9D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9900" y="2822885"/>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Calibri"/>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91531"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41932" y="3799130"/>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89159" y="2552084"/>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37464" y="2552084"/>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202183"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26814" t="4264" r="27117" b="15657"/>
          <a:stretch/>
        </p:blipFill>
        <p:spPr>
          <a:xfrm>
            <a:off x="3019647" y="1504638"/>
            <a:ext cx="5826642" cy="363088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1B52882-BF62-EF35-7443-AFB2A95FB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80765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A745789-E91C-5D9B-A852-3BDE6D265095}"/>
              </a:ext>
            </a:extLst>
          </p:cNvPr>
          <p:cNvPicPr>
            <a:picLocks noChangeAspect="1"/>
          </p:cNvPicPr>
          <p:nvPr/>
        </p:nvPicPr>
        <p:blipFill>
          <a:blip r:embed="rId10"/>
          <a:stretch>
            <a:fillRect/>
          </a:stretch>
        </p:blipFill>
        <p:spPr>
          <a:xfrm>
            <a:off x="3395247" y="182832"/>
            <a:ext cx="5182049" cy="1097375"/>
          </a:xfrm>
          <a:prstGeom prst="rect">
            <a:avLst/>
          </a:prstGeom>
        </p:spPr>
      </p:pic>
      <p:pic>
        <p:nvPicPr>
          <p:cNvPr id="20" name="Picture 19">
            <a:extLst>
              <a:ext uri="{FF2B5EF4-FFF2-40B4-BE49-F238E27FC236}">
                <a16:creationId xmlns:a16="http://schemas.microsoft.com/office/drawing/2014/main" id="{D634AE62-33A2-D5B8-A081-2932169B2EC9}"/>
              </a:ext>
            </a:extLst>
          </p:cNvPr>
          <p:cNvPicPr>
            <a:picLocks noChangeAspect="1"/>
          </p:cNvPicPr>
          <p:nvPr/>
        </p:nvPicPr>
        <p:blipFill>
          <a:blip r:embed="rId11"/>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CDFA161-9644-585E-94FE-9C8211CF8659}"/>
              </a:ext>
            </a:extLst>
          </p:cNvPr>
          <p:cNvPicPr>
            <a:picLocks noChangeAspect="1"/>
          </p:cNvPicPr>
          <p:nvPr/>
        </p:nvPicPr>
        <p:blipFill>
          <a:blip r:embed="rId10"/>
          <a:stretch>
            <a:fillRect/>
          </a:stretch>
        </p:blipFill>
        <p:spPr>
          <a:xfrm>
            <a:off x="3770151" y="146256"/>
            <a:ext cx="5182049" cy="1097375"/>
          </a:xfrm>
          <a:prstGeom prst="rect">
            <a:avLst/>
          </a:prstGeom>
        </p:spPr>
      </p:pic>
      <p:pic>
        <p:nvPicPr>
          <p:cNvPr id="21" name="Picture 20">
            <a:extLst>
              <a:ext uri="{FF2B5EF4-FFF2-40B4-BE49-F238E27FC236}">
                <a16:creationId xmlns:a16="http://schemas.microsoft.com/office/drawing/2014/main" id="{A5F25114-F4B2-3F97-5E0C-22363BE0549B}"/>
              </a:ext>
            </a:extLst>
          </p:cNvPr>
          <p:cNvPicPr>
            <a:picLocks noChangeAspect="1"/>
          </p:cNvPicPr>
          <p:nvPr/>
        </p:nvPicPr>
        <p:blipFill>
          <a:blip r:embed="rId11"/>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16179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F7AC2CF-5E1C-E30D-C388-175B375C0F14}"/>
              </a:ext>
            </a:extLst>
          </p:cNvPr>
          <p:cNvSpPr txBox="1"/>
          <p:nvPr/>
        </p:nvSpPr>
        <p:spPr>
          <a:xfrm>
            <a:off x="1722907" y="975670"/>
            <a:ext cx="11081846" cy="830997"/>
          </a:xfrm>
          <a:prstGeom prst="rect">
            <a:avLst/>
          </a:prstGeom>
          <a:noFill/>
        </p:spPr>
        <p:txBody>
          <a:bodyPr wrap="square" rtlCol="0">
            <a:spAutoFit/>
          </a:bodyPr>
          <a:lstStyle/>
          <a:p>
            <a:pPr defTabSz="912114"/>
            <a:r>
              <a:rPr lang="en-US" sz="4800" b="1" dirty="0" err="1">
                <a:solidFill>
                  <a:srgbClr val="002060"/>
                </a:solidFill>
                <a:latin typeface="Calibri"/>
              </a:rPr>
              <a:t>Nội</a:t>
            </a:r>
            <a:r>
              <a:rPr lang="en-US" sz="4800" b="1" dirty="0">
                <a:solidFill>
                  <a:srgbClr val="002060"/>
                </a:solidFill>
                <a:latin typeface="Calibri"/>
              </a:rPr>
              <a:t> dung </a:t>
            </a:r>
            <a:r>
              <a:rPr lang="en-US" sz="4800" b="1" dirty="0" err="1">
                <a:solidFill>
                  <a:srgbClr val="002060"/>
                </a:solidFill>
                <a:latin typeface="Calibri"/>
              </a:rPr>
              <a:t>chính</a:t>
            </a:r>
            <a:r>
              <a:rPr lang="en-US" sz="4800" b="1" dirty="0">
                <a:solidFill>
                  <a:srgbClr val="002060"/>
                </a:solidFill>
                <a:latin typeface="Calibri"/>
              </a:rPr>
              <a:t> </a:t>
            </a:r>
            <a:r>
              <a:rPr lang="en-US" sz="4800" b="1" dirty="0" err="1">
                <a:solidFill>
                  <a:srgbClr val="002060"/>
                </a:solidFill>
                <a:latin typeface="Calibri"/>
              </a:rPr>
              <a:t>của</a:t>
            </a:r>
            <a:r>
              <a:rPr lang="en-US" sz="4800" b="1" dirty="0">
                <a:solidFill>
                  <a:srgbClr val="002060"/>
                </a:solidFill>
                <a:latin typeface="Calibri"/>
              </a:rPr>
              <a:t> </a:t>
            </a:r>
            <a:r>
              <a:rPr lang="en-US" sz="4800" b="1" dirty="0" err="1">
                <a:solidFill>
                  <a:srgbClr val="002060"/>
                </a:solidFill>
                <a:latin typeface="Calibri"/>
              </a:rPr>
              <a:t>bài</a:t>
            </a:r>
            <a:r>
              <a:rPr lang="en-US" sz="4800" b="1" dirty="0">
                <a:solidFill>
                  <a:srgbClr val="002060"/>
                </a:solidFill>
                <a:latin typeface="Calibri"/>
              </a:rPr>
              <a:t> </a:t>
            </a:r>
            <a:r>
              <a:rPr lang="en-US" sz="4800" b="1" dirty="0" err="1">
                <a:solidFill>
                  <a:srgbClr val="002060"/>
                </a:solidFill>
                <a:latin typeface="Calibri"/>
              </a:rPr>
              <a:t>đọc</a:t>
            </a:r>
            <a:r>
              <a:rPr lang="en-US" sz="4800" b="1" dirty="0">
                <a:solidFill>
                  <a:srgbClr val="002060"/>
                </a:solidFill>
                <a:latin typeface="Calibri"/>
              </a:rPr>
              <a:t> </a:t>
            </a:r>
            <a:r>
              <a:rPr lang="en-US" sz="4800" b="1" dirty="0" err="1">
                <a:solidFill>
                  <a:srgbClr val="002060"/>
                </a:solidFill>
                <a:latin typeface="Calibri"/>
              </a:rPr>
              <a:t>là</a:t>
            </a:r>
            <a:r>
              <a:rPr lang="en-US" sz="4800" b="1" dirty="0">
                <a:solidFill>
                  <a:srgbClr val="002060"/>
                </a:solidFill>
                <a:latin typeface="Calibri"/>
              </a:rPr>
              <a:t> </a:t>
            </a:r>
            <a:r>
              <a:rPr lang="en-US" sz="4800" b="1" dirty="0" err="1">
                <a:solidFill>
                  <a:srgbClr val="002060"/>
                </a:solidFill>
                <a:latin typeface="Calibri"/>
              </a:rPr>
              <a:t>gì</a:t>
            </a:r>
            <a:r>
              <a:rPr lang="en-US" sz="4800" b="1" dirty="0">
                <a:solidFill>
                  <a:srgbClr val="002060"/>
                </a:solidFill>
                <a:latin typeface="Calibri"/>
              </a:rPr>
              <a:t>?</a:t>
            </a:r>
          </a:p>
        </p:txBody>
      </p:sp>
    </p:spTree>
    <p:extLst>
      <p:ext uri="{BB962C8B-B14F-4D97-AF65-F5344CB8AC3E}">
        <p14:creationId xmlns:p14="http://schemas.microsoft.com/office/powerpoint/2010/main" val="79599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714148" y="1117744"/>
            <a:ext cx="10999315"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hãy cho cha biết hôm nay con học được gì mới.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biết được dân số Nê-pan là bao nhiêu. – Phi-lít dáp.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Dân số của Nê-pan à? Ừ, tốt lắm! – Cha cậu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đó, cha quay sang hỏi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Mẹ nó có biết dân số của Nê-pan là bao nhiêu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cậu cười, hỏi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Nê-pan ư? Nó ở đâu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Phi-lít! – Cha nói. – Con mang bản đồ thế giới ra đây, chúng ta cùng xem vị trí địa lí của Nê-pan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bản đồ được trải ra nền nhà. Cả nhà xúm lại tìm xem Nê-pan ở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3435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61483" y="5266888"/>
            <a:ext cx="1590221" cy="1737825"/>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380307" y="5214937"/>
            <a:ext cx="1875442" cy="19364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36804" y="1287796"/>
            <a:ext cx="10135006" cy="4401205"/>
          </a:xfrm>
          <a:prstGeom prst="rect">
            <a:avLst/>
          </a:prstGeom>
        </p:spPr>
        <p:txBody>
          <a:bodyPr wrap="square">
            <a:spAutoFit/>
          </a:bodyPr>
          <a:lstStyle/>
          <a:p>
            <a:pPr algn="just"/>
            <a:r>
              <a:rPr lang="vi-VN" sz="2800" b="1" dirty="0">
                <a:latin typeface="Cambria" panose="02040503050406030204" pitchFamily="18" charset="0"/>
                <a:ea typeface="Cambria" panose="02040503050406030204" pitchFamily="18" charset="0"/>
              </a:rPr>
              <a:t>- Đọc thành tiếng: Đọc đúng từ ngữ, câu, đoạn và toàn bộ câu chuyện Tinh thần học tập của nhà Phi-Lít. Biết đọc diễn cảm với giọng điệu ca ngợi, khâm phục tinh thần học tập của nhà Phi-Lít, đọc đúng lời thoại của các nhân vật trong câu chuyện. </a:t>
            </a:r>
          </a:p>
          <a:p>
            <a:pPr algn="just"/>
            <a:r>
              <a:rPr lang="vi-VN" sz="2800" b="1" dirty="0">
                <a:latin typeface="Cambria" panose="02040503050406030204" pitchFamily="18" charset="0"/>
                <a:ea typeface="Cambria" panose="02040503050406030204" pitchFamily="18" charset="0"/>
              </a:rPr>
              <a:t>- Đọc hiểu: Hiểu được nội dung câu chuyện, nhớ các tình tiết cơ bản của truy</a:t>
            </a:r>
            <a:r>
              <a:rPr lang="en-US" sz="2800" b="1" dirty="0">
                <a:latin typeface="Cambria" panose="02040503050406030204" pitchFamily="18" charset="0"/>
                <a:ea typeface="Cambria" panose="02040503050406030204" pitchFamily="18" charset="0"/>
              </a:rPr>
              <a:t>ệ</a:t>
            </a:r>
            <a:r>
              <a:rPr lang="vi-VN" sz="2800" b="1" dirty="0">
                <a:latin typeface="Cambria" panose="02040503050406030204" pitchFamily="18" charset="0"/>
                <a:ea typeface="Cambria" panose="02040503050406030204" pitchFamily="18" charset="0"/>
              </a:rPr>
              <a:t>n, biết nhận xét, đánh giá về các nhân vật trong câu chuyện. Hiểu điều tác giả muốn nói qua toàn bộ nội dung câu chuyện: </a:t>
            </a:r>
            <a:r>
              <a:rPr lang="vi-VN" sz="2800" b="1" i="1" dirty="0">
                <a:latin typeface="Cambria" panose="02040503050406030204" pitchFamily="18" charset="0"/>
                <a:ea typeface="Cambria" panose="02040503050406030204" pitchFamily="18" charset="0"/>
              </a:rPr>
              <a:t>Câu chuyện thể hiện tinh thần học tập của nhà Phi-Lít học mọi lúc, mọi nơi, mọi thứ, tìm đến cuội nguồn của vấn đề.</a:t>
            </a:r>
          </a:p>
        </p:txBody>
      </p:sp>
      <p:pic>
        <p:nvPicPr>
          <p:cNvPr id="3" name="Picture 2"/>
          <p:cNvPicPr>
            <a:picLocks noChangeAspect="1"/>
          </p:cNvPicPr>
          <p:nvPr/>
        </p:nvPicPr>
        <p:blipFill>
          <a:blip r:embed="rId9"/>
          <a:stretch>
            <a:fillRect/>
          </a:stretch>
        </p:blipFill>
        <p:spPr>
          <a:xfrm>
            <a:off x="3510553" y="0"/>
            <a:ext cx="5352752" cy="914400"/>
          </a:xfrm>
          <a:prstGeom prst="rect">
            <a:avLst/>
          </a:prstGeom>
        </p:spPr>
      </p:pic>
    </p:spTree>
    <p:extLst>
      <p:ext uri="{BB962C8B-B14F-4D97-AF65-F5344CB8AC3E}">
        <p14:creationId xmlns:p14="http://schemas.microsoft.com/office/powerpoint/2010/main" val="410158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sp>
        <p:nvSpPr>
          <p:cNvPr id="7" name="TextBox 6">
            <a:extLst>
              <a:ext uri="{FF2B5EF4-FFF2-40B4-BE49-F238E27FC236}">
                <a16:creationId xmlns:a16="http://schemas.microsoft.com/office/drawing/2014/main" id="{716FC5B3-EA1F-AC1A-5F23-3D03E4AD2406}"/>
              </a:ext>
            </a:extLst>
          </p:cNvPr>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9D38EE5-66FC-C631-56F6-7860E7C827F5}"/>
              </a:ext>
            </a:extLst>
          </p:cNvPr>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EAEE180-2261-2DCD-D9A2-0B97AC3ABA3A}"/>
              </a:ext>
            </a:extLst>
          </p:cNvPr>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79AD1A61-9BF5-FB06-1809-4B0FB79C8832}"/>
              </a:ext>
            </a:extLst>
          </p:cNvPr>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94356F1-6FA9-0B10-BBBF-7B9FB4DF0C42}"/>
              </a:ext>
            </a:extLst>
          </p:cNvPr>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a:extLst>
              <a:ext uri="{FF2B5EF4-FFF2-40B4-BE49-F238E27FC236}">
                <a16:creationId xmlns:a16="http://schemas.microsoft.com/office/drawing/2014/main" id="{7C851EED-AD63-A774-E5D1-3C5FA6A30249}"/>
              </a:ext>
            </a:extLst>
          </p:cNvPr>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2E6C048-A787-EF7D-9B85-67E9335F0DEF}"/>
              </a:ext>
            </a:extLst>
          </p:cNvPr>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EA6365A-98BC-A03E-D9B4-340F83CDF8AF}"/>
              </a:ext>
            </a:extLst>
          </p:cNvPr>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367B24B-EDD0-D8CD-DB44-4C1F5BDC7538}"/>
              </a:ext>
            </a:extLst>
          </p:cNvPr>
          <p:cNvPicPr>
            <a:picLocks noChangeAspect="1"/>
          </p:cNvPicPr>
          <p:nvPr/>
        </p:nvPicPr>
        <p:blipFill>
          <a:blip r:embed="rId2"/>
          <a:stretch>
            <a:fillRect/>
          </a:stretch>
        </p:blipFill>
        <p:spPr>
          <a:xfrm>
            <a:off x="1500949" y="2391346"/>
            <a:ext cx="466725" cy="447675"/>
          </a:xfrm>
          <a:prstGeom prst="rect">
            <a:avLst/>
          </a:prstGeom>
        </p:spPr>
      </p:pic>
      <p:pic>
        <p:nvPicPr>
          <p:cNvPr id="17" name="Picture 16">
            <a:extLst>
              <a:ext uri="{FF2B5EF4-FFF2-40B4-BE49-F238E27FC236}">
                <a16:creationId xmlns:a16="http://schemas.microsoft.com/office/drawing/2014/main" id="{0FA9A34C-6353-48D4-DA26-6C7ADA8E2B80}"/>
              </a:ext>
            </a:extLst>
          </p:cNvPr>
          <p:cNvPicPr>
            <a:picLocks noChangeAspect="1"/>
          </p:cNvPicPr>
          <p:nvPr/>
        </p:nvPicPr>
        <p:blipFill>
          <a:blip r:embed="rId2"/>
          <a:stretch>
            <a:fillRect/>
          </a:stretch>
        </p:blipFill>
        <p:spPr>
          <a:xfrm>
            <a:off x="1446085" y="3333178"/>
            <a:ext cx="466725" cy="447675"/>
          </a:xfrm>
          <a:prstGeom prst="rect">
            <a:avLst/>
          </a:prstGeom>
        </p:spPr>
      </p:pic>
      <p:pic>
        <p:nvPicPr>
          <p:cNvPr id="18" name="Picture 17">
            <a:extLst>
              <a:ext uri="{FF2B5EF4-FFF2-40B4-BE49-F238E27FC236}">
                <a16:creationId xmlns:a16="http://schemas.microsoft.com/office/drawing/2014/main" id="{02BEF065-8FA5-EFB4-6FBC-D98ED768E72F}"/>
              </a:ext>
            </a:extLst>
          </p:cNvPr>
          <p:cNvPicPr>
            <a:picLocks noChangeAspect="1"/>
          </p:cNvPicPr>
          <p:nvPr/>
        </p:nvPicPr>
        <p:blipFill>
          <a:blip r:embed="rId2"/>
          <a:stretch>
            <a:fillRect/>
          </a:stretch>
        </p:blipFill>
        <p:spPr>
          <a:xfrm>
            <a:off x="1446085" y="4247578"/>
            <a:ext cx="466725" cy="447675"/>
          </a:xfrm>
          <a:prstGeom prst="rect">
            <a:avLst/>
          </a:prstGeom>
        </p:spPr>
      </p:pic>
    </p:spTree>
    <p:extLst>
      <p:ext uri="{BB962C8B-B14F-4D97-AF65-F5344CB8AC3E}">
        <p14:creationId xmlns:p14="http://schemas.microsoft.com/office/powerpoint/2010/main" val="2397167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9167E-6 1.48148E-6 L 0.4095 0.11991 " pathEditMode="relative" rAng="0" ptsTypes="AA">
                                      <p:cBhvr>
                                        <p:cTn id="31" dur="2000" fill="hold"/>
                                        <p:tgtEl>
                                          <p:spTgt spid="8"/>
                                        </p:tgtEl>
                                        <p:attrNameLst>
                                          <p:attrName>ppt_x</p:attrName>
                                          <p:attrName>ppt_y</p:attrName>
                                        </p:attrNameLst>
                                      </p:cBhvr>
                                      <p:rCtr x="20469" y="599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5E-6 1.48148E-6 L 0.60677 0.26389 " pathEditMode="relative" rAng="0" ptsTypes="AA">
                                      <p:cBhvr>
                                        <p:cTn id="35" dur="2000" fill="hold"/>
                                        <p:tgtEl>
                                          <p:spTgt spid="5"/>
                                        </p:tgtEl>
                                        <p:attrNameLst>
                                          <p:attrName>ppt_x</p:attrName>
                                          <p:attrName>ppt_y</p:attrName>
                                        </p:attrNameLst>
                                      </p:cBhvr>
                                      <p:rCtr x="30339" y="1319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95833E-6 1.48148E-6 L -0.47252 0.48542 " pathEditMode="relative" rAng="0" ptsTypes="AA">
                                      <p:cBhvr>
                                        <p:cTn id="39" dur="2000" fill="hold"/>
                                        <p:tgtEl>
                                          <p:spTgt spid="11"/>
                                        </p:tgtEl>
                                        <p:attrNameLst>
                                          <p:attrName>ppt_x</p:attrName>
                                          <p:attrName>ppt_y</p:attrName>
                                        </p:attrNameLst>
                                      </p:cBhvr>
                                      <p:rCtr x="-23633"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sp>
        <p:nvSpPr>
          <p:cNvPr id="12" name="Freeform 2">
            <a:extLst>
              <a:ext uri="{FF2B5EF4-FFF2-40B4-BE49-F238E27FC236}">
                <a16:creationId xmlns:a16="http://schemas.microsoft.com/office/drawing/2014/main" id="{33E23FE0-5CC1-BF11-17A2-84DE5942E81A}"/>
              </a:ext>
            </a:extLst>
          </p:cNvPr>
          <p:cNvSpPr/>
          <p:nvPr/>
        </p:nvSpPr>
        <p:spPr>
          <a:xfrm>
            <a:off x="3057525" y="952500"/>
            <a:ext cx="6134100" cy="39243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148" y="1117744"/>
            <a:ext cx="10999315" cy="5355312"/>
          </a:xfrm>
          <a:prstGeom prst="rect">
            <a:avLst/>
          </a:prstGeom>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Phi-lít sinh ra và lớn lên trong một thị trấn nhỏ cùng bố mẹ và anh trai. Cậu bé rất ham học hỏi. Cậu hăng say nghiền ngẫm mọi cuốn sách hay tờ báo mình có được. Cậu luôn tập trung lắng nghe mọi người trong thị trấn chuyện trò để biết được thế giới bên ngoài. Phi-lít được như vậy là nhờ cách giáo dục của cha.</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Cha Phi-lít luôn cho rằng, điều đáng buồn nhất là cả ngày không học được thứ gì. Vì vậy, để giữ gìn và phát huy tinh thần học tập cho cả gia đình, ông yêu cầu mỗi ngày ai cũng phải học được kiến thức mới, rồi trao đổi với nhau sau bữa tối. Chẳng hạn một hôm, như thường lệ, cha Phi-lít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hãy cho cha biết hôm nay con học được gì mới.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Con biết được dân số Nê-pan là bao nhiêu. – Phi-lít dáp.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Dân số của Nê-pan à? Ừ, tốt lắm! – Cha cậu nói.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Sau đó, cha quay sang hỏi mẹ:</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Mẹ nó có biết dân số của Nê-pan là bao nhiêu không?</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Mẹ cậu cười, hỏi lại:</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Nê-pan ư? Nó ở đâu nhỉ?</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Phi-lít! – Cha nói. – Con mang bản đồ thế giới ra đây, chúng ta cùng xem vị trí địa lí của Nê-pan nhé!</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Tấm bản đồ được trải ra nền nhà. Cả nhà xúm lại tìm xem Nê-pan ở đâu.</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Thời thơ ấu, Phi-lít chưa thấy được lợi ích của phương pháp học tập đó. Sau này, Phi-lít thi đỗ đại học. Cậu theo học một số vị giáo sư nổi tiếng. Điều khiến cậu thấy thú vị là có những kiến thức các giáo sư dạy khá giống với thứ cha từng yêu cầu cậu học, chỉ là phát triển hơn lên mà thôi.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Trương Cần)</a:t>
            </a:r>
          </a:p>
        </p:txBody>
      </p:sp>
      <p:pic>
        <p:nvPicPr>
          <p:cNvPr id="2" name="Picture 1">
            <a:extLst>
              <a:ext uri="{FF2B5EF4-FFF2-40B4-BE49-F238E27FC236}">
                <a16:creationId xmlns:a16="http://schemas.microsoft.com/office/drawing/2014/main" id="{D627C00F-7D8B-8399-1921-61E43632FA03}"/>
              </a:ext>
            </a:extLst>
          </p:cNvPr>
          <p:cNvPicPr>
            <a:picLocks noChangeAspect="1"/>
          </p:cNvPicPr>
          <p:nvPr/>
        </p:nvPicPr>
        <p:blipFill>
          <a:blip r:embed="rId2"/>
          <a:stretch>
            <a:fillRect/>
          </a:stretch>
        </p:blipFill>
        <p:spPr>
          <a:xfrm>
            <a:off x="451755" y="427444"/>
            <a:ext cx="11345639" cy="859611"/>
          </a:xfrm>
          <a:prstGeom prst="rect">
            <a:avLst/>
          </a:prstGeom>
        </p:spPr>
      </p:pic>
    </p:spTree>
    <p:extLst>
      <p:ext uri="{BB962C8B-B14F-4D97-AF65-F5344CB8AC3E}">
        <p14:creationId xmlns:p14="http://schemas.microsoft.com/office/powerpoint/2010/main" val="4044063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D5513B25-6BB7-5077-258F-C49A05FFD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35" name="Rectangle: Diagonal Corners Rounded 34">
            <a:extLst>
              <a:ext uri="{FF2B5EF4-FFF2-40B4-BE49-F238E27FC236}">
                <a16:creationId xmlns:a16="http://schemas.microsoft.com/office/drawing/2014/main" id="{4D927422-0802-6F5E-A491-C52760921D76}"/>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56F57712-31D5-2E8E-DC48-490610C89272}"/>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4F201781-A381-3598-894D-52C47B3672D4}"/>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B5E83BAA-C243-680E-296C-E58342CA9312}"/>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1D52B55-D60F-0637-ABE9-91D7BA720E3D}"/>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2" name="Arrow: Chevron 41">
            <a:extLst>
              <a:ext uri="{FF2B5EF4-FFF2-40B4-BE49-F238E27FC236}">
                <a16:creationId xmlns:a16="http://schemas.microsoft.com/office/drawing/2014/main" id="{CE424D36-5564-E4CC-5960-2AA80921752C}"/>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43" name="Arrow: Chevron 42">
            <a:extLst>
              <a:ext uri="{FF2B5EF4-FFF2-40B4-BE49-F238E27FC236}">
                <a16:creationId xmlns:a16="http://schemas.microsoft.com/office/drawing/2014/main" id="{DC1E359D-94B1-0672-9D57-05F0E2252A8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44" name="Group 43">
            <a:extLst>
              <a:ext uri="{FF2B5EF4-FFF2-40B4-BE49-F238E27FC236}">
                <a16:creationId xmlns:a16="http://schemas.microsoft.com/office/drawing/2014/main" id="{FF034823-1627-1450-46FC-5B2429735867}"/>
              </a:ext>
            </a:extLst>
          </p:cNvPr>
          <p:cNvGrpSpPr/>
          <p:nvPr/>
        </p:nvGrpSpPr>
        <p:grpSpPr>
          <a:xfrm>
            <a:off x="3232196" y="1738342"/>
            <a:ext cx="8959804" cy="963418"/>
            <a:chOff x="3371850" y="2328463"/>
            <a:chExt cx="8959804" cy="963418"/>
          </a:xfrm>
        </p:grpSpPr>
        <p:sp>
          <p:nvSpPr>
            <p:cNvPr id="45" name="Rectangle: Rounded Corners 44">
              <a:extLst>
                <a:ext uri="{FF2B5EF4-FFF2-40B4-BE49-F238E27FC236}">
                  <a16:creationId xmlns:a16="http://schemas.microsoft.com/office/drawing/2014/main" id="{DB8BB87A-4F5C-5854-725B-412D382C73FC}"/>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99131E7-1DC6-A2CE-44EF-42C950AF0D21}"/>
                </a:ext>
              </a:extLst>
            </p:cNvPr>
            <p:cNvSpPr txBox="1"/>
            <p:nvPr/>
          </p:nvSpPr>
          <p:spPr>
            <a:xfrm>
              <a:off x="3693454" y="242810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 dục của cha</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50A3F348-C184-817B-1DB4-A9C61CC28E5A}"/>
              </a:ext>
            </a:extLst>
          </p:cNvPr>
          <p:cNvGrpSpPr/>
          <p:nvPr/>
        </p:nvGrpSpPr>
        <p:grpSpPr>
          <a:xfrm>
            <a:off x="3252144" y="2936048"/>
            <a:ext cx="8639868" cy="963418"/>
            <a:chOff x="3371850" y="3848047"/>
            <a:chExt cx="8639868" cy="963418"/>
          </a:xfrm>
        </p:grpSpPr>
        <p:sp>
          <p:nvSpPr>
            <p:cNvPr id="48" name="Rectangle: Rounded Corners 47">
              <a:extLst>
                <a:ext uri="{FF2B5EF4-FFF2-40B4-BE49-F238E27FC236}">
                  <a16:creationId xmlns:a16="http://schemas.microsoft.com/office/drawing/2014/main" id="{F93880C1-8D6B-65D6-C89A-1526EE2B21D0}"/>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F6211238-512C-175C-C3BA-79350052EA64}"/>
                </a:ext>
              </a:extLst>
            </p:cNvPr>
            <p:cNvSpPr txBox="1"/>
            <p:nvPr/>
          </p:nvSpPr>
          <p:spPr>
            <a:xfrm>
              <a:off x="3373518" y="391237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cho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 xem Nê-pan ở đâu</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52EFA136-9CC0-118E-3E39-8EBB0BAEF0EC}"/>
              </a:ext>
            </a:extLst>
          </p:cNvPr>
          <p:cNvGrpSpPr/>
          <p:nvPr/>
        </p:nvGrpSpPr>
        <p:grpSpPr>
          <a:xfrm>
            <a:off x="3314388" y="4392318"/>
            <a:ext cx="8877612" cy="963418"/>
            <a:chOff x="3371850" y="5334533"/>
            <a:chExt cx="8877612" cy="963418"/>
          </a:xfrm>
        </p:grpSpPr>
        <p:sp>
          <p:nvSpPr>
            <p:cNvPr id="51" name="Rectangle: Rounded Corners 50">
              <a:extLst>
                <a:ext uri="{FF2B5EF4-FFF2-40B4-BE49-F238E27FC236}">
                  <a16:creationId xmlns:a16="http://schemas.microsoft.com/office/drawing/2014/main" id="{85B76BBF-A7CD-9A65-919E-79BB86840FCC}"/>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D193CAE0-AED5-87BE-DA11-90A2096C25F1}"/>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3: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53" name="Picture 52">
            <a:extLst>
              <a:ext uri="{FF2B5EF4-FFF2-40B4-BE49-F238E27FC236}">
                <a16:creationId xmlns:a16="http://schemas.microsoft.com/office/drawing/2014/main" id="{4C92B812-30E9-117C-B6C5-57D04D8C14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A31E130A-3069-DB90-428A-C36D19E05A95}"/>
              </a:ext>
            </a:extLst>
          </p:cNvPr>
          <p:cNvPicPr>
            <a:picLocks noChangeAspect="1"/>
          </p:cNvPicPr>
          <p:nvPr/>
        </p:nvPicPr>
        <p:blipFill>
          <a:blip r:embed="rId6"/>
          <a:stretch>
            <a:fillRect/>
          </a:stretch>
        </p:blipFill>
        <p:spPr>
          <a:xfrm>
            <a:off x="4163350" y="755868"/>
            <a:ext cx="5035732" cy="829128"/>
          </a:xfrm>
          <a:prstGeom prst="rect">
            <a:avLst/>
          </a:prstGeom>
        </p:spPr>
      </p:pic>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1+#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sp>
        <p:nvSpPr>
          <p:cNvPr id="25" name="Cloud 24">
            <a:extLst>
              <a:ext uri="{FF2B5EF4-FFF2-40B4-BE49-F238E27FC236}">
                <a16:creationId xmlns:a16="http://schemas.microsoft.com/office/drawing/2014/main" id="{F208CAE6-5CF6-39B8-0CBC-B16830B2FBE8}"/>
              </a:ext>
            </a:extLst>
          </p:cNvPr>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vi-VN" sz="4400" dirty="0">
                <a:solidFill>
                  <a:srgbClr val="002060"/>
                </a:solidFill>
                <a:latin typeface="Cambria" panose="02040503050406030204" pitchFamily="18" charset="0"/>
                <a:ea typeface="Cambria" panose="02040503050406030204" pitchFamily="18" charset="0"/>
              </a:rPr>
              <a:t>l</a:t>
            </a:r>
            <a:r>
              <a:rPr lang="en-GB" sz="4400" dirty="0" err="1">
                <a:solidFill>
                  <a:srgbClr val="002060"/>
                </a:solidFill>
                <a:latin typeface="Cambria" panose="02040503050406030204" pitchFamily="18" charset="0"/>
                <a:ea typeface="Cambria" panose="02040503050406030204" pitchFamily="18" charset="0"/>
              </a:rPr>
              <a:t>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a:extLst>
              <a:ext uri="{FF2B5EF4-FFF2-40B4-BE49-F238E27FC236}">
                <a16:creationId xmlns:a16="http://schemas.microsoft.com/office/drawing/2014/main" id="{E82FDEFF-A381-F555-5B9A-DEE0E2D14E84}"/>
              </a:ext>
            </a:extLst>
          </p:cNvPr>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a:extLst>
              <a:ext uri="{FF2B5EF4-FFF2-40B4-BE49-F238E27FC236}">
                <a16:creationId xmlns:a16="http://schemas.microsoft.com/office/drawing/2014/main" id="{1AF47F19-EB35-B1DD-089F-5EF26DADE3CC}"/>
              </a:ext>
            </a:extLst>
          </p:cNvPr>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a:extLst>
              <a:ext uri="{FF2B5EF4-FFF2-40B4-BE49-F238E27FC236}">
                <a16:creationId xmlns:a16="http://schemas.microsoft.com/office/drawing/2014/main" id="{C4F54E70-5ECF-63C8-C090-43DCD960A237}"/>
              </a:ext>
            </a:extLst>
          </p:cNvPr>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a:extLst>
              <a:ext uri="{FF2B5EF4-FFF2-40B4-BE49-F238E27FC236}">
                <a16:creationId xmlns:a16="http://schemas.microsoft.com/office/drawing/2014/main" id="{DE177FB7-8C0F-10CE-3E2E-3529F13690DC}"/>
              </a:ext>
            </a:extLst>
          </p:cNvPr>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17227B3-F6E8-1A1A-5BA7-6607F192FEEB}"/>
              </a:ext>
            </a:extLst>
          </p:cNvPr>
          <p:cNvPicPr>
            <a:picLocks noChangeAspect="1"/>
          </p:cNvPicPr>
          <p:nvPr/>
        </p:nvPicPr>
        <p:blipFill>
          <a:blip r:embed="rId9"/>
          <a:stretch>
            <a:fillRect/>
          </a:stretch>
        </p:blipFill>
        <p:spPr>
          <a:xfrm>
            <a:off x="3440967" y="402288"/>
            <a:ext cx="5182049" cy="1097375"/>
          </a:xfrm>
          <a:prstGeom prst="rect">
            <a:avLst/>
          </a:prstGeom>
        </p:spPr>
      </p:pic>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latin typeface="Calibri"/>
                </a:rPr>
                <a:t>Yêu</a:t>
              </a:r>
              <a:r>
                <a:rPr lang="en-US" sz="3990" b="1" dirty="0">
                  <a:ln>
                    <a:solidFill>
                      <a:srgbClr val="ED7D31">
                        <a:lumMod val="50000"/>
                      </a:srgbClr>
                    </a:solidFill>
                  </a:ln>
                  <a:solidFill>
                    <a:srgbClr val="FF0066"/>
                  </a:solidFill>
                  <a:latin typeface="Calibri"/>
                </a:rPr>
                <a:t> </a:t>
              </a:r>
              <a:r>
                <a:rPr lang="en-US" sz="3990" b="1" dirty="0" err="1">
                  <a:ln>
                    <a:solidFill>
                      <a:srgbClr val="ED7D31">
                        <a:lumMod val="50000"/>
                      </a:srgbClr>
                    </a:solidFill>
                  </a:ln>
                  <a:solidFill>
                    <a:srgbClr val="FF0066"/>
                  </a:solidFill>
                  <a:latin typeface="Calibri"/>
                </a:rPr>
                <a:t>cầu</a:t>
              </a:r>
              <a:endParaRPr lang="en-US" sz="3990" b="1" dirty="0">
                <a:ln>
                  <a:solidFill>
                    <a:srgbClr val="ED7D31">
                      <a:lumMod val="50000"/>
                    </a:srgbClr>
                  </a:solidFill>
                </a:ln>
                <a:solidFill>
                  <a:srgbClr val="FF0066"/>
                </a:solidFill>
                <a:latin typeface="Calibri"/>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5"/>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latin typeface="Calibri"/>
              </a:rPr>
              <a:t>Phân</a:t>
            </a:r>
            <a:r>
              <a:rPr lang="en-US" sz="3591" dirty="0">
                <a:solidFill>
                  <a:prstClr val="black"/>
                </a:solidFill>
                <a:latin typeface="Calibri"/>
              </a:rPr>
              <a:t> </a:t>
            </a:r>
            <a:r>
              <a:rPr lang="en-US" sz="3591" dirty="0" err="1">
                <a:solidFill>
                  <a:prstClr val="black"/>
                </a:solidFill>
                <a:latin typeface="Calibri"/>
              </a:rPr>
              <a:t>công</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 </a:t>
            </a:r>
            <a:r>
              <a:rPr lang="en-US" sz="3591" dirty="0" err="1">
                <a:solidFill>
                  <a:prstClr val="black"/>
                </a:solidFill>
                <a:latin typeface="Calibri"/>
              </a:rPr>
              <a:t>theo</a:t>
            </a:r>
            <a:r>
              <a:rPr lang="en-US" sz="3591" dirty="0">
                <a:solidFill>
                  <a:prstClr val="black"/>
                </a:solidFill>
                <a:latin typeface="Calibri"/>
              </a:rPr>
              <a:t> </a:t>
            </a:r>
            <a:r>
              <a:rPr lang="en-US" sz="3591" dirty="0" err="1">
                <a:solidFill>
                  <a:prstClr val="black"/>
                </a:solidFill>
                <a:latin typeface="Calibri"/>
              </a:rPr>
              <a:t>đoạn</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Tất</a:t>
            </a:r>
            <a:r>
              <a:rPr lang="en-US" sz="3591" dirty="0">
                <a:solidFill>
                  <a:prstClr val="black"/>
                </a:solidFill>
                <a:latin typeface="Calibri"/>
              </a:rPr>
              <a:t> </a:t>
            </a:r>
            <a:r>
              <a:rPr lang="en-US" sz="3591" dirty="0" err="1">
                <a:solidFill>
                  <a:prstClr val="black"/>
                </a:solidFill>
                <a:latin typeface="Calibri"/>
              </a:rPr>
              <a:t>cả</a:t>
            </a:r>
            <a:r>
              <a:rPr lang="en-US" sz="3591" dirty="0">
                <a:solidFill>
                  <a:prstClr val="black"/>
                </a:solidFill>
                <a:latin typeface="Calibri"/>
              </a:rPr>
              <a:t> </a:t>
            </a:r>
            <a:r>
              <a:rPr lang="en-US" sz="3591" dirty="0" err="1">
                <a:solidFill>
                  <a:prstClr val="black"/>
                </a:solidFill>
                <a:latin typeface="Calibri"/>
              </a:rPr>
              <a:t>thành</a:t>
            </a:r>
            <a:r>
              <a:rPr lang="en-US" sz="3591" dirty="0">
                <a:solidFill>
                  <a:prstClr val="black"/>
                </a:solidFill>
                <a:latin typeface="Calibri"/>
              </a:rPr>
              <a:t> </a:t>
            </a:r>
            <a:r>
              <a:rPr lang="en-US" sz="3591" dirty="0" err="1">
                <a:solidFill>
                  <a:prstClr val="black"/>
                </a:solidFill>
                <a:latin typeface="Calibri"/>
              </a:rPr>
              <a:t>viên</a:t>
            </a:r>
            <a:r>
              <a:rPr lang="en-US" sz="3591" dirty="0">
                <a:solidFill>
                  <a:prstClr val="black"/>
                </a:solidFill>
                <a:latin typeface="Calibri"/>
              </a:rPr>
              <a:t> </a:t>
            </a:r>
            <a:r>
              <a:rPr lang="en-US" sz="3591" dirty="0" err="1">
                <a:solidFill>
                  <a:prstClr val="black"/>
                </a:solidFill>
                <a:latin typeface="Calibri"/>
              </a:rPr>
              <a:t>đều</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Giải</a:t>
            </a:r>
            <a:r>
              <a:rPr lang="en-US" sz="3591" dirty="0">
                <a:solidFill>
                  <a:prstClr val="black"/>
                </a:solidFill>
                <a:latin typeface="Calibri"/>
              </a:rPr>
              <a:t> </a:t>
            </a:r>
            <a:r>
              <a:rPr lang="en-US" sz="3591" dirty="0" err="1">
                <a:solidFill>
                  <a:prstClr val="black"/>
                </a:solidFill>
                <a:latin typeface="Calibri"/>
              </a:rPr>
              <a:t>nghĩa</a:t>
            </a:r>
            <a:r>
              <a:rPr lang="en-US" sz="3591" dirty="0">
                <a:solidFill>
                  <a:prstClr val="black"/>
                </a:solidFill>
                <a:latin typeface="Calibri"/>
              </a:rPr>
              <a:t> </a:t>
            </a:r>
            <a:r>
              <a:rPr lang="en-US" sz="3591" dirty="0" err="1">
                <a:solidFill>
                  <a:prstClr val="black"/>
                </a:solidFill>
                <a:latin typeface="Calibri"/>
              </a:rPr>
              <a:t>từ</a:t>
            </a:r>
            <a:r>
              <a:rPr lang="en-US" sz="3591" dirty="0">
                <a:solidFill>
                  <a:prstClr val="black"/>
                </a:solidFill>
                <a:latin typeface="Calibri"/>
              </a:rPr>
              <a:t> </a:t>
            </a:r>
            <a:r>
              <a:rPr lang="en-US" sz="3591" dirty="0" err="1">
                <a:solidFill>
                  <a:prstClr val="black"/>
                </a:solidFill>
                <a:latin typeface="Calibri"/>
              </a:rPr>
              <a:t>cùng</a:t>
            </a:r>
            <a:r>
              <a:rPr lang="en-US" sz="3591" dirty="0">
                <a:solidFill>
                  <a:prstClr val="black"/>
                </a:solidFill>
                <a:latin typeface="Calibri"/>
              </a:rPr>
              <a:t> </a:t>
            </a:r>
            <a:r>
              <a:rPr lang="en-US" sz="3591" dirty="0" err="1">
                <a:solidFill>
                  <a:prstClr val="black"/>
                </a:solidFill>
                <a:latin typeface="Calibri"/>
              </a:rPr>
              <a:t>nhau</a:t>
            </a:r>
            <a:r>
              <a:rPr lang="en-US" sz="3591" dirty="0">
                <a:solidFill>
                  <a:prstClr val="black"/>
                </a:solidFill>
                <a:latin typeface="Calibri"/>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latin typeface="Calibri"/>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3"/>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1578</Words>
  <Application>Microsoft Office PowerPoint</Application>
  <PresentationFormat>Widescreen</PresentationFormat>
  <Paragraphs>76</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Cambria</vt:lpstr>
      <vt:lpstr>UVF Fiolex Girls</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admin</cp:lastModifiedBy>
  <cp:revision>23</cp:revision>
  <dcterms:created xsi:type="dcterms:W3CDTF">2022-08-25T14:39:19Z</dcterms:created>
  <dcterms:modified xsi:type="dcterms:W3CDTF">2025-04-11T15:07:10Z</dcterms:modified>
  <cp:category>HTTA2</cp:category>
  <cp:version>HTTA2</cp:version>
</cp:coreProperties>
</file>