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4"/>
  </p:notesMasterIdLst>
  <p:handoutMasterIdLst>
    <p:handoutMasterId r:id="rId25"/>
  </p:handoutMasterIdLst>
  <p:sldIdLst>
    <p:sldId id="256" r:id="rId4"/>
    <p:sldId id="258" r:id="rId5"/>
    <p:sldId id="282" r:id="rId6"/>
    <p:sldId id="303" r:id="rId7"/>
    <p:sldId id="292" r:id="rId8"/>
    <p:sldId id="296" r:id="rId9"/>
    <p:sldId id="294" r:id="rId10"/>
    <p:sldId id="262" r:id="rId11"/>
    <p:sldId id="286" r:id="rId12"/>
    <p:sldId id="305" r:id="rId13"/>
    <p:sldId id="288" r:id="rId14"/>
    <p:sldId id="290" r:id="rId15"/>
    <p:sldId id="306" r:id="rId16"/>
    <p:sldId id="307" r:id="rId17"/>
    <p:sldId id="308" r:id="rId18"/>
    <p:sldId id="309" r:id="rId19"/>
    <p:sldId id="310" r:id="rId20"/>
    <p:sldId id="289" r:id="rId21"/>
    <p:sldId id="304" r:id="rId22"/>
    <p:sldId id="281" r:id="rId23"/>
  </p:sldIdLst>
  <p:sldSz cx="12192000" cy="6858000"/>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微软雅黑" panose="020B0503020204020204" pitchFamily="34" charset="-122"/>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EBFF"/>
    <a:srgbClr val="0099FF"/>
    <a:srgbClr val="F7982B"/>
    <a:srgbClr val="F93D3D"/>
    <a:srgbClr val="C12727"/>
    <a:srgbClr val="D1F4C8"/>
    <a:srgbClr val="B4EDA5"/>
    <a:srgbClr val="80E065"/>
    <a:srgbClr val="2FB725"/>
    <a:srgbClr val="FB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1066" y="96"/>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E6668-A7CA-103D-EDCC-0684D4CF6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84C0CB-A6FF-254B-F81D-6121C31527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B16BA-FDC3-4773-96F4-834C2314AC95}" type="datetimeFigureOut">
              <a:rPr lang="en-US" smtClean="0"/>
              <a:t>4/12/2025</a:t>
            </a:fld>
            <a:endParaRPr lang="en-US"/>
          </a:p>
        </p:txBody>
      </p:sp>
      <p:sp>
        <p:nvSpPr>
          <p:cNvPr id="4" name="Footer Placeholder 3">
            <a:extLst>
              <a:ext uri="{FF2B5EF4-FFF2-40B4-BE49-F238E27FC236}">
                <a16:creationId xmlns:a16="http://schemas.microsoft.com/office/drawing/2014/main" id="{B38F4257-70DE-086A-ACE4-858AAF22D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85D56-4E38-73A0-9A98-E2BD722181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4272A-E046-4BC5-B617-321053AA625E}" type="slidenum">
              <a:rPr lang="en-US" smtClean="0"/>
              <a:t>‹#›</a:t>
            </a:fld>
            <a:endParaRPr lang="en-US"/>
          </a:p>
        </p:txBody>
      </p:sp>
    </p:spTree>
    <p:extLst>
      <p:ext uri="{BB962C8B-B14F-4D97-AF65-F5344CB8AC3E}">
        <p14:creationId xmlns:p14="http://schemas.microsoft.com/office/powerpoint/2010/main" val="258589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4EB0-B86D-4505-A6C6-97727EB706A4}"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97C0-60B0-484E-A615-B4541D242591}" type="slidenum">
              <a:rPr lang="en-US" smtClean="0"/>
              <a:t>‹#›</a:t>
            </a:fld>
            <a:endParaRPr lang="en-US"/>
          </a:p>
        </p:txBody>
      </p:sp>
    </p:spTree>
    <p:extLst>
      <p:ext uri="{BB962C8B-B14F-4D97-AF65-F5344CB8AC3E}">
        <p14:creationId xmlns:p14="http://schemas.microsoft.com/office/powerpoint/2010/main" val="104455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557C-702B-2F87-593C-C4DBB9B33F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84014-35C7-BBA9-E158-50ECDBA3D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56DBB0-05FD-593B-EBFD-6DD851CD7F1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5" name="Footer Placeholder 4">
            <a:extLst>
              <a:ext uri="{FF2B5EF4-FFF2-40B4-BE49-F238E27FC236}">
                <a16:creationId xmlns:a16="http://schemas.microsoft.com/office/drawing/2014/main" id="{680FDAA5-89F6-B6CF-865B-694048B72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9E0511-E614-7B2E-7C55-3543B457F7F1}"/>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97164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9F90-A62E-B10C-D159-6AF4540E6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60501-7CA0-8411-BCBF-E2B33CC1ED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E33FF-4FEA-04DC-D60A-7A87CE9C07FB}"/>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5" name="Footer Placeholder 4">
            <a:extLst>
              <a:ext uri="{FF2B5EF4-FFF2-40B4-BE49-F238E27FC236}">
                <a16:creationId xmlns:a16="http://schemas.microsoft.com/office/drawing/2014/main" id="{6CD288DB-DF6A-DA5A-7395-731D4ECED9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B550B6-1002-43F9-A505-1101E9DB5FA8}"/>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167528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4F693-B38C-F0B4-C549-A9FD8D16CC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2B590-8948-C42F-533C-343FD0010B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9A983-13AF-C553-61C6-FB42ABD069E1}"/>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5" name="Footer Placeholder 4">
            <a:extLst>
              <a:ext uri="{FF2B5EF4-FFF2-40B4-BE49-F238E27FC236}">
                <a16:creationId xmlns:a16="http://schemas.microsoft.com/office/drawing/2014/main" id="{F8E8A01F-4AC3-BD10-8E02-CAC8EB04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DBE516-FCEE-6598-D4CD-6CC4B91528BB}"/>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276139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011932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6317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06824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23611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99930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8702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34755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8751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DB1F-3425-0847-388E-E40C431CB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78D78-59ED-8F46-5541-E94CA546AC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9B22E-2984-91D3-4CDB-39C7F44B23E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5" name="Footer Placeholder 4">
            <a:extLst>
              <a:ext uri="{FF2B5EF4-FFF2-40B4-BE49-F238E27FC236}">
                <a16:creationId xmlns:a16="http://schemas.microsoft.com/office/drawing/2014/main" id="{B4D2387F-27D1-B226-51E3-638DE156A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8E771E-0084-822F-4533-218D81CA5D20}"/>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27451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5388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22809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1047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1282403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6504966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4707791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1839296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81361113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5944952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8331541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3996-18CE-7DA4-D390-9DAF619A29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0C708-9797-6859-A205-2AA190CF12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E8002-21FC-0FD4-90B8-15432ED882B5}"/>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5" name="Footer Placeholder 4">
            <a:extLst>
              <a:ext uri="{FF2B5EF4-FFF2-40B4-BE49-F238E27FC236}">
                <a16:creationId xmlns:a16="http://schemas.microsoft.com/office/drawing/2014/main" id="{516F448B-7D42-2A70-3EA5-9921BC0CF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CBDF90-7D99-AA07-90B2-DF6D094B3884}"/>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21008502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3131588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064786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33712576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12/04/2025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9844256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EC4F-28C5-9A66-AC45-3B1631C64F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D9D10D-A9D1-29FD-B589-E68F3353E6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B81F9E-B177-AE85-1D90-27B9B5B231C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ED5FD-8983-D010-930E-ED97A981CCDD}"/>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6" name="Footer Placeholder 5">
            <a:extLst>
              <a:ext uri="{FF2B5EF4-FFF2-40B4-BE49-F238E27FC236}">
                <a16:creationId xmlns:a16="http://schemas.microsoft.com/office/drawing/2014/main" id="{B3D23B35-B459-EC6A-5940-896B18088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9BA4BA-B8D1-182A-F844-7A8F7348B68D}"/>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896356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7A6F-4331-3DB5-2044-A5C142FB7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2F50E2-B161-870D-744B-E98DE7B835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EB39A-89AC-BAB1-501B-42CE0E489D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E4000-55DE-992C-1674-02ED93BA80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B6221D-3524-00A5-419F-30F1B1AB35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5BEB6-1B41-0121-C21B-5587DC804C1C}"/>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8" name="Footer Placeholder 7">
            <a:extLst>
              <a:ext uri="{FF2B5EF4-FFF2-40B4-BE49-F238E27FC236}">
                <a16:creationId xmlns:a16="http://schemas.microsoft.com/office/drawing/2014/main" id="{E4939B57-CD90-E0F5-A5EB-F635BC3AC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B708F27-71CA-FDF5-F1FB-CC767D0E88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583669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2DDA-4951-CCC1-5BF7-85CC507F5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5D3687-D306-50E6-ADA4-CDE825101850}"/>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4" name="Footer Placeholder 3">
            <a:extLst>
              <a:ext uri="{FF2B5EF4-FFF2-40B4-BE49-F238E27FC236}">
                <a16:creationId xmlns:a16="http://schemas.microsoft.com/office/drawing/2014/main" id="{8C6B522A-FD4B-FFBA-4FBA-FCE50DBED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71D5A6-120D-0D9A-4F8D-5F573B8204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080424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95745-4938-E0A8-6369-C24221E500B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3" name="Footer Placeholder 2">
            <a:extLst>
              <a:ext uri="{FF2B5EF4-FFF2-40B4-BE49-F238E27FC236}">
                <a16:creationId xmlns:a16="http://schemas.microsoft.com/office/drawing/2014/main" id="{F58450A8-23E0-4276-A21A-68EC1F047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1CB353-CB92-0A0A-410D-DF14CEA9C36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52906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4642-BE28-AD3E-296A-2442C4126B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8EF77-52E8-A603-D242-59C7A505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46CC0A-AE47-5905-E355-DB5ECE9D6D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36711-76A0-E5C7-BE59-481B185F8163}"/>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6" name="Footer Placeholder 5">
            <a:extLst>
              <a:ext uri="{FF2B5EF4-FFF2-40B4-BE49-F238E27FC236}">
                <a16:creationId xmlns:a16="http://schemas.microsoft.com/office/drawing/2014/main" id="{2CD61846-8EED-E76A-C7BB-8A0EFF7737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E5A85-EF57-9B95-FE5F-A1610118A8A5}"/>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354696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3F0E-E25B-67F5-6EE8-37FDB78EF8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07818-8FD2-08CC-B84A-55D8D7F84A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1D454-AFD0-8B4D-F26E-10430AFF6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610F2-DE54-365D-9A47-3AC132CFFDB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4/12/2025</a:t>
            </a:fld>
            <a:endParaRPr lang="en-US"/>
          </a:p>
        </p:txBody>
      </p:sp>
      <p:sp>
        <p:nvSpPr>
          <p:cNvPr id="6" name="Footer Placeholder 5">
            <a:extLst>
              <a:ext uri="{FF2B5EF4-FFF2-40B4-BE49-F238E27FC236}">
                <a16:creationId xmlns:a16="http://schemas.microsoft.com/office/drawing/2014/main" id="{E063197C-8F2D-40EE-89AE-D865BD494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2FB748-B1A6-48C4-4A55-9CE4B1F9312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299952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235407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12/04/2025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7" name="Picture 6">
            <a:extLst>
              <a:ext uri="{FF2B5EF4-FFF2-40B4-BE49-F238E27FC236}">
                <a16:creationId xmlns:a16="http://schemas.microsoft.com/office/drawing/2014/main" id="{8E9E33FF-EBAF-15E4-31B5-DA35AADD53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85841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6147293"/>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56EFC9F6-6C40-C699-E1F6-3DA2882863B6}"/>
              </a:ext>
            </a:extLst>
          </p:cNvPr>
          <p:cNvPicPr>
            <a:picLocks noChangeAspect="1"/>
          </p:cNvPicPr>
          <p:nvPr/>
        </p:nvPicPr>
        <p:blipFill>
          <a:blip r:embed="rId10"/>
          <a:stretch>
            <a:fillRect/>
          </a:stretch>
        </p:blipFill>
        <p:spPr>
          <a:xfrm>
            <a:off x="5400953" y="1151095"/>
            <a:ext cx="2365453" cy="755970"/>
          </a:xfrm>
          <a:prstGeom prst="rect">
            <a:avLst/>
          </a:prstGeom>
        </p:spPr>
      </p:pic>
      <p:sp>
        <p:nvSpPr>
          <p:cNvPr id="5" name="TextBox 4">
            <a:extLst>
              <a:ext uri="{FF2B5EF4-FFF2-40B4-BE49-F238E27FC236}">
                <a16:creationId xmlns:a16="http://schemas.microsoft.com/office/drawing/2014/main" id="{5B83237C-5CAC-459E-E630-57C3BCCDE1B5}"/>
              </a:ext>
            </a:extLst>
          </p:cNvPr>
          <p:cNvSpPr txBox="1"/>
          <p:nvPr/>
        </p:nvSpPr>
        <p:spPr>
          <a:xfrm>
            <a:off x="2094087" y="1871148"/>
            <a:ext cx="8673913" cy="2020233"/>
          </a:xfrm>
          <a:prstGeom prst="rect">
            <a:avLst/>
          </a:prstGeom>
          <a:noFill/>
        </p:spPr>
        <p:txBody>
          <a:bodyPr wrap="none" rtlCol="0">
            <a:spAutoFit/>
          </a:bodyPr>
          <a:lstStyle/>
          <a:p>
            <a:pPr algn="ctr">
              <a:lnSpc>
                <a:spcPct val="120000"/>
              </a:lnSpc>
            </a:pPr>
            <a:r>
              <a:rPr lang="en-US" sz="5400" b="1" dirty="0">
                <a:ln w="342900">
                  <a:solidFill>
                    <a:schemeClr val="bg1"/>
                  </a:solidFill>
                </a:ln>
                <a:solidFill>
                  <a:srgbClr val="E15F94"/>
                </a:solidFill>
              </a:rPr>
              <a:t>TRÒ CHƠI POWERPOINT</a:t>
            </a:r>
          </a:p>
          <a:p>
            <a:pPr algn="ctr">
              <a:lnSpc>
                <a:spcPct val="120000"/>
              </a:lnSpc>
            </a:pPr>
            <a:r>
              <a:rPr lang="en-US" sz="5400" b="1" dirty="0">
                <a:ln w="342900">
                  <a:solidFill>
                    <a:schemeClr val="bg1"/>
                  </a:solidFill>
                </a:ln>
                <a:solidFill>
                  <a:srgbClr val="E15F94"/>
                </a:solidFill>
              </a:rPr>
              <a:t>HOA HỒNG MAY MẮN 20 - 10</a:t>
            </a:r>
          </a:p>
        </p:txBody>
      </p:sp>
      <p:pic>
        <p:nvPicPr>
          <p:cNvPr id="9" name="Picture 8">
            <a:extLst>
              <a:ext uri="{FF2B5EF4-FFF2-40B4-BE49-F238E27FC236}">
                <a16:creationId xmlns:a16="http://schemas.microsoft.com/office/drawing/2014/main" id="{489213EE-3F4C-006E-E43C-3E454427C037}"/>
              </a:ext>
            </a:extLst>
          </p:cNvPr>
          <p:cNvPicPr>
            <a:picLocks noChangeAspect="1"/>
          </p:cNvPicPr>
          <p:nvPr/>
        </p:nvPicPr>
        <p:blipFill>
          <a:blip r:embed="rId11"/>
          <a:stretch>
            <a:fillRect/>
          </a:stretch>
        </p:blipFill>
        <p:spPr>
          <a:xfrm>
            <a:off x="3364707" y="2018682"/>
            <a:ext cx="6559865" cy="2536156"/>
          </a:xfrm>
          <a:prstGeom prst="rect">
            <a:avLst/>
          </a:prstGeom>
        </p:spPr>
      </p:pic>
      <p:pic>
        <p:nvPicPr>
          <p:cNvPr id="12" name="Picture 11">
            <a:extLst>
              <a:ext uri="{FF2B5EF4-FFF2-40B4-BE49-F238E27FC236}">
                <a16:creationId xmlns:a16="http://schemas.microsoft.com/office/drawing/2014/main" id="{3BEABEC2-8BCD-75BE-3796-E6F7B49AE851}"/>
              </a:ext>
            </a:extLst>
          </p:cNvPr>
          <p:cNvPicPr>
            <a:picLocks noChangeAspect="1"/>
          </p:cNvPicPr>
          <p:nvPr/>
        </p:nvPicPr>
        <p:blipFill>
          <a:blip r:embed="rId12"/>
          <a:stretch>
            <a:fillRect/>
          </a:stretch>
        </p:blipFill>
        <p:spPr>
          <a:xfrm>
            <a:off x="5826674" y="4319994"/>
            <a:ext cx="1981372" cy="859611"/>
          </a:xfrm>
          <a:prstGeom prst="rect">
            <a:avLst/>
          </a:prstGeom>
        </p:spPr>
      </p:pic>
      <p:pic>
        <p:nvPicPr>
          <p:cNvPr id="13" name="Picture 12">
            <a:extLst>
              <a:ext uri="{FF2B5EF4-FFF2-40B4-BE49-F238E27FC236}">
                <a16:creationId xmlns:a16="http://schemas.microsoft.com/office/drawing/2014/main" id="{2BA1D5FD-9D60-128D-B5A0-CA2A226D12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00329"/>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lập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hoạch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bước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0"/>
            <a:ext cx="8535326" cy="3210558"/>
            <a:chOff x="396978" y="2394202"/>
            <a:chExt cx="11049000" cy="2234545"/>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23454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416562"/>
              <a:ext cx="10714098" cy="212070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Thực hiện theo các bước sau: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 Xác định mục tiêu.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 Xác định thời gian tiến hành.</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3. Tìm ưu điểm, nhược điểm của bản thân.</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Xác định các công việc cụ thể để thực hiện kế hoạch</a:t>
              </a:r>
            </a:p>
          </p:txBody>
        </p:sp>
      </p:grpSp>
    </p:spTree>
    <p:extLst>
      <p:ext uri="{BB962C8B-B14F-4D97-AF65-F5344CB8AC3E}">
        <p14:creationId xmlns:p14="http://schemas.microsoft.com/office/powerpoint/2010/main" val="904388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F90CC9-2BB6-508F-1173-55AAA80EF44D}"/>
              </a:ext>
            </a:extLst>
          </p:cNvPr>
          <p:cNvGrpSpPr/>
          <p:nvPr/>
        </p:nvGrpSpPr>
        <p:grpSpPr>
          <a:xfrm>
            <a:off x="741680" y="107693"/>
            <a:ext cx="10556240" cy="1131827"/>
            <a:chOff x="2149370" y="463293"/>
            <a:chExt cx="8100203" cy="1323439"/>
          </a:xfrm>
        </p:grpSpPr>
        <p:sp>
          <p:nvSpPr>
            <p:cNvPr id="10" name="Rectangle: Rounded Corners 9">
              <a:extLst>
                <a:ext uri="{FF2B5EF4-FFF2-40B4-BE49-F238E27FC236}">
                  <a16:creationId xmlns:a16="http://schemas.microsoft.com/office/drawing/2014/main" id="{1C470AB9-D049-4FD7-14D6-5E1B316AF8C2}"/>
                </a:ext>
              </a:extLst>
            </p:cNvPr>
            <p:cNvSpPr/>
            <p:nvPr/>
          </p:nvSpPr>
          <p:spPr>
            <a:xfrm>
              <a:off x="2149370" y="463293"/>
              <a:ext cx="8100202" cy="1323439"/>
            </a:xfrm>
            <a:prstGeom prst="roundRect">
              <a:avLst/>
            </a:prstGeom>
            <a:solidFill>
              <a:srgbClr val="D1F4C8"/>
            </a:solidFill>
            <a:ln w="38100">
              <a:solidFill>
                <a:srgbClr val="2FB7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0AC8C741-4C5B-33F9-D22D-46202F0A4B70}"/>
                </a:ext>
              </a:extLst>
            </p:cNvPr>
            <p:cNvSpPr txBox="1"/>
            <p:nvPr/>
          </p:nvSpPr>
          <p:spPr>
            <a:xfrm>
              <a:off x="2149370" y="480670"/>
              <a:ext cx="8100203" cy="1077218"/>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Em tán thành hay không tán thành với ý kiến nào dưới đây? Vì sao?</a:t>
              </a:r>
              <a:endParaRPr lang="en-US" sz="32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37617CF6-4D85-BB9B-AE2F-F8090D263814}"/>
              </a:ext>
            </a:extLst>
          </p:cNvPr>
          <p:cNvPicPr>
            <a:picLocks noChangeAspect="1"/>
          </p:cNvPicPr>
          <p:nvPr/>
        </p:nvPicPr>
        <p:blipFill>
          <a:blip r:embed="rId2"/>
          <a:stretch>
            <a:fillRect/>
          </a:stretch>
        </p:blipFill>
        <p:spPr>
          <a:xfrm>
            <a:off x="1852295" y="1676082"/>
            <a:ext cx="8020050" cy="1819275"/>
          </a:xfrm>
          <a:prstGeom prst="rect">
            <a:avLst/>
          </a:prstGeom>
        </p:spPr>
      </p:pic>
      <p:pic>
        <p:nvPicPr>
          <p:cNvPr id="5" name="Picture 4">
            <a:extLst>
              <a:ext uri="{FF2B5EF4-FFF2-40B4-BE49-F238E27FC236}">
                <a16:creationId xmlns:a16="http://schemas.microsoft.com/office/drawing/2014/main" id="{E219831A-8B80-1122-F3E9-7904B9B81CB8}"/>
              </a:ext>
            </a:extLst>
          </p:cNvPr>
          <p:cNvPicPr>
            <a:picLocks noChangeAspect="1"/>
          </p:cNvPicPr>
          <p:nvPr/>
        </p:nvPicPr>
        <p:blipFill>
          <a:blip r:embed="rId3"/>
          <a:stretch>
            <a:fillRect/>
          </a:stretch>
        </p:blipFill>
        <p:spPr>
          <a:xfrm>
            <a:off x="1681797" y="3774122"/>
            <a:ext cx="8543925" cy="2276475"/>
          </a:xfrm>
          <a:prstGeom prst="rect">
            <a:avLst/>
          </a:prstGeom>
        </p:spPr>
      </p:pic>
    </p:spTree>
    <p:extLst>
      <p:ext uri="{BB962C8B-B14F-4D97-AF65-F5344CB8AC3E}">
        <p14:creationId xmlns:p14="http://schemas.microsoft.com/office/powerpoint/2010/main" val="1224976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E7CAC-50C1-34A1-A857-E5E95B950A84}"/>
              </a:ext>
            </a:extLst>
          </p:cNvPr>
          <p:cNvPicPr>
            <a:picLocks noChangeAspect="1"/>
          </p:cNvPicPr>
          <p:nvPr/>
        </p:nvPicPr>
        <p:blipFill>
          <a:blip r:embed="rId2"/>
          <a:stretch>
            <a:fillRect/>
          </a:stretch>
        </p:blipFill>
        <p:spPr>
          <a:xfrm>
            <a:off x="540067" y="1822767"/>
            <a:ext cx="4420509" cy="2474913"/>
          </a:xfrm>
          <a:prstGeom prst="rect">
            <a:avLst/>
          </a:prstGeom>
        </p:spPr>
      </p:pic>
      <p:pic>
        <p:nvPicPr>
          <p:cNvPr id="13" name="Picture 12">
            <a:extLst>
              <a:ext uri="{FF2B5EF4-FFF2-40B4-BE49-F238E27FC236}">
                <a16:creationId xmlns:a16="http://schemas.microsoft.com/office/drawing/2014/main" id="{4467FD11-0DBF-167A-DE9D-3DDB8884D4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70399" y="1971040"/>
            <a:ext cx="901284" cy="917975"/>
          </a:xfrm>
          <a:prstGeom prst="rect">
            <a:avLst/>
          </a:prstGeom>
        </p:spPr>
      </p:pic>
      <p:grpSp>
        <p:nvGrpSpPr>
          <p:cNvPr id="14" name="Group 13">
            <a:extLst>
              <a:ext uri="{FF2B5EF4-FFF2-40B4-BE49-F238E27FC236}">
                <a16:creationId xmlns:a16="http://schemas.microsoft.com/office/drawing/2014/main" id="{CB9FC028-D6B8-BCF0-F3CE-7CBEC0779237}"/>
              </a:ext>
            </a:extLst>
          </p:cNvPr>
          <p:cNvGrpSpPr/>
          <p:nvPr/>
        </p:nvGrpSpPr>
        <p:grpSpPr>
          <a:xfrm>
            <a:off x="5608320" y="1371601"/>
            <a:ext cx="5933439" cy="2997200"/>
            <a:chOff x="2149370" y="463293"/>
            <a:chExt cx="7934017" cy="1323439"/>
          </a:xfrm>
        </p:grpSpPr>
        <p:sp>
          <p:nvSpPr>
            <p:cNvPr id="15" name="Rectangle: Rounded Corners 14">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algn="ctr">
                <a:spcBef>
                  <a:spcPts val="0"/>
                </a:spcBef>
                <a:spcAft>
                  <a:spcPts val="0"/>
                </a:spcAft>
              </a:pPr>
              <a:r>
                <a:rPr lang="en-US" sz="3200" b="1" i="0" dirty="0" err="1">
                  <a:solidFill>
                    <a:srgbClr val="000000"/>
                  </a:solidFill>
                  <a:effectLst/>
                  <a:latin typeface="Cambria" panose="02040503050406030204" pitchFamily="18" charset="0"/>
                  <a:ea typeface="Cambria" panose="02040503050406030204" pitchFamily="18" charset="0"/>
                </a:rPr>
                <a:t>Không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thành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với</a:t>
              </a:r>
              <a:r>
                <a:rPr lang="en-US" sz="3200" b="1" i="0" dirty="0">
                  <a:solidFill>
                    <a:srgbClr val="000000"/>
                  </a:solidFill>
                  <a:effectLst/>
                  <a:latin typeface="Cambria" panose="02040503050406030204" pitchFamily="18" charset="0"/>
                  <a:ea typeface="Cambria" panose="02040503050406030204" pitchFamily="18" charset="0"/>
                </a:rPr>
                <a:t> ý </a:t>
              </a:r>
              <a:r>
                <a:rPr lang="en-US" sz="3200" b="1" i="0" dirty="0" err="1">
                  <a:solidFill>
                    <a:srgbClr val="000000"/>
                  </a:solidFill>
                  <a:effectLst/>
                  <a:latin typeface="Cambria" panose="02040503050406030204" pitchFamily="18" charset="0"/>
                  <a:ea typeface="Cambria" panose="02040503050406030204" pitchFamily="18" charset="0"/>
                </a:rPr>
                <a:t>kiến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dù</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ở </a:t>
              </a:r>
              <a:r>
                <a:rPr lang="en-US" sz="3200" b="0" i="0" dirty="0" err="1">
                  <a:solidFill>
                    <a:srgbClr val="000000"/>
                  </a:solidFill>
                  <a:effectLst/>
                  <a:latin typeface="Cambria" panose="02040503050406030204" pitchFamily="18" charset="0"/>
                  <a:ea typeface="Cambria" panose="02040503050406030204" pitchFamily="18" charset="0"/>
                </a:rPr>
                <a:t>lứa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tuổi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chúng</a:t>
              </a:r>
              <a:r>
                <a:rPr lang="en-US" sz="3200" b="0" i="0" dirty="0">
                  <a:solidFill>
                    <a:srgbClr val="000000"/>
                  </a:solidFill>
                  <a:effectLst/>
                  <a:latin typeface="Cambria" panose="02040503050406030204" pitchFamily="18" charset="0"/>
                  <a:ea typeface="Cambria" panose="02040503050406030204" pitchFamily="18" charset="0"/>
                </a:rPr>
                <a:t> ta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việc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0849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7DA53-D0AC-CAD1-47E5-80E2B0512BD2}"/>
              </a:ext>
            </a:extLst>
          </p:cNvPr>
          <p:cNvPicPr>
            <a:picLocks noChangeAspect="1"/>
          </p:cNvPicPr>
          <p:nvPr/>
        </p:nvPicPr>
        <p:blipFill>
          <a:blip r:embed="rId2"/>
          <a:stretch>
            <a:fillRect/>
          </a:stretch>
        </p:blipFill>
        <p:spPr>
          <a:xfrm>
            <a:off x="472122" y="2289810"/>
            <a:ext cx="4867275" cy="1790700"/>
          </a:xfrm>
          <a:prstGeom prst="rect">
            <a:avLst/>
          </a:prstGeom>
        </p:spPr>
      </p:pic>
      <p:pic>
        <p:nvPicPr>
          <p:cNvPr id="6" name="Picture 5">
            <a:extLst>
              <a:ext uri="{FF2B5EF4-FFF2-40B4-BE49-F238E27FC236}">
                <a16:creationId xmlns:a16="http://schemas.microsoft.com/office/drawing/2014/main" id="{9D10CA05-8BF1-18B8-37D5-47F118D543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96080" y="1778000"/>
            <a:ext cx="1662337" cy="1407467"/>
          </a:xfrm>
          <a:prstGeom prst="rect">
            <a:avLst/>
          </a:prstGeom>
        </p:spPr>
      </p:pic>
      <p:grpSp>
        <p:nvGrpSpPr>
          <p:cNvPr id="7" name="Group 6">
            <a:extLst>
              <a:ext uri="{FF2B5EF4-FFF2-40B4-BE49-F238E27FC236}">
                <a16:creationId xmlns:a16="http://schemas.microsoft.com/office/drawing/2014/main" id="{CB9FC028-D6B8-BCF0-F3CE-7CBEC0779237}"/>
              </a:ext>
            </a:extLst>
          </p:cNvPr>
          <p:cNvGrpSpPr/>
          <p:nvPr/>
        </p:nvGrpSpPr>
        <p:grpSpPr>
          <a:xfrm>
            <a:off x="5750560" y="1574801"/>
            <a:ext cx="5933439" cy="2997200"/>
            <a:chOff x="2149370" y="463293"/>
            <a:chExt cx="7934017" cy="1323439"/>
          </a:xfrm>
        </p:grpSpPr>
        <p:sp>
          <p:nvSpPr>
            <p:cNvPr id="8" name="Rectangle: Rounded Corners 7">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Tán</a:t>
              </a:r>
              <a:r>
                <a:rPr lang="en-US" sz="4000" b="1" dirty="0">
                  <a:solidFill>
                    <a:srgbClr val="000000"/>
                  </a:solidFill>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thành với ý kiến này</a:t>
              </a:r>
              <a:r>
                <a:rPr lang="vi-VN" sz="4000" b="0" i="0" dirty="0">
                  <a:solidFill>
                    <a:srgbClr val="000000"/>
                  </a:solidFill>
                  <a:effectLst/>
                  <a:latin typeface="Cambria" panose="02040503050406030204" pitchFamily="18" charset="0"/>
                  <a:ea typeface="Cambria" panose="02040503050406030204" pitchFamily="18" charset="0"/>
                </a:rPr>
                <a:t>, vì khi có kết hoạch mọi công việc sẽ được sắp xếp hợp lí hơn.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8611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FD6C5-F6C0-70A9-4BE1-1989D3D4EB96}"/>
              </a:ext>
            </a:extLst>
          </p:cNvPr>
          <p:cNvPicPr>
            <a:picLocks noChangeAspect="1"/>
          </p:cNvPicPr>
          <p:nvPr/>
        </p:nvPicPr>
        <p:blipFill>
          <a:blip r:embed="rId2"/>
          <a:stretch>
            <a:fillRect/>
          </a:stretch>
        </p:blipFill>
        <p:spPr>
          <a:xfrm>
            <a:off x="711517" y="1636394"/>
            <a:ext cx="3578543" cy="2752725"/>
          </a:xfrm>
          <a:prstGeom prst="rect">
            <a:avLst/>
          </a:prstGeom>
        </p:spPr>
      </p:pic>
      <p:pic>
        <p:nvPicPr>
          <p:cNvPr id="5" name="Picture 4">
            <a:extLst>
              <a:ext uri="{FF2B5EF4-FFF2-40B4-BE49-F238E27FC236}">
                <a16:creationId xmlns:a16="http://schemas.microsoft.com/office/drawing/2014/main" id="{4467FD11-0DBF-167A-DE9D-3DDB8884D4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58159" y="1625600"/>
            <a:ext cx="901284" cy="917975"/>
          </a:xfrm>
          <a:prstGeom prst="rect">
            <a:avLst/>
          </a:prstGeom>
        </p:spPr>
      </p:pic>
      <p:grpSp>
        <p:nvGrpSpPr>
          <p:cNvPr id="6" name="Group 5">
            <a:extLst>
              <a:ext uri="{FF2B5EF4-FFF2-40B4-BE49-F238E27FC236}">
                <a16:creationId xmlns:a16="http://schemas.microsoft.com/office/drawing/2014/main" id="{CB9FC028-D6B8-BCF0-F3CE-7CBEC0779237}"/>
              </a:ext>
            </a:extLst>
          </p:cNvPr>
          <p:cNvGrpSpPr/>
          <p:nvPr/>
        </p:nvGrpSpPr>
        <p:grpSpPr>
          <a:xfrm>
            <a:off x="4775200" y="1300480"/>
            <a:ext cx="6888480" cy="3708400"/>
            <a:chOff x="2149370" y="463293"/>
            <a:chExt cx="8064864" cy="1323439"/>
          </a:xfrm>
        </p:grpSpPr>
        <p:sp>
          <p:nvSpPr>
            <p:cNvPr id="7" name="Rectangle: Rounded Corners 6">
              <a:extLst>
                <a:ext uri="{FF2B5EF4-FFF2-40B4-BE49-F238E27FC236}">
                  <a16:creationId xmlns:a16="http://schemas.microsoft.com/office/drawing/2014/main" id="{D9194255-397A-7015-A581-C83B33997353}"/>
                </a:ext>
              </a:extLst>
            </p:cNvPr>
            <p:cNvSpPr/>
            <p:nvPr/>
          </p:nvSpPr>
          <p:spPr>
            <a:xfrm>
              <a:off x="2149370" y="463293"/>
              <a:ext cx="8064864"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F92C67D-D64A-27A1-BF0A-13BB7DC82DAD}"/>
                </a:ext>
              </a:extLst>
            </p:cNvPr>
            <p:cNvSpPr txBox="1"/>
            <p:nvPr/>
          </p:nvSpPr>
          <p:spPr>
            <a:xfrm>
              <a:off x="2378889" y="530587"/>
              <a:ext cx="7811555" cy="11862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i="0" dirty="0" err="1">
                  <a:solidFill>
                    <a:srgbClr val="000000"/>
                  </a:solidFill>
                  <a:effectLst/>
                  <a:latin typeface="Cambria" panose="02040503050406030204" pitchFamily="18" charset="0"/>
                  <a:ea typeface="Cambria" panose="02040503050406030204" pitchFamily="18" charset="0"/>
                </a:rPr>
                <a:t>Không</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tán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thành</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với</a:t>
              </a:r>
              <a:r>
                <a:rPr lang="en-US" sz="3000" b="1" i="0" dirty="0">
                  <a:solidFill>
                    <a:srgbClr val="000000"/>
                  </a:solidFill>
                  <a:effectLst/>
                  <a:latin typeface="Cambria" panose="02040503050406030204" pitchFamily="18" charset="0"/>
                  <a:ea typeface="Cambria" panose="02040503050406030204" pitchFamily="18" charset="0"/>
                </a:rPr>
                <a:t> ý </a:t>
              </a:r>
              <a:r>
                <a:rPr lang="en-US" sz="3000" b="1" i="0" dirty="0" err="1">
                  <a:solidFill>
                    <a:srgbClr val="000000"/>
                  </a:solidFill>
                  <a:effectLst/>
                  <a:latin typeface="Cambria" panose="02040503050406030204" pitchFamily="18" charset="0"/>
                  <a:ea typeface="Cambria" panose="02040503050406030204" pitchFamily="18" charset="0"/>
                </a:rPr>
                <a:t>kiến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này</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khi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sẽ</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giúp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biết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sẵn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sàng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với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mục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đã</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đề</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ra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quá</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trình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có</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thể</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điều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chỉnh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sao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phù</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hợp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việc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làm</a:t>
              </a:r>
              <a:r>
                <a:rPr lang="en-US" sz="3000" b="0" i="0" dirty="0">
                  <a:solidFill>
                    <a:srgbClr val="000000"/>
                  </a:solidFill>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71304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8A3F2-C6F9-8738-BBD1-3265B82E4DDF}"/>
              </a:ext>
            </a:extLst>
          </p:cNvPr>
          <p:cNvPicPr>
            <a:picLocks noChangeAspect="1"/>
          </p:cNvPicPr>
          <p:nvPr/>
        </p:nvPicPr>
        <p:blipFill>
          <a:blip r:embed="rId2"/>
          <a:stretch>
            <a:fillRect/>
          </a:stretch>
        </p:blipFill>
        <p:spPr>
          <a:xfrm>
            <a:off x="540067" y="1825624"/>
            <a:ext cx="3716995" cy="2766695"/>
          </a:xfrm>
          <a:prstGeom prst="rect">
            <a:avLst/>
          </a:prstGeom>
        </p:spPr>
      </p:pic>
      <p:pic>
        <p:nvPicPr>
          <p:cNvPr id="5" name="Picture 4">
            <a:extLst>
              <a:ext uri="{FF2B5EF4-FFF2-40B4-BE49-F238E27FC236}">
                <a16:creationId xmlns:a16="http://schemas.microsoft.com/office/drawing/2014/main" id="{304CEA17-55B8-5D85-8B2E-F899933C41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20159" y="2255520"/>
            <a:ext cx="901284" cy="917975"/>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232400" y="1330960"/>
            <a:ext cx="6339840" cy="4008721"/>
            <a:chOff x="2149370" y="463293"/>
            <a:chExt cx="7908669" cy="1342352"/>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53541" y="476153"/>
              <a:ext cx="7704498" cy="1329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rPr>
                <a:t>Kh</a:t>
              </a:r>
              <a:r>
                <a:rPr lang="vi-VN" sz="3600" b="1" i="0" dirty="0">
                  <a:solidFill>
                    <a:srgbClr val="000000"/>
                  </a:solidFill>
                  <a:effectLst/>
                  <a:latin typeface="Cambria" panose="02040503050406030204" pitchFamily="18" charset="0"/>
                  <a:ea typeface="Cambria" panose="02040503050406030204" pitchFamily="18" charset="0"/>
                </a:rPr>
                <a:t>ông tán thành với ý kiến này </a:t>
              </a:r>
              <a:r>
                <a:rPr lang="vi-VN" sz="3600" b="0" i="0" dirty="0">
                  <a:solidFill>
                    <a:srgbClr val="000000"/>
                  </a:solidFill>
                  <a:effectLst/>
                  <a:latin typeface="Cambria" panose="02040503050406030204" pitchFamily="18" charset="0"/>
                  <a:ea typeface="Cambria" panose="02040503050406030204" pitchFamily="18" charset="0"/>
                </a:rPr>
                <a:t>vì trong quá trình thực hiện kế hoạch sẽ có phát sinh nhiều vấn đề mà mình không thể lường trước, vậy nên cần phải điều chỉnh kế hoạch để phù hợp với bản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3219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E27D6-5CE7-E2ED-2A74-B45EEFB6F755}"/>
              </a:ext>
            </a:extLst>
          </p:cNvPr>
          <p:cNvPicPr>
            <a:picLocks noChangeAspect="1"/>
          </p:cNvPicPr>
          <p:nvPr/>
        </p:nvPicPr>
        <p:blipFill>
          <a:blip r:embed="rId2"/>
          <a:stretch>
            <a:fillRect/>
          </a:stretch>
        </p:blipFill>
        <p:spPr>
          <a:xfrm>
            <a:off x="831214" y="1648142"/>
            <a:ext cx="3527425" cy="2889486"/>
          </a:xfrm>
          <a:prstGeom prst="rect">
            <a:avLst/>
          </a:prstGeom>
        </p:spPr>
      </p:pic>
      <p:pic>
        <p:nvPicPr>
          <p:cNvPr id="5" name="Picture 4">
            <a:extLst>
              <a:ext uri="{FF2B5EF4-FFF2-40B4-BE49-F238E27FC236}">
                <a16:creationId xmlns:a16="http://schemas.microsoft.com/office/drawing/2014/main" id="{9D10CA05-8BF1-18B8-37D5-47F118D543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93440" y="1432560"/>
            <a:ext cx="1662337" cy="1407467"/>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140960" y="1574800"/>
            <a:ext cx="6543039" cy="3393440"/>
            <a:chOff x="2149370" y="463293"/>
            <a:chExt cx="7934017" cy="1403266"/>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403266"/>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78889" y="530587"/>
              <a:ext cx="7704498" cy="1310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T</a:t>
              </a:r>
              <a:r>
                <a:rPr lang="vi-VN" sz="4000" b="1" i="0" dirty="0">
                  <a:solidFill>
                    <a:srgbClr val="000000"/>
                  </a:solidFill>
                  <a:effectLst/>
                  <a:latin typeface="Cambria" panose="02040503050406030204" pitchFamily="18" charset="0"/>
                  <a:ea typeface="Cambria" panose="02040503050406030204" pitchFamily="18" charset="0"/>
                </a:rPr>
                <a:t>án thành với ý kiến này</a:t>
              </a:r>
              <a:r>
                <a:rPr lang="vi-VN" sz="4000" b="0" i="0" dirty="0">
                  <a:solidFill>
                    <a:srgbClr val="000000"/>
                  </a:solidFill>
                  <a:effectLst/>
                  <a:latin typeface="Cambria" panose="02040503050406030204" pitchFamily="18" charset="0"/>
                  <a:ea typeface="Cambria" panose="02040503050406030204" pitchFamily="18" charset="0"/>
                </a:rPr>
                <a:t>, vì chỉ khi chúng ta kiên trì nhẫn nạn thì mới có thể sớm đạt được mục tiêu đã đề ra.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564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7118"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E3F8D9C6-57EF-1A58-DAEC-4247901EBA9F}"/>
              </a:ext>
            </a:extLst>
          </p:cNvPr>
          <p:cNvPicPr>
            <a:picLocks noChangeAspect="1"/>
          </p:cNvPicPr>
          <p:nvPr/>
        </p:nvPicPr>
        <p:blipFill>
          <a:blip r:embed="rId6"/>
          <a:stretch>
            <a:fillRect/>
          </a:stretch>
        </p:blipFill>
        <p:spPr>
          <a:xfrm>
            <a:off x="1095878" y="1113400"/>
            <a:ext cx="8340051" cy="3127519"/>
          </a:xfrm>
          <a:prstGeom prst="rect">
            <a:avLst/>
          </a:prstGeom>
        </p:spPr>
      </p:pic>
    </p:spTree>
    <p:extLst>
      <p:ext uri="{BB962C8B-B14F-4D97-AF65-F5344CB8AC3E}">
        <p14:creationId xmlns:p14="http://schemas.microsoft.com/office/powerpoint/2010/main" val="3605963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id="{D0C1AF1F-48EC-9496-DE3F-ACEBDE0B934A}"/>
                </a:ext>
              </a:extLst>
            </p:cNvPr>
            <p:cNvSpPr txBox="1"/>
            <p:nvPr/>
          </p:nvSpPr>
          <p:spPr>
            <a:xfrm>
              <a:off x="879738" y="2379511"/>
              <a:ext cx="8847563" cy="1994905"/>
            </a:xfrm>
            <a:prstGeom prst="rect">
              <a:avLst/>
            </a:prstGeom>
            <a:noFill/>
          </p:spPr>
          <p:txBody>
            <a:bodyPr wrap="square" rtlCol="0">
              <a:spAutoFit/>
            </a:bodyPr>
            <a:lstStyle/>
            <a:p>
              <a:pPr marL="0" marR="0" algn="ctr">
                <a:lnSpc>
                  <a:spcPct val="120000"/>
                </a:lnSpc>
                <a:spcBef>
                  <a:spcPts val="0"/>
                </a:spcBef>
                <a:spcAft>
                  <a:spcPts val="0"/>
                </a:spcAft>
              </a:pPr>
              <a:r>
                <a:rPr lang="nl-NL" sz="5400" b="1" dirty="0">
                  <a:latin typeface="Cambria" panose="02040503050406030204" pitchFamily="18" charset="0"/>
                  <a:ea typeface="Cambria" panose="02040503050406030204" pitchFamily="18" charset="0"/>
                </a:rPr>
                <a:t>N</a:t>
              </a:r>
              <a:r>
                <a:rPr lang="nl-NL" sz="5400" b="1" dirty="0">
                  <a:effectLst/>
                  <a:latin typeface="Cambria" panose="02040503050406030204" pitchFamily="18" charset="0"/>
                  <a:ea typeface="Cambria" panose="02040503050406030204" pitchFamily="18" charset="0"/>
                </a:rPr>
                <a:t>hắc lại các bước để lập kế hoạch cá nhân. </a:t>
              </a:r>
              <a:endParaRPr lang="en-US" sz="54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7E311-F100-31F6-1CD5-FE3657E6FB10}"/>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EC54941E-1B2E-75B9-E94D-5CB79F5768DD}"/>
              </a:ext>
            </a:extLst>
          </p:cNvPr>
          <p:cNvGrpSpPr/>
          <p:nvPr/>
        </p:nvGrpSpPr>
        <p:grpSpPr>
          <a:xfrm>
            <a:off x="3342639" y="1045754"/>
            <a:ext cx="7406642" cy="2032726"/>
            <a:chOff x="2178197" y="524848"/>
            <a:chExt cx="6917443" cy="2308324"/>
          </a:xfrm>
        </p:grpSpPr>
        <p:sp>
          <p:nvSpPr>
            <p:cNvPr id="5" name="Rectangle: Rounded Corners 4">
              <a:extLst>
                <a:ext uri="{FF2B5EF4-FFF2-40B4-BE49-F238E27FC236}">
                  <a16:creationId xmlns:a16="http://schemas.microsoft.com/office/drawing/2014/main" id="{29AB6D0C-64FB-E38B-ECD2-3BCB331A0826}"/>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37B3EEF-56D4-01BC-14B6-75BC12322CD0}"/>
                </a:ext>
              </a:extLst>
            </p:cNvPr>
            <p:cNvSpPr txBox="1"/>
            <p:nvPr/>
          </p:nvSpPr>
          <p:spPr>
            <a:xfrm>
              <a:off x="2453377" y="662095"/>
              <a:ext cx="6499927" cy="1642566"/>
            </a:xfrm>
            <a:prstGeom prst="rect">
              <a:avLst/>
            </a:prstGeom>
            <a:noFill/>
          </p:spPr>
          <p:txBody>
            <a:bodyPr wrap="square" rtlCol="0">
              <a:spAutoFit/>
            </a:bodyPr>
            <a:lstStyle/>
            <a:p>
              <a:pPr marL="0" marR="0" algn="ctr">
                <a:lnSpc>
                  <a:spcPct val="120000"/>
                </a:lnSpc>
                <a:spcBef>
                  <a:spcPts val="0"/>
                </a:spcBef>
                <a:spcAft>
                  <a:spcPts val="0"/>
                </a:spcAft>
              </a:pPr>
              <a:r>
                <a:rPr lang="en-US" sz="4400" b="1" dirty="0" err="1">
                  <a:effectLst/>
                  <a:latin typeface="Cambria" panose="02040503050406030204" pitchFamily="18" charset="0"/>
                  <a:ea typeface="Cambria" panose="02040503050406030204" pitchFamily="18" charset="0"/>
                </a:rPr>
                <a:t>Hoạt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động</a:t>
              </a:r>
              <a:r>
                <a:rPr lang="en-US" sz="4400" b="1" dirty="0">
                  <a:effectLst/>
                  <a:latin typeface="Cambria" panose="02040503050406030204" pitchFamily="18" charset="0"/>
                  <a:ea typeface="Cambria" panose="02040503050406030204" pitchFamily="18" charset="0"/>
                </a:rPr>
                <a:t> 1: </a:t>
              </a:r>
              <a:r>
                <a:rPr lang="en-US" sz="4400" b="1" dirty="0" err="1">
                  <a:effectLst/>
                  <a:latin typeface="Cambria" panose="02040503050406030204" pitchFamily="18" charset="0"/>
                  <a:ea typeface="Cambria" panose="02040503050406030204" pitchFamily="18" charset="0"/>
                </a:rPr>
                <a:t>Tìm</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hiểu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lập</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kế</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hoạch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nhân</a:t>
              </a:r>
              <a:r>
                <a:rPr lang="en-US" sz="4400" b="1"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5161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D1898-7717-EC11-0854-CB20F8A7E7B0}"/>
              </a:ext>
            </a:extLst>
          </p:cNvPr>
          <p:cNvSpPr txBox="1"/>
          <p:nvPr/>
        </p:nvSpPr>
        <p:spPr>
          <a:xfrm>
            <a:off x="1878677" y="315883"/>
            <a:ext cx="8687723" cy="584775"/>
          </a:xfrm>
          <a:prstGeom prst="rect">
            <a:avLst/>
          </a:prstGeom>
          <a:noFill/>
        </p:spPr>
        <p:txBody>
          <a:bodyPr wrap="square" rtlCol="0">
            <a:spAutoFit/>
          </a:bodyPr>
          <a:lstStyle/>
          <a:p>
            <a:pPr algn="ctr"/>
            <a:r>
              <a:rPr lang="vi-VN" sz="3200" b="1">
                <a:latin typeface="Cambria" panose="02040503050406030204" pitchFamily="18" charset="0"/>
              </a:rPr>
              <a:t>Đọc trường hợp dưới đây và trả lời câu hỏi:</a:t>
            </a:r>
            <a:endParaRPr lang="en-US" sz="3200" b="1" dirty="0">
              <a:latin typeface="Cambria" panose="02040503050406030204" pitchFamily="18" charset="0"/>
            </a:endParaRPr>
          </a:p>
        </p:txBody>
      </p:sp>
      <p:pic>
        <p:nvPicPr>
          <p:cNvPr id="16" name="Picture 15">
            <a:extLst>
              <a:ext uri="{FF2B5EF4-FFF2-40B4-BE49-F238E27FC236}">
                <a16:creationId xmlns:a16="http://schemas.microsoft.com/office/drawing/2014/main" id="{A7FA1E1C-F8F3-8098-1CEE-ED457A9A3009}"/>
              </a:ext>
            </a:extLst>
          </p:cNvPr>
          <p:cNvPicPr>
            <a:picLocks noChangeAspect="1"/>
          </p:cNvPicPr>
          <p:nvPr/>
        </p:nvPicPr>
        <p:blipFill>
          <a:blip r:embed="rId2"/>
          <a:stretch>
            <a:fillRect/>
          </a:stretch>
        </p:blipFill>
        <p:spPr>
          <a:xfrm>
            <a:off x="1066800" y="1552226"/>
            <a:ext cx="10428287" cy="3501104"/>
          </a:xfrm>
          <a:prstGeom prst="rect">
            <a:avLst/>
          </a:prstGeom>
        </p:spPr>
      </p:pic>
    </p:spTree>
    <p:extLst>
      <p:ext uri="{BB962C8B-B14F-4D97-AF65-F5344CB8AC3E}">
        <p14:creationId xmlns:p14="http://schemas.microsoft.com/office/powerpoint/2010/main" val="1992874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8A1C6-08B1-E226-82DB-66B494426008}"/>
              </a:ext>
            </a:extLst>
          </p:cNvPr>
          <p:cNvPicPr>
            <a:picLocks noChangeAspect="1"/>
          </p:cNvPicPr>
          <p:nvPr/>
        </p:nvPicPr>
        <p:blipFill>
          <a:blip r:embed="rId2"/>
          <a:stretch>
            <a:fillRect/>
          </a:stretch>
        </p:blipFill>
        <p:spPr>
          <a:xfrm>
            <a:off x="704850" y="630872"/>
            <a:ext cx="5905500" cy="3686175"/>
          </a:xfrm>
          <a:prstGeom prst="rect">
            <a:avLst/>
          </a:prstGeom>
        </p:spPr>
      </p:pic>
      <p:pic>
        <p:nvPicPr>
          <p:cNvPr id="5" name="Picture 4">
            <a:extLst>
              <a:ext uri="{FF2B5EF4-FFF2-40B4-BE49-F238E27FC236}">
                <a16:creationId xmlns:a16="http://schemas.microsoft.com/office/drawing/2014/main" id="{B5B474B3-8B27-9604-3600-8DC601B97569}"/>
              </a:ext>
            </a:extLst>
          </p:cNvPr>
          <p:cNvPicPr>
            <a:picLocks noChangeAspect="1"/>
          </p:cNvPicPr>
          <p:nvPr/>
        </p:nvPicPr>
        <p:blipFill>
          <a:blip r:embed="rId3"/>
          <a:stretch>
            <a:fillRect/>
          </a:stretch>
        </p:blipFill>
        <p:spPr>
          <a:xfrm>
            <a:off x="5180330" y="4277360"/>
            <a:ext cx="6094232" cy="2066925"/>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950C8-7A66-DF94-5B96-A12BDAA3F3CB}"/>
              </a:ext>
            </a:extLst>
          </p:cNvPr>
          <p:cNvPicPr>
            <a:picLocks noChangeAspect="1"/>
          </p:cNvPicPr>
          <p:nvPr/>
        </p:nvPicPr>
        <p:blipFill>
          <a:blip r:embed="rId2"/>
          <a:stretch>
            <a:fillRect/>
          </a:stretch>
        </p:blipFill>
        <p:spPr>
          <a:xfrm>
            <a:off x="737408" y="1378525"/>
            <a:ext cx="4804064" cy="4304149"/>
          </a:xfrm>
          <a:prstGeom prst="rect">
            <a:avLst/>
          </a:prstGeom>
        </p:spPr>
      </p:pic>
      <p:grpSp>
        <p:nvGrpSpPr>
          <p:cNvPr id="16" name="Group 15">
            <a:extLst>
              <a:ext uri="{FF2B5EF4-FFF2-40B4-BE49-F238E27FC236}">
                <a16:creationId xmlns:a16="http://schemas.microsoft.com/office/drawing/2014/main" id="{74A28C8F-2F59-87E9-688F-7180B4D8BBAC}"/>
              </a:ext>
            </a:extLst>
          </p:cNvPr>
          <p:cNvGrpSpPr/>
          <p:nvPr/>
        </p:nvGrpSpPr>
        <p:grpSpPr>
          <a:xfrm>
            <a:off x="5491144" y="130720"/>
            <a:ext cx="6081096" cy="2937622"/>
            <a:chOff x="5491144" y="130720"/>
            <a:chExt cx="6081096" cy="2937622"/>
          </a:xfrm>
        </p:grpSpPr>
        <p:grpSp>
          <p:nvGrpSpPr>
            <p:cNvPr id="10" name="Group 9">
              <a:extLst>
                <a:ext uri="{FF2B5EF4-FFF2-40B4-BE49-F238E27FC236}">
                  <a16:creationId xmlns:a16="http://schemas.microsoft.com/office/drawing/2014/main" id="{D30310F1-8DD5-158E-1828-75B40AFD6BD2}"/>
                </a:ext>
              </a:extLst>
            </p:cNvPr>
            <p:cNvGrpSpPr/>
            <p:nvPr/>
          </p:nvGrpSpPr>
          <p:grpSpPr>
            <a:xfrm>
              <a:off x="5491144" y="130720"/>
              <a:ext cx="6081096" cy="2937622"/>
              <a:chOff x="967156" y="1026398"/>
              <a:chExt cx="2350510" cy="2103196"/>
            </a:xfrm>
          </p:grpSpPr>
          <p:grpSp>
            <p:nvGrpSpPr>
              <p:cNvPr id="11" name="Group 10">
                <a:extLst>
                  <a:ext uri="{FF2B5EF4-FFF2-40B4-BE49-F238E27FC236}">
                    <a16:creationId xmlns:a16="http://schemas.microsoft.com/office/drawing/2014/main" id="{7CBA2E86-7EFE-D231-9586-E1EB0B29BF24}"/>
                  </a:ext>
                </a:extLst>
              </p:cNvPr>
              <p:cNvGrpSpPr/>
              <p:nvPr/>
            </p:nvGrpSpPr>
            <p:grpSpPr>
              <a:xfrm>
                <a:off x="967156" y="1890789"/>
                <a:ext cx="2350510" cy="1238805"/>
                <a:chOff x="1202620" y="2202612"/>
                <a:chExt cx="2561070" cy="1866617"/>
              </a:xfrm>
              <a:scene3d>
                <a:camera prst="perspectiveRight"/>
                <a:lightRig rig="threePt" dir="t"/>
              </a:scene3d>
            </p:grpSpPr>
            <p:sp>
              <p:nvSpPr>
                <p:cNvPr id="13" name="Rectangle: Folded Corner 46">
                  <a:extLst>
                    <a:ext uri="{FF2B5EF4-FFF2-40B4-BE49-F238E27FC236}">
                      <a16:creationId xmlns:a16="http://schemas.microsoft.com/office/drawing/2014/main" id="{4AC50EAC-02FE-1DE0-34C2-518B9FCBF01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399BCBA-837D-42D5-E7BB-0668B1B5EE2A}"/>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B84D6B9D-D361-01B8-DB1C-F8FFDC26ED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5" name="TextBox 14">
              <a:extLst>
                <a:ext uri="{FF2B5EF4-FFF2-40B4-BE49-F238E27FC236}">
                  <a16:creationId xmlns:a16="http://schemas.microsoft.com/office/drawing/2014/main" id="{EFD4A891-E958-04FC-1111-3105ED1FA36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Bạn Nam đã đặt ra mục tiêu gì và lên kế hoạch như thế nào để đạt được mục tiêu đó?</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4527F78-6B77-F6DB-C579-CE24605805DC}"/>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3A4D74F5-4280-43E1-23CC-D8DA3AA8F42A}"/>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9DE90B1A-ACFE-8DF3-B3EC-0E164F30280F}"/>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6AEE30A9-0020-C488-2087-96791C7F8E67}"/>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A296FD35-57AA-1817-A5E1-3244C26AAD63}"/>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6051C7EF-B6FB-1554-9F46-F9F87D03DF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2888C726-062E-DD3F-D2B1-3553C0E8E85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Để lập kế hoạch cá nhân, cần thực hiện theo những bước nào?</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10044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179B0EA8-B546-DA7F-57C0-4AEEBC9410B1}"/>
              </a:ext>
            </a:extLst>
          </p:cNvPr>
          <p:cNvSpPr/>
          <p:nvPr/>
        </p:nvSpPr>
        <p:spPr>
          <a:xfrm>
            <a:off x="4011224" y="0"/>
            <a:ext cx="6230055" cy="4655387"/>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9DA14CF-8B9B-4557-4B7D-3D1A705B51C5}"/>
              </a:ext>
            </a:extLst>
          </p:cNvPr>
          <p:cNvPicPr>
            <a:picLocks noChangeAspect="1"/>
          </p:cNvPicPr>
          <p:nvPr/>
        </p:nvPicPr>
        <p:blipFill>
          <a:blip r:embed="rId5"/>
          <a:stretch>
            <a:fillRect/>
          </a:stretch>
        </p:blipFill>
        <p:spPr>
          <a:xfrm>
            <a:off x="4343153" y="1276991"/>
            <a:ext cx="5700254" cy="2780017"/>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19821"/>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Nam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1"/>
            <a:ext cx="8535326" cy="2833379"/>
            <a:chOff x="396978" y="2394202"/>
            <a:chExt cx="11049000" cy="2531542"/>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53154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508490"/>
              <a:ext cx="10714098" cy="2282412"/>
            </a:xfrm>
            <a:prstGeom prst="rect">
              <a:avLst/>
            </a:prstGeom>
            <a:noFill/>
          </p:spPr>
          <p:txBody>
            <a:bodyPr wrap="square" rtlCol="0">
              <a:spAutoFit/>
            </a:bodyPr>
            <a:lstStyle/>
            <a:p>
              <a:pPr marL="457200" indent="-457200">
                <a:buFont typeface="Arial" panose="020B0604020202020204" pitchFamily="34" charset="0"/>
                <a:buChar char="•"/>
              </a:pPr>
              <a:r>
                <a:rPr lang="vi-VN" sz="3200" b="1" dirty="0">
                  <a:latin typeface="Cambria" panose="02040503050406030204" pitchFamily="18" charset="0"/>
                </a:rPr>
                <a:t>Mục tiêu: </a:t>
              </a:r>
              <a:r>
                <a:rPr lang="vi-VN" sz="3200" dirty="0">
                  <a:latin typeface="Cambria" panose="02040503050406030204" pitchFamily="18" charset="0"/>
                </a:rPr>
                <a:t>được chọn vào đội bóng rổ của trường để tham gia giải đấu cấp huyện.</a:t>
              </a:r>
            </a:p>
            <a:p>
              <a:pPr marL="457200" indent="-457200" algn="just">
                <a:buFont typeface="Arial" panose="020B0604020202020204" pitchFamily="34" charset="0"/>
                <a:buChar char="•"/>
              </a:pPr>
              <a:r>
                <a:rPr lang="vi-VN" sz="3200" b="1" dirty="0">
                  <a:latin typeface="Cambria" panose="02040503050406030204" pitchFamily="18" charset="0"/>
                </a:rPr>
                <a:t>Lên kế hoạch thực hiện trong 3 tháng, tìm điểm yếu của bản thân và tập luyện để tăng thể lực.</a:t>
              </a:r>
            </a:p>
          </p:txBody>
        </p:sp>
      </p:grpSp>
    </p:spTree>
    <p:extLst>
      <p:ext uri="{BB962C8B-B14F-4D97-AF65-F5344CB8AC3E}">
        <p14:creationId xmlns:p14="http://schemas.microsoft.com/office/powerpoint/2010/main" val="27785931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432</Words>
  <Application>Microsoft Office PowerPoint</Application>
  <PresentationFormat>Widescreen</PresentationFormat>
  <Paragraphs>22</Paragraphs>
  <Slides>20</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Calibri Light</vt:lpstr>
      <vt:lpstr>Calibri</vt:lpstr>
      <vt:lpstr>Aptos</vt:lpstr>
      <vt:lpstr>Cambria</vt:lpstr>
      <vt:lpstr>微软雅黑</vt:lpstr>
      <vt:lpstr>Arial</vt:lpstr>
      <vt:lpstr>Times New Roman</vt:lpstr>
      <vt:lpstr>Aptos Display</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VH54</dc:subject>
  <dc:creator>Huong Thao - 0972115126</dc:creator>
  <cp:keywords>MNT;MANGNONTEAM</cp:keywords>
  <dc:description>VH54</dc:description>
  <cp:lastModifiedBy>ADMIN</cp:lastModifiedBy>
  <cp:revision>18</cp:revision>
  <dcterms:created xsi:type="dcterms:W3CDTF">2023-06-16T08:43:46Z</dcterms:created>
  <dcterms:modified xsi:type="dcterms:W3CDTF">2025-04-12T09:22:42Z</dcterms:modified>
  <cp:category>VH54</cp:category>
  <cp:version>VH54</cp:version>
</cp:coreProperties>
</file>