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8288000" cy="10287000"/>
  <p:notesSz cx="6858000" cy="9144000"/>
  <p:embeddedFontLst>
    <p:embeddedFont>
      <p:font typeface="Calibri (MS) Bol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(MS)" panose="020B0604020202020204" charset="0"/>
      <p:regular r:id="rId29"/>
    </p:embeddedFont>
    <p:embeddedFont>
      <p:font typeface="Montserrat" panose="02000505000000020004" pitchFamily="2" charset="0"/>
      <p:regular r:id="rId30"/>
      <p:bold r:id="rId31"/>
    </p:embeddedFont>
    <p:embeddedFont>
      <p:font typeface="Cocomat Pro Heavy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2.svg"/><Relationship Id="rId7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32.png"/><Relationship Id="rId10" Type="http://schemas.openxmlformats.org/officeDocument/2006/relationships/image" Target="../media/image24.svg"/><Relationship Id="rId4" Type="http://schemas.openxmlformats.org/officeDocument/2006/relationships/image" Target="../media/image31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2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4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267" y="1192603"/>
            <a:ext cx="9937341" cy="7443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27793" y="8149971"/>
            <a:ext cx="6719083" cy="2113457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169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705100"/>
            <a:ext cx="10104426" cy="481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1709" y="-292873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1"/>
                </a:lnTo>
                <a:lnTo>
                  <a:pt x="0" y="754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69741" y="454484"/>
            <a:ext cx="10864169" cy="9378033"/>
          </a:xfrm>
          <a:custGeom>
            <a:avLst/>
            <a:gdLst/>
            <a:ahLst/>
            <a:cxnLst/>
            <a:rect l="l" t="t" r="r" b="b"/>
            <a:pathLst>
              <a:path w="10864169" h="9378033">
                <a:moveTo>
                  <a:pt x="0" y="0"/>
                </a:moveTo>
                <a:lnTo>
                  <a:pt x="10864170" y="0"/>
                </a:lnTo>
                <a:lnTo>
                  <a:pt x="10864170" y="9378032"/>
                </a:lnTo>
                <a:lnTo>
                  <a:pt x="0" y="9378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377247" y="-50333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dirty="0">
                <a:solidFill>
                  <a:srgbClr val="05066D"/>
                </a:solidFill>
                <a:latin typeface="Cocomat Pro Heavy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1255" y="2681147"/>
            <a:ext cx="6386757" cy="715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Quan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sát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hình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2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về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việc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làm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của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các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bạn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cho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biết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: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Thói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quen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uống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vận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động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như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thế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nào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có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dẫn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đến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bệnh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?</a:t>
            </a:r>
          </a:p>
        </p:txBody>
      </p:sp>
      <p:sp>
        <p:nvSpPr>
          <p:cNvPr id="6" name="Freeform 3"/>
          <p:cNvSpPr/>
          <p:nvPr/>
        </p:nvSpPr>
        <p:spPr>
          <a:xfrm>
            <a:off x="2115342" y="-50333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8937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4339468" y="224892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1"/>
                </a:moveTo>
                <a:lnTo>
                  <a:pt x="0" y="7541571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1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57850" y="368934"/>
            <a:ext cx="8678954" cy="6225653"/>
          </a:xfrm>
          <a:custGeom>
            <a:avLst/>
            <a:gdLst/>
            <a:ahLst/>
            <a:cxnLst/>
            <a:rect l="l" t="t" r="r" b="b"/>
            <a:pathLst>
              <a:path w="8678954" h="6225653">
                <a:moveTo>
                  <a:pt x="0" y="0"/>
                </a:moveTo>
                <a:lnTo>
                  <a:pt x="8678954" y="0"/>
                </a:lnTo>
                <a:lnTo>
                  <a:pt x="8678954" y="6225653"/>
                </a:lnTo>
                <a:lnTo>
                  <a:pt x="0" y="6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5395" b="-135132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106452" y="6861642"/>
            <a:ext cx="11381751" cy="2943006"/>
            <a:chOff x="0" y="0"/>
            <a:chExt cx="15175668" cy="392400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175668" cy="3924008"/>
              <a:chOff x="0" y="0"/>
              <a:chExt cx="1571752" cy="4064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71752" cy="406412"/>
              </a:xfrm>
              <a:custGeom>
                <a:avLst/>
                <a:gdLst/>
                <a:ahLst/>
                <a:cxnLst/>
                <a:rect l="l" t="t" r="r" b="b"/>
                <a:pathLst>
                  <a:path w="1571752" h="406412">
                    <a:moveTo>
                      <a:pt x="11563" y="0"/>
                    </a:moveTo>
                    <a:lnTo>
                      <a:pt x="1560188" y="0"/>
                    </a:lnTo>
                    <a:cubicBezTo>
                      <a:pt x="1563255" y="0"/>
                      <a:pt x="1566196" y="1218"/>
                      <a:pt x="1568365" y="3387"/>
                    </a:cubicBezTo>
                    <a:cubicBezTo>
                      <a:pt x="1570534" y="5555"/>
                      <a:pt x="1571752" y="8497"/>
                      <a:pt x="1571752" y="11563"/>
                    </a:cubicBezTo>
                    <a:lnTo>
                      <a:pt x="1571752" y="394848"/>
                    </a:lnTo>
                    <a:cubicBezTo>
                      <a:pt x="1571752" y="397915"/>
                      <a:pt x="1570534" y="400856"/>
                      <a:pt x="1568365" y="403025"/>
                    </a:cubicBezTo>
                    <a:cubicBezTo>
                      <a:pt x="1566196" y="405193"/>
                      <a:pt x="1563255" y="406412"/>
                      <a:pt x="1560188" y="406412"/>
                    </a:cubicBezTo>
                    <a:lnTo>
                      <a:pt x="11563" y="406412"/>
                    </a:lnTo>
                    <a:cubicBezTo>
                      <a:pt x="8497" y="406412"/>
                      <a:pt x="5555" y="405193"/>
                      <a:pt x="3387" y="403025"/>
                    </a:cubicBezTo>
                    <a:cubicBezTo>
                      <a:pt x="1218" y="400856"/>
                      <a:pt x="0" y="397915"/>
                      <a:pt x="0" y="394848"/>
                    </a:cubicBezTo>
                    <a:lnTo>
                      <a:pt x="0" y="11563"/>
                    </a:lnTo>
                    <a:cubicBezTo>
                      <a:pt x="0" y="8497"/>
                      <a:pt x="1218" y="5555"/>
                      <a:pt x="3387" y="3387"/>
                    </a:cubicBezTo>
                    <a:cubicBezTo>
                      <a:pt x="5555" y="1218"/>
                      <a:pt x="8497" y="0"/>
                      <a:pt x="11563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571752" cy="4635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6366" y="153312"/>
              <a:ext cx="14142936" cy="3341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thừa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nhiều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bột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đường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béo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đạm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8999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5" y="0"/>
                </a:lnTo>
                <a:lnTo>
                  <a:pt x="2630125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3670118" y="240141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727072" y="341255"/>
            <a:ext cx="8336756" cy="6225653"/>
          </a:xfrm>
          <a:custGeom>
            <a:avLst/>
            <a:gdLst/>
            <a:ahLst/>
            <a:cxnLst/>
            <a:rect l="l" t="t" r="r" b="b"/>
            <a:pathLst>
              <a:path w="8336756" h="6225653">
                <a:moveTo>
                  <a:pt x="0" y="0"/>
                </a:moveTo>
                <a:lnTo>
                  <a:pt x="8336755" y="0"/>
                </a:lnTo>
                <a:lnTo>
                  <a:pt x="8336755" y="6225653"/>
                </a:lnTo>
                <a:lnTo>
                  <a:pt x="0" y="6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301" r="-114" b="-135132"/>
            </a:stretch>
          </a:blipFill>
        </p:spPr>
      </p:sp>
      <p:grpSp>
        <p:nvGrpSpPr>
          <p:cNvPr id="10" name="Group 9"/>
          <p:cNvGrpSpPr/>
          <p:nvPr/>
        </p:nvGrpSpPr>
        <p:grpSpPr>
          <a:xfrm>
            <a:off x="6198999" y="6473825"/>
            <a:ext cx="11197515" cy="3813175"/>
            <a:chOff x="6198999" y="6473825"/>
            <a:chExt cx="11197515" cy="3813175"/>
          </a:xfrm>
        </p:grpSpPr>
        <p:grpSp>
          <p:nvGrpSpPr>
            <p:cNvPr id="5" name="Group 5"/>
            <p:cNvGrpSpPr/>
            <p:nvPr/>
          </p:nvGrpSpPr>
          <p:grpSpPr>
            <a:xfrm>
              <a:off x="6198999" y="6566908"/>
              <a:ext cx="11197515" cy="3720092"/>
              <a:chOff x="0" y="0"/>
              <a:chExt cx="1546310" cy="51372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46310" cy="513722"/>
              </a:xfrm>
              <a:custGeom>
                <a:avLst/>
                <a:gdLst/>
                <a:ahLst/>
                <a:cxnLst/>
                <a:rect l="l" t="t" r="r" b="b"/>
                <a:pathLst>
                  <a:path w="1546310" h="513722">
                    <a:moveTo>
                      <a:pt x="11754" y="0"/>
                    </a:moveTo>
                    <a:lnTo>
                      <a:pt x="1534556" y="0"/>
                    </a:lnTo>
                    <a:cubicBezTo>
                      <a:pt x="1537674" y="0"/>
                      <a:pt x="1540663" y="1238"/>
                      <a:pt x="1542867" y="3443"/>
                    </a:cubicBezTo>
                    <a:cubicBezTo>
                      <a:pt x="1545072" y="5647"/>
                      <a:pt x="1546310" y="8636"/>
                      <a:pt x="1546310" y="11754"/>
                    </a:cubicBezTo>
                    <a:lnTo>
                      <a:pt x="1546310" y="501969"/>
                    </a:lnTo>
                    <a:cubicBezTo>
                      <a:pt x="1546310" y="505086"/>
                      <a:pt x="1545072" y="508076"/>
                      <a:pt x="1542867" y="510280"/>
                    </a:cubicBezTo>
                    <a:cubicBezTo>
                      <a:pt x="1540663" y="512484"/>
                      <a:pt x="1537674" y="513722"/>
                      <a:pt x="1534556" y="513722"/>
                    </a:cubicBezTo>
                    <a:lnTo>
                      <a:pt x="11754" y="513722"/>
                    </a:lnTo>
                    <a:cubicBezTo>
                      <a:pt x="5262" y="513722"/>
                      <a:pt x="0" y="508460"/>
                      <a:pt x="0" y="501969"/>
                    </a:cubicBezTo>
                    <a:lnTo>
                      <a:pt x="0" y="11754"/>
                    </a:lnTo>
                    <a:cubicBezTo>
                      <a:pt x="0" y="8636"/>
                      <a:pt x="1238" y="5647"/>
                      <a:pt x="3443" y="3443"/>
                    </a:cubicBezTo>
                    <a:cubicBezTo>
                      <a:pt x="5647" y="1238"/>
                      <a:pt x="8636" y="0"/>
                      <a:pt x="11754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57150"/>
                <a:ext cx="1546310" cy="5708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31599" y="6473825"/>
              <a:ext cx="10727701" cy="3813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buổi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tối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trước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khi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ngủ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đồ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nhanh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uống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nước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ngọt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có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ga.</a:t>
              </a:r>
              <a:endParaRPr lang="en-US" sz="6999" dirty="0">
                <a:solidFill>
                  <a:srgbClr val="05066D"/>
                </a:solidFill>
                <a:latin typeface="Calibri (MS)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8937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4339468" y="224892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1"/>
                </a:moveTo>
                <a:lnTo>
                  <a:pt x="0" y="7541571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1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46596" y="713842"/>
            <a:ext cx="13012704" cy="5458358"/>
          </a:xfrm>
          <a:custGeom>
            <a:avLst/>
            <a:gdLst/>
            <a:ahLst/>
            <a:cxnLst/>
            <a:rect l="l" t="t" r="r" b="b"/>
            <a:pathLst>
              <a:path w="13012704" h="5458358">
                <a:moveTo>
                  <a:pt x="0" y="0"/>
                </a:moveTo>
                <a:lnTo>
                  <a:pt x="13012704" y="0"/>
                </a:lnTo>
                <a:lnTo>
                  <a:pt x="13012704" y="5458358"/>
                </a:lnTo>
                <a:lnTo>
                  <a:pt x="0" y="5458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75" t="-91135" r="-56" b="-1615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708925" y="7220545"/>
            <a:ext cx="9340518" cy="1704756"/>
            <a:chOff x="0" y="0"/>
            <a:chExt cx="12454024" cy="227300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133906" cy="2273008"/>
              <a:chOff x="0" y="0"/>
              <a:chExt cx="1256715" cy="23541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56715" cy="235417"/>
              </a:xfrm>
              <a:custGeom>
                <a:avLst/>
                <a:gdLst/>
                <a:ahLst/>
                <a:cxnLst/>
                <a:rect l="l" t="t" r="r" b="b"/>
                <a:pathLst>
                  <a:path w="1256715" h="235417">
                    <a:moveTo>
                      <a:pt x="14462" y="0"/>
                    </a:moveTo>
                    <a:lnTo>
                      <a:pt x="1242253" y="0"/>
                    </a:lnTo>
                    <a:cubicBezTo>
                      <a:pt x="1246088" y="0"/>
                      <a:pt x="1249767" y="1524"/>
                      <a:pt x="1252479" y="4236"/>
                    </a:cubicBezTo>
                    <a:cubicBezTo>
                      <a:pt x="1255191" y="6948"/>
                      <a:pt x="1256715" y="10627"/>
                      <a:pt x="1256715" y="14462"/>
                    </a:cubicBezTo>
                    <a:lnTo>
                      <a:pt x="1256715" y="220954"/>
                    </a:lnTo>
                    <a:cubicBezTo>
                      <a:pt x="1256715" y="224790"/>
                      <a:pt x="1255191" y="228469"/>
                      <a:pt x="1252479" y="231181"/>
                    </a:cubicBezTo>
                    <a:cubicBezTo>
                      <a:pt x="1249767" y="233893"/>
                      <a:pt x="1246088" y="235417"/>
                      <a:pt x="1242253" y="235417"/>
                    </a:cubicBezTo>
                    <a:lnTo>
                      <a:pt x="14462" y="235417"/>
                    </a:lnTo>
                    <a:cubicBezTo>
                      <a:pt x="10627" y="235417"/>
                      <a:pt x="6948" y="233893"/>
                      <a:pt x="4236" y="231181"/>
                    </a:cubicBezTo>
                    <a:cubicBezTo>
                      <a:pt x="1524" y="228469"/>
                      <a:pt x="0" y="224790"/>
                      <a:pt x="0" y="220954"/>
                    </a:cubicBezTo>
                    <a:lnTo>
                      <a:pt x="0" y="14462"/>
                    </a:lnTo>
                    <a:cubicBezTo>
                      <a:pt x="0" y="10627"/>
                      <a:pt x="1524" y="6948"/>
                      <a:pt x="4236" y="4236"/>
                    </a:cubicBezTo>
                    <a:cubicBezTo>
                      <a:pt x="6948" y="1524"/>
                      <a:pt x="10627" y="0"/>
                      <a:pt x="14462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256715" cy="292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6366" y="153312"/>
              <a:ext cx="11937659" cy="1690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>
                  <a:solidFill>
                    <a:srgbClr val="05066D"/>
                  </a:solidFill>
                  <a:latin typeface="Calibri (MS) Bold"/>
                </a:rPr>
                <a:t>Ít vận động.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23" y="8286855"/>
            <a:ext cx="6461333" cy="203238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61223" y="396276"/>
            <a:ext cx="10401636" cy="672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Nguyên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nhân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dẫn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đến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thường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do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chế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độ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ăn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uống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bột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đường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đạm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ít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sp>
        <p:nvSpPr>
          <p:cNvPr id="5" name="Freeform 2"/>
          <p:cNvSpPr/>
          <p:nvPr/>
        </p:nvSpPr>
        <p:spPr>
          <a:xfrm>
            <a:off x="6096000" y="8254617"/>
            <a:ext cx="6461333" cy="203238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062860" y="2022608"/>
            <a:ext cx="5954469" cy="8264392"/>
          </a:xfrm>
          <a:custGeom>
            <a:avLst/>
            <a:gdLst/>
            <a:ahLst/>
            <a:cxnLst/>
            <a:rect l="l" t="t" r="r" b="b"/>
            <a:pathLst>
              <a:path w="5954469" h="8264392">
                <a:moveTo>
                  <a:pt x="0" y="0"/>
                </a:moveTo>
                <a:lnTo>
                  <a:pt x="5954469" y="0"/>
                </a:lnTo>
                <a:lnTo>
                  <a:pt x="5954469" y="8264392"/>
                </a:lnTo>
                <a:lnTo>
                  <a:pt x="0" y="8264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480" y="2256753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800100"/>
            <a:ext cx="12039600" cy="6752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247" y="-2742086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2"/>
                </a:lnTo>
                <a:lnTo>
                  <a:pt x="0" y="7541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377247" y="91440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dirty="0">
                <a:solidFill>
                  <a:srgbClr val="05066D"/>
                </a:solidFill>
                <a:latin typeface="Cocomat Pro Heavy"/>
              </a:rPr>
              <a:t>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84394" y="226437"/>
            <a:ext cx="13708025" cy="280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 dirty="0">
                <a:solidFill>
                  <a:srgbClr val="05066D"/>
                </a:solidFill>
                <a:latin typeface="Calibri (MS) Bold"/>
              </a:rPr>
              <a:t>Theo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em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cần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làm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gì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phòng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tránh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bệnh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13902" y="3033773"/>
            <a:ext cx="12148224" cy="7253227"/>
            <a:chOff x="4613902" y="3033773"/>
            <a:chExt cx="12148224" cy="7253227"/>
          </a:xfrm>
        </p:grpSpPr>
        <p:sp>
          <p:nvSpPr>
            <p:cNvPr id="3" name="Freeform 3"/>
            <p:cNvSpPr/>
            <p:nvPr/>
          </p:nvSpPr>
          <p:spPr>
            <a:xfrm>
              <a:off x="5016009" y="3033773"/>
              <a:ext cx="11746117" cy="7253227"/>
            </a:xfrm>
            <a:custGeom>
              <a:avLst/>
              <a:gdLst/>
              <a:ahLst/>
              <a:cxnLst/>
              <a:rect l="l" t="t" r="r" b="b"/>
              <a:pathLst>
                <a:path w="11746117" h="7253227">
                  <a:moveTo>
                    <a:pt x="0" y="0"/>
                  </a:moveTo>
                  <a:lnTo>
                    <a:pt x="11746117" y="0"/>
                  </a:lnTo>
                  <a:lnTo>
                    <a:pt x="11746117" y="7253227"/>
                  </a:lnTo>
                  <a:lnTo>
                    <a:pt x="0" y="725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613902" y="3033773"/>
              <a:ext cx="4125953" cy="2948181"/>
            </a:xfrm>
            <a:custGeom>
              <a:avLst/>
              <a:gdLst/>
              <a:ahLst/>
              <a:cxnLst/>
              <a:rect l="l" t="t" r="r" b="b"/>
              <a:pathLst>
                <a:path w="4125953" h="2948181">
                  <a:moveTo>
                    <a:pt x="0" y="0"/>
                  </a:moveTo>
                  <a:lnTo>
                    <a:pt x="4125952" y="0"/>
                  </a:lnTo>
                  <a:lnTo>
                    <a:pt x="4125952" y="2948181"/>
                  </a:lnTo>
                  <a:lnTo>
                    <a:pt x="0" y="2948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1662488" y="3033773"/>
              <a:ext cx="4125953" cy="2948181"/>
            </a:xfrm>
            <a:custGeom>
              <a:avLst/>
              <a:gdLst/>
              <a:ahLst/>
              <a:cxnLst/>
              <a:rect l="l" t="t" r="r" b="b"/>
              <a:pathLst>
                <a:path w="4125953" h="2948181">
                  <a:moveTo>
                    <a:pt x="0" y="0"/>
                  </a:moveTo>
                  <a:lnTo>
                    <a:pt x="4125952" y="0"/>
                  </a:lnTo>
                  <a:lnTo>
                    <a:pt x="4125952" y="2948181"/>
                  </a:lnTo>
                  <a:lnTo>
                    <a:pt x="0" y="2948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3"/>
          <p:cNvSpPr/>
          <p:nvPr/>
        </p:nvSpPr>
        <p:spPr>
          <a:xfrm>
            <a:off x="1754367" y="91440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80" y="-266700"/>
            <a:ext cx="8077200" cy="2129253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3"/>
                </a:lnTo>
                <a:lnTo>
                  <a:pt x="0" y="8874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51331" y="1323522"/>
            <a:ext cx="12536669" cy="901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phòng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tránh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cần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: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đủ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bữa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đủ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các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nhóm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dinh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dưỡng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không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bột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đường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đạm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Chăm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vận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động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mỗi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ngày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Theo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dõi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chiều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cao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nặng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thường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xuyên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Gặp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bác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sĩ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kiểm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tra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sức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khoẻ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nếu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có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dấu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hiệu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tăng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0" y="2238728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5678603" y="0"/>
                </a:moveTo>
                <a:lnTo>
                  <a:pt x="0" y="0"/>
                </a:lnTo>
                <a:lnTo>
                  <a:pt x="0" y="8654451"/>
                </a:lnTo>
                <a:lnTo>
                  <a:pt x="5678603" y="8654451"/>
                </a:lnTo>
                <a:lnTo>
                  <a:pt x="56786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50381"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600" y="189173"/>
            <a:ext cx="6961208" cy="1861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5468" y="104775"/>
            <a:ext cx="17210731" cy="982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Thực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tìm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hiểu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hằng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:</a:t>
            </a: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Trao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đổi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bạn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kê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hằng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dành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cho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đó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.</a:t>
            </a: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Lập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bảng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dõi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thực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trong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ba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gợi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ý</a:t>
            </a: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Tính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tổng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của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em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mỗi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so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sánh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nhận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xét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cần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thiết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Tháp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dinh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dưỡng</a:t>
            </a:r>
            <a:endParaRPr lang="en-US" sz="4499" dirty="0">
              <a:solidFill>
                <a:srgbClr val="000000"/>
              </a:solidFill>
              <a:latin typeface="Calibri (MS)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097131" y="3570467"/>
            <a:ext cx="10607036" cy="4806868"/>
          </a:xfrm>
          <a:custGeom>
            <a:avLst/>
            <a:gdLst/>
            <a:ahLst/>
            <a:cxnLst/>
            <a:rect l="l" t="t" r="r" b="b"/>
            <a:pathLst>
              <a:path w="10607036" h="4806868">
                <a:moveTo>
                  <a:pt x="0" y="0"/>
                </a:moveTo>
                <a:lnTo>
                  <a:pt x="10607036" y="0"/>
                </a:lnTo>
                <a:lnTo>
                  <a:pt x="10607036" y="4806867"/>
                </a:lnTo>
                <a:lnTo>
                  <a:pt x="0" y="4806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1603194" y="525483"/>
            <a:ext cx="8220239" cy="12420690"/>
          </a:xfrm>
          <a:custGeom>
            <a:avLst/>
            <a:gdLst/>
            <a:ahLst/>
            <a:cxnLst/>
            <a:rect l="l" t="t" r="r" b="b"/>
            <a:pathLst>
              <a:path w="8220239" h="12420690">
                <a:moveTo>
                  <a:pt x="8220239" y="12420690"/>
                </a:moveTo>
                <a:lnTo>
                  <a:pt x="0" y="12420690"/>
                </a:lnTo>
                <a:lnTo>
                  <a:pt x="0" y="0"/>
                </a:lnTo>
                <a:lnTo>
                  <a:pt x="8220239" y="0"/>
                </a:lnTo>
                <a:lnTo>
                  <a:pt x="8220239" y="1242069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78765">
            <a:off x="503383" y="2515135"/>
            <a:ext cx="12471601" cy="5912945"/>
            <a:chOff x="0" y="0"/>
            <a:chExt cx="4455448" cy="211238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391948" cy="2048884"/>
            </a:xfrm>
            <a:custGeom>
              <a:avLst/>
              <a:gdLst/>
              <a:ahLst/>
              <a:cxnLst/>
              <a:rect l="l" t="t" r="r" b="b"/>
              <a:pathLst>
                <a:path w="4391948" h="2048884">
                  <a:moveTo>
                    <a:pt x="4299238" y="2048884"/>
                  </a:moveTo>
                  <a:lnTo>
                    <a:pt x="92710" y="2048884"/>
                  </a:lnTo>
                  <a:cubicBezTo>
                    <a:pt x="41910" y="2048884"/>
                    <a:pt x="0" y="2006974"/>
                    <a:pt x="0" y="195617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297968" y="0"/>
                  </a:lnTo>
                  <a:cubicBezTo>
                    <a:pt x="4348768" y="0"/>
                    <a:pt x="4390678" y="41910"/>
                    <a:pt x="4390678" y="92710"/>
                  </a:cubicBezTo>
                  <a:lnTo>
                    <a:pt x="4390678" y="1954905"/>
                  </a:lnTo>
                  <a:cubicBezTo>
                    <a:pt x="4391948" y="2006974"/>
                    <a:pt x="4350038" y="2048884"/>
                    <a:pt x="4299238" y="204888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55448" cy="2112385"/>
            </a:xfrm>
            <a:custGeom>
              <a:avLst/>
              <a:gdLst/>
              <a:ahLst/>
              <a:cxnLst/>
              <a:rect l="l" t="t" r="r" b="b"/>
              <a:pathLst>
                <a:path w="4455448" h="2112385">
                  <a:moveTo>
                    <a:pt x="4330988" y="59690"/>
                  </a:moveTo>
                  <a:cubicBezTo>
                    <a:pt x="4366548" y="59690"/>
                    <a:pt x="4395758" y="88900"/>
                    <a:pt x="4395758" y="124460"/>
                  </a:cubicBezTo>
                  <a:lnTo>
                    <a:pt x="4395758" y="1987925"/>
                  </a:lnTo>
                  <a:cubicBezTo>
                    <a:pt x="4395758" y="2023485"/>
                    <a:pt x="4366548" y="2052694"/>
                    <a:pt x="4330988" y="2052694"/>
                  </a:cubicBezTo>
                  <a:lnTo>
                    <a:pt x="124460" y="2052694"/>
                  </a:lnTo>
                  <a:cubicBezTo>
                    <a:pt x="88900" y="2052694"/>
                    <a:pt x="59690" y="2023485"/>
                    <a:pt x="59690" y="198792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30988" y="59690"/>
                  </a:lnTo>
                  <a:moveTo>
                    <a:pt x="433098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87925"/>
                  </a:lnTo>
                  <a:cubicBezTo>
                    <a:pt x="0" y="2056505"/>
                    <a:pt x="55880" y="2112385"/>
                    <a:pt x="124460" y="2112385"/>
                  </a:cubicBezTo>
                  <a:lnTo>
                    <a:pt x="4330988" y="2112385"/>
                  </a:lnTo>
                  <a:cubicBezTo>
                    <a:pt x="4399568" y="2112385"/>
                    <a:pt x="4455448" y="2056505"/>
                    <a:pt x="4455448" y="1987925"/>
                  </a:cubicBezTo>
                  <a:lnTo>
                    <a:pt x="4455448" y="124460"/>
                  </a:lnTo>
                  <a:cubicBezTo>
                    <a:pt x="4455448" y="55880"/>
                    <a:pt x="4399568" y="0"/>
                    <a:pt x="4330988" y="0"/>
                  </a:cubicBezTo>
                  <a:close/>
                </a:path>
              </a:pathLst>
            </a:custGeom>
            <a:solidFill>
              <a:srgbClr val="3B3D50"/>
            </a:solidFill>
          </p:spPr>
        </p:sp>
      </p:grpSp>
      <p:sp>
        <p:nvSpPr>
          <p:cNvPr id="7" name="Freeform 7"/>
          <p:cNvSpPr/>
          <p:nvPr/>
        </p:nvSpPr>
        <p:spPr>
          <a:xfrm flipH="1">
            <a:off x="11142735" y="2195012"/>
            <a:ext cx="7145265" cy="8091988"/>
          </a:xfrm>
          <a:custGeom>
            <a:avLst/>
            <a:gdLst/>
            <a:ahLst/>
            <a:cxnLst/>
            <a:rect l="l" t="t" r="r" b="b"/>
            <a:pathLst>
              <a:path w="7145265" h="8091988">
                <a:moveTo>
                  <a:pt x="7145265" y="0"/>
                </a:moveTo>
                <a:lnTo>
                  <a:pt x="0" y="0"/>
                </a:lnTo>
                <a:lnTo>
                  <a:pt x="0" y="8091988"/>
                </a:lnTo>
                <a:lnTo>
                  <a:pt x="7145265" y="8091988"/>
                </a:lnTo>
                <a:lnTo>
                  <a:pt x="71452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210413">
            <a:off x="1181734" y="3172128"/>
            <a:ext cx="10412057" cy="407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  <a:spcBef>
                <a:spcPct val="0"/>
              </a:spcBef>
            </a:pPr>
            <a:r>
              <a:rPr lang="en-US" sz="7499" dirty="0">
                <a:solidFill>
                  <a:srgbClr val="000000"/>
                </a:solidFill>
                <a:latin typeface="Calibri (MS)"/>
              </a:rPr>
              <a:t>    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Hãy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nói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những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điều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em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về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bệnh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do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thừa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hoặc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thiếu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dinh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dưỡng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3085" y="8374242"/>
            <a:ext cx="17850155" cy="1870848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5681" y="4189900"/>
            <a:ext cx="9873846" cy="6097100"/>
          </a:xfrm>
          <a:custGeom>
            <a:avLst/>
            <a:gdLst/>
            <a:ahLst/>
            <a:cxnLst/>
            <a:rect l="l" t="t" r="r" b="b"/>
            <a:pathLst>
              <a:path w="9873846" h="6097100">
                <a:moveTo>
                  <a:pt x="0" y="0"/>
                </a:moveTo>
                <a:lnTo>
                  <a:pt x="9873846" y="0"/>
                </a:lnTo>
                <a:lnTo>
                  <a:pt x="9873846" y="6097100"/>
                </a:lnTo>
                <a:lnTo>
                  <a:pt x="0" y="6097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3085" y="438150"/>
            <a:ext cx="17381830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Chế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dinh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dưỡng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có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vai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trò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quan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trọng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sự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phát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triển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chiều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cao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cơ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cơ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bắp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giúp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xương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tăng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cường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hấp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thụ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can-xi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từ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thức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ăn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hằng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xương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dài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ra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chắc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chắn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hơn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51672" y="3524250"/>
            <a:ext cx="11336328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Học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sinh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tiểu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học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cần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thực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hiện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hoạt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ít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nhất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60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phút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mỗi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như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chơi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thao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bộ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đạp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xe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,...,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việc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nhà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phù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hợp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165" y="7961749"/>
            <a:ext cx="7772400" cy="1803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2800" y="7859180"/>
            <a:ext cx="9457362" cy="2404248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144000" y="3581400"/>
            <a:ext cx="811530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Montserrat"/>
              </a:rPr>
              <a:t>Thực hiện tìm hiểu hoạt động vận động hằng ngày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865720"/>
            <a:ext cx="11356634" cy="2359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7800" y="714375"/>
            <a:ext cx="11336328" cy="720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Calibri (MS)"/>
              </a:rPr>
              <a:t>Chia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sẻ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bạn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số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thói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quen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ăn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uống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vận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động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mà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em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cần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thay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đổi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phòng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tránh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bệnh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thừa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cân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béo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phì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0445632" y="3086100"/>
            <a:ext cx="5188226" cy="7200900"/>
          </a:xfrm>
          <a:custGeom>
            <a:avLst/>
            <a:gdLst/>
            <a:ahLst/>
            <a:cxnLst/>
            <a:rect l="l" t="t" r="r" b="b"/>
            <a:pathLst>
              <a:path w="5188226" h="7200900">
                <a:moveTo>
                  <a:pt x="0" y="0"/>
                </a:moveTo>
                <a:lnTo>
                  <a:pt x="5188226" y="0"/>
                </a:lnTo>
                <a:lnTo>
                  <a:pt x="518822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1409700"/>
            <a:ext cx="9937341" cy="7352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35705" y="-320481"/>
            <a:ext cx="1852295" cy="1711123"/>
          </a:xfrm>
          <a:custGeom>
            <a:avLst/>
            <a:gdLst/>
            <a:ahLst/>
            <a:cxnLst/>
            <a:rect l="l" t="t" r="r" b="b"/>
            <a:pathLst>
              <a:path w="13398375" h="12377222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6179" r="-211836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625368"/>
            <a:ext cx="7726011" cy="9752729"/>
          </a:xfrm>
          <a:custGeom>
            <a:avLst/>
            <a:gdLst/>
            <a:ahLst/>
            <a:cxnLst/>
            <a:rect l="l" t="t" r="r" b="b"/>
            <a:pathLst>
              <a:path w="7726011" h="9752729">
                <a:moveTo>
                  <a:pt x="7726011" y="0"/>
                </a:moveTo>
                <a:lnTo>
                  <a:pt x="0" y="0"/>
                </a:lnTo>
                <a:lnTo>
                  <a:pt x="0" y="9752728"/>
                </a:lnTo>
                <a:lnTo>
                  <a:pt x="7726011" y="9752728"/>
                </a:lnTo>
                <a:lnTo>
                  <a:pt x="77260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71135" y="1534925"/>
            <a:ext cx="3116865" cy="5343116"/>
            <a:chOff x="0" y="0"/>
            <a:chExt cx="4155819" cy="7124154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4155819" cy="7124154"/>
            </a:xfrm>
            <a:custGeom>
              <a:avLst/>
              <a:gdLst/>
              <a:ahLst/>
              <a:cxnLst/>
              <a:rect l="l" t="t" r="r" b="b"/>
              <a:pathLst>
                <a:path w="4155819" h="7124154">
                  <a:moveTo>
                    <a:pt x="4155819" y="0"/>
                  </a:moveTo>
                  <a:lnTo>
                    <a:pt x="0" y="0"/>
                  </a:lnTo>
                  <a:lnTo>
                    <a:pt x="0" y="7124154"/>
                  </a:lnTo>
                  <a:lnTo>
                    <a:pt x="4155819" y="7124154"/>
                  </a:lnTo>
                  <a:lnTo>
                    <a:pt x="4155819" y="0"/>
                  </a:lnTo>
                  <a:close/>
                </a:path>
              </a:pathLst>
            </a:custGeom>
            <a:blipFill>
              <a:blip r:embed="rId6"/>
              <a:stretch>
                <a:fillRect b="-903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988894" y="2591243"/>
              <a:ext cx="2178032" cy="4087003"/>
            </a:xfrm>
            <a:custGeom>
              <a:avLst/>
              <a:gdLst/>
              <a:ahLst/>
              <a:cxnLst/>
              <a:rect l="l" t="t" r="r" b="b"/>
              <a:pathLst>
                <a:path w="2178032" h="4087003">
                  <a:moveTo>
                    <a:pt x="0" y="0"/>
                  </a:moveTo>
                  <a:lnTo>
                    <a:pt x="2178032" y="0"/>
                  </a:lnTo>
                  <a:lnTo>
                    <a:pt x="2178032" y="4087003"/>
                  </a:lnTo>
                  <a:lnTo>
                    <a:pt x="0" y="4087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0" y="6006557"/>
            <a:ext cx="18288000" cy="6906869"/>
          </a:xfrm>
          <a:custGeom>
            <a:avLst/>
            <a:gdLst/>
            <a:ahLst/>
            <a:cxnLst/>
            <a:rect l="l" t="t" r="r" b="b"/>
            <a:pathLst>
              <a:path w="18288000" h="6906869">
                <a:moveTo>
                  <a:pt x="0" y="0"/>
                </a:moveTo>
                <a:lnTo>
                  <a:pt x="18288000" y="0"/>
                </a:lnTo>
                <a:lnTo>
                  <a:pt x="18288000" y="6906869"/>
                </a:lnTo>
                <a:lnTo>
                  <a:pt x="0" y="69068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156572" y="2168578"/>
            <a:ext cx="1569439" cy="1838289"/>
          </a:xfrm>
          <a:custGeom>
            <a:avLst/>
            <a:gdLst/>
            <a:ahLst/>
            <a:cxnLst/>
            <a:rect l="l" t="t" r="r" b="b"/>
            <a:pathLst>
              <a:path w="1569439" h="1838289">
                <a:moveTo>
                  <a:pt x="0" y="0"/>
                </a:moveTo>
                <a:lnTo>
                  <a:pt x="1569439" y="0"/>
                </a:lnTo>
                <a:lnTo>
                  <a:pt x="1569439" y="1838289"/>
                </a:lnTo>
                <a:lnTo>
                  <a:pt x="0" y="18382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71991" y="8435193"/>
            <a:ext cx="2720944" cy="2749585"/>
          </a:xfrm>
          <a:custGeom>
            <a:avLst/>
            <a:gdLst/>
            <a:ahLst/>
            <a:cxnLst/>
            <a:rect l="l" t="t" r="r" b="b"/>
            <a:pathLst>
              <a:path w="1001904" h="1012450">
                <a:moveTo>
                  <a:pt x="0" y="0"/>
                </a:moveTo>
                <a:lnTo>
                  <a:pt x="1001904" y="0"/>
                </a:lnTo>
                <a:lnTo>
                  <a:pt x="1001904" y="1012450"/>
                </a:lnTo>
                <a:lnTo>
                  <a:pt x="0" y="10124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6011" y="2624084"/>
            <a:ext cx="11353800" cy="4949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45" y="141219"/>
            <a:ext cx="2404300" cy="240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30001" y="907765"/>
            <a:ext cx="5950212" cy="2139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74122" y="7385483"/>
            <a:ext cx="5657578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0" y="8041500"/>
            <a:ext cx="7404883" cy="2329172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256753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7"/>
                </a:lnTo>
                <a:lnTo>
                  <a:pt x="0" y="8030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077200" y="723900"/>
            <a:ext cx="10061836" cy="391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3"/>
              </a:lnSpc>
              <a:spcBef>
                <a:spcPct val="0"/>
              </a:spcBef>
            </a:pPr>
            <a:r>
              <a:rPr lang="en-US" sz="4345" smtClean="0">
                <a:solidFill>
                  <a:srgbClr val="000000"/>
                </a:solidFill>
                <a:latin typeface="Calibri (MS) Bold"/>
              </a:rPr>
              <a:t>Chỉ số BMI được tính cân nặng ( tính bằng kilogam) chia cho bình phương chiều cao </a:t>
            </a:r>
          </a:p>
          <a:p>
            <a:pPr algn="just">
              <a:lnSpc>
                <a:spcPts val="6083"/>
              </a:lnSpc>
              <a:spcBef>
                <a:spcPct val="0"/>
              </a:spcBef>
            </a:pPr>
            <a:r>
              <a:rPr lang="en-US" sz="4345" smtClean="0">
                <a:solidFill>
                  <a:srgbClr val="000000"/>
                </a:solidFill>
                <a:latin typeface="Calibri (MS) Bold"/>
              </a:rPr>
              <a:t>( tính bằng mét).</a:t>
            </a:r>
          </a:p>
          <a:p>
            <a:pPr algn="ctr">
              <a:lnSpc>
                <a:spcPts val="6083"/>
              </a:lnSpc>
              <a:spcBef>
                <a:spcPct val="0"/>
              </a:spcBef>
            </a:pPr>
            <a:r>
              <a:rPr lang="en-US" sz="4345" smtClean="0">
                <a:solidFill>
                  <a:srgbClr val="000000"/>
                </a:solidFill>
                <a:latin typeface="Calibri (MS) Bold"/>
              </a:rPr>
              <a:t>BMI=( Cân nặng) : ( Chiều cao)</a:t>
            </a:r>
            <a:r>
              <a:rPr lang="en-US" sz="4345" baseline="30000" smtClean="0">
                <a:solidFill>
                  <a:srgbClr val="000000"/>
                </a:solidFill>
                <a:latin typeface="Calibri (MS) Bold"/>
              </a:rPr>
              <a:t>2</a:t>
            </a:r>
          </a:p>
          <a:p>
            <a:pPr algn="ctr">
              <a:lnSpc>
                <a:spcPts val="6083"/>
              </a:lnSpc>
              <a:spcBef>
                <a:spcPct val="0"/>
              </a:spcBef>
            </a:pPr>
            <a:endParaRPr lang="en-US" sz="4345" dirty="0">
              <a:solidFill>
                <a:srgbClr val="000000"/>
              </a:solidFill>
              <a:latin typeface="Calibri (MS) Bold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20416"/>
              </p:ext>
            </p:extLst>
          </p:nvPr>
        </p:nvGraphicFramePr>
        <p:xfrm>
          <a:off x="8577654" y="4290980"/>
          <a:ext cx="9561382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691"/>
                <a:gridCol w="4780691"/>
              </a:tblGrid>
              <a:tr h="534700"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BMI (kg/m</a:t>
                      </a:r>
                      <a:r>
                        <a:rPr lang="en-US" sz="4000" baseline="3000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4000" baseline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4000" baseline="0" smtClean="0">
                          <a:solidFill>
                            <a:srgbClr val="FF0000"/>
                          </a:solidFill>
                        </a:rPr>
                        <a:t> loại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4700"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&lt; 18.5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Thiếu</a:t>
                      </a:r>
                      <a:r>
                        <a:rPr lang="en-US" sz="4000" baseline="0" smtClean="0">
                          <a:solidFill>
                            <a:srgbClr val="FF0000"/>
                          </a:solidFill>
                        </a:rPr>
                        <a:t> cân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4700"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18.5-22.9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Bình</a:t>
                      </a:r>
                      <a:r>
                        <a:rPr lang="en-US" sz="4000" baseline="0" smtClean="0">
                          <a:solidFill>
                            <a:srgbClr val="FF0000"/>
                          </a:solidFill>
                        </a:rPr>
                        <a:t> thường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4700"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23-24.9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Thừa</a:t>
                      </a:r>
                      <a:r>
                        <a:rPr lang="en-US" sz="4000" baseline="0" smtClean="0">
                          <a:solidFill>
                            <a:srgbClr val="FF0000"/>
                          </a:solidFill>
                        </a:rPr>
                        <a:t> cân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4700"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25-29.9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Béo</a:t>
                      </a:r>
                      <a:r>
                        <a:rPr lang="en-US" sz="4000" baseline="0" smtClean="0">
                          <a:solidFill>
                            <a:srgbClr val="FF0000"/>
                          </a:solidFill>
                        </a:rPr>
                        <a:t> phì độ 1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4700"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&gt; 30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Béo</a:t>
                      </a:r>
                      <a:r>
                        <a:rPr lang="en-US" sz="4000" baseline="0" smtClean="0">
                          <a:solidFill>
                            <a:srgbClr val="FF0000"/>
                          </a:solidFill>
                        </a:rPr>
                        <a:t> phì độ 2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4700"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&gt; 40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Béo</a:t>
                      </a:r>
                      <a:r>
                        <a:rPr lang="en-US" sz="4000" baseline="0" smtClean="0">
                          <a:solidFill>
                            <a:srgbClr val="FF0000"/>
                          </a:solidFill>
                        </a:rPr>
                        <a:t> phì độ 3</a:t>
                      </a:r>
                      <a:endParaRPr lang="en-US" sz="4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5480" y="-220397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1"/>
                </a:lnTo>
                <a:lnTo>
                  <a:pt x="0" y="754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5349" y="264494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32568" y="4136376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79"/>
                </a:lnTo>
                <a:lnTo>
                  <a:pt x="0" y="4479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26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205987" y="366661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>
                <a:solidFill>
                  <a:srgbClr val="05066D"/>
                </a:solidFill>
                <a:latin typeface="Cocomat Pro Heavy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32568" y="376186"/>
            <a:ext cx="10518798" cy="133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Quan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sát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hình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1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cho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biết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: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2689" y="1659381"/>
            <a:ext cx="13994048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Hình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nào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.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Vì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sao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em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biết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55714" y="8778787"/>
            <a:ext cx="1504913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ai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mắc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68" y="3267525"/>
            <a:ext cx="3475021" cy="5511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6584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54872" y="1632550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0" y="0"/>
                </a:moveTo>
                <a:lnTo>
                  <a:pt x="5678602" y="0"/>
                </a:lnTo>
                <a:lnTo>
                  <a:pt x="5678602" y="8654450"/>
                </a:lnTo>
                <a:lnTo>
                  <a:pt x="0" y="8654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381"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537" y="342900"/>
            <a:ext cx="8321636" cy="2225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31781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80"/>
                </a:lnTo>
                <a:lnTo>
                  <a:pt x="0" y="4479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09397" y="1632550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0" y="0"/>
                </a:moveTo>
                <a:lnTo>
                  <a:pt x="5678603" y="0"/>
                </a:lnTo>
                <a:lnTo>
                  <a:pt x="5678603" y="8654450"/>
                </a:lnTo>
                <a:lnTo>
                  <a:pt x="0" y="8654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381"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67051" y="5733926"/>
            <a:ext cx="1241135" cy="114805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7029" y="417695"/>
            <a:ext cx="18053942" cy="1614086"/>
            <a:chOff x="0" y="0"/>
            <a:chExt cx="24071922" cy="215211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3768645" cy="2152114"/>
              <a:chOff x="0" y="0"/>
              <a:chExt cx="2461731" cy="222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61731" cy="222896"/>
              </a:xfrm>
              <a:custGeom>
                <a:avLst/>
                <a:gdLst/>
                <a:ahLst/>
                <a:cxnLst/>
                <a:rect l="l" t="t" r="r" b="b"/>
                <a:pathLst>
                  <a:path w="2461731" h="222896">
                    <a:moveTo>
                      <a:pt x="7383" y="0"/>
                    </a:moveTo>
                    <a:lnTo>
                      <a:pt x="2454348" y="0"/>
                    </a:lnTo>
                    <a:cubicBezTo>
                      <a:pt x="2458426" y="0"/>
                      <a:pt x="2461731" y="3305"/>
                      <a:pt x="2461731" y="7383"/>
                    </a:cubicBezTo>
                    <a:lnTo>
                      <a:pt x="2461731" y="215513"/>
                    </a:lnTo>
                    <a:cubicBezTo>
                      <a:pt x="2461731" y="217471"/>
                      <a:pt x="2460953" y="219349"/>
                      <a:pt x="2459569" y="220733"/>
                    </a:cubicBezTo>
                    <a:cubicBezTo>
                      <a:pt x="2458184" y="222118"/>
                      <a:pt x="2456306" y="222896"/>
                      <a:pt x="2454348" y="222896"/>
                    </a:cubicBezTo>
                    <a:lnTo>
                      <a:pt x="7383" y="222896"/>
                    </a:lnTo>
                    <a:cubicBezTo>
                      <a:pt x="3305" y="222896"/>
                      <a:pt x="0" y="219590"/>
                      <a:pt x="0" y="215513"/>
                    </a:cubicBezTo>
                    <a:lnTo>
                      <a:pt x="0" y="7383"/>
                    </a:lnTo>
                    <a:cubicBezTo>
                      <a:pt x="0" y="3305"/>
                      <a:pt x="3305" y="0"/>
                      <a:pt x="7383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2461731" cy="2800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269584"/>
              <a:ext cx="24071922" cy="1350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40"/>
                </a:lnSpc>
                <a:spcBef>
                  <a:spcPct val="0"/>
                </a:spcBef>
              </a:pP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-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Hình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nào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thể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hiện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người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thừa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cân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béo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phì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.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Vì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sao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em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biết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85553" y="5733926"/>
            <a:ext cx="1241135" cy="11480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503088" y="5733926"/>
            <a:ext cx="1241135" cy="114805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16645" y="7062951"/>
            <a:ext cx="14033112" cy="304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Hình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b, c, d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hiện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thừa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béo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phì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.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Vì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thừa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béo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phì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có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trọng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lớn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nặng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vượt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tiêu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chuẩn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to,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nặng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80"/>
                </a:lnTo>
                <a:lnTo>
                  <a:pt x="0" y="4479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6837" y="4590825"/>
            <a:ext cx="14518568" cy="2763744"/>
            <a:chOff x="0" y="0"/>
            <a:chExt cx="19358090" cy="368499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9358090" cy="3536532"/>
              <a:chOff x="0" y="0"/>
              <a:chExt cx="2004928" cy="3662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004928" cy="366281"/>
              </a:xfrm>
              <a:custGeom>
                <a:avLst/>
                <a:gdLst/>
                <a:ahLst/>
                <a:cxnLst/>
                <a:rect l="l" t="t" r="r" b="b"/>
                <a:pathLst>
                  <a:path w="2004928" h="366281">
                    <a:moveTo>
                      <a:pt x="9065" y="0"/>
                    </a:moveTo>
                    <a:lnTo>
                      <a:pt x="1995862" y="0"/>
                    </a:lnTo>
                    <a:cubicBezTo>
                      <a:pt x="2000869" y="0"/>
                      <a:pt x="2004928" y="4059"/>
                      <a:pt x="2004928" y="9065"/>
                    </a:cubicBezTo>
                    <a:lnTo>
                      <a:pt x="2004928" y="357215"/>
                    </a:lnTo>
                    <a:cubicBezTo>
                      <a:pt x="2004928" y="362222"/>
                      <a:pt x="2000869" y="366281"/>
                      <a:pt x="1995862" y="366281"/>
                    </a:cubicBezTo>
                    <a:lnTo>
                      <a:pt x="9065" y="366281"/>
                    </a:lnTo>
                    <a:cubicBezTo>
                      <a:pt x="4059" y="366281"/>
                      <a:pt x="0" y="362222"/>
                      <a:pt x="0" y="357215"/>
                    </a:cubicBezTo>
                    <a:lnTo>
                      <a:pt x="0" y="9065"/>
                    </a:lnTo>
                    <a:cubicBezTo>
                      <a:pt x="0" y="4059"/>
                      <a:pt x="4059" y="0"/>
                      <a:pt x="9065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2004928" cy="4234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-142998"/>
              <a:ext cx="18976971" cy="3827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-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Những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ai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có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thể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mắc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bệnh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thừa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cân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béo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phì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?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45019"/>
            <a:ext cx="12322121" cy="295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Tất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cả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mọi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đều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có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mắc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bệnh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này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. 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4155353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4474845" y="0"/>
                </a:moveTo>
                <a:lnTo>
                  <a:pt x="0" y="0"/>
                </a:lnTo>
                <a:lnTo>
                  <a:pt x="0" y="8229600"/>
                </a:lnTo>
                <a:lnTo>
                  <a:pt x="4474845" y="8229600"/>
                </a:lnTo>
                <a:lnTo>
                  <a:pt x="447484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587</Words>
  <Application>Microsoft Office PowerPoint</Application>
  <PresentationFormat>Custom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 (MS) Bold</vt:lpstr>
      <vt:lpstr>Calibri</vt:lpstr>
      <vt:lpstr>Calibri (MS)</vt:lpstr>
      <vt:lpstr>Montserrat</vt:lpstr>
      <vt:lpstr>Arial</vt:lpstr>
      <vt:lpstr>Cocomat Pro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T25_KH_MotSoBenhLQDenDinhDuong(T1)_MNT</dc:title>
  <cp:lastModifiedBy>HuyenPC</cp:lastModifiedBy>
  <cp:revision>29</cp:revision>
  <dcterms:created xsi:type="dcterms:W3CDTF">2006-08-16T00:00:00Z</dcterms:created>
  <dcterms:modified xsi:type="dcterms:W3CDTF">2025-04-11T04:02:19Z</dcterms:modified>
  <dc:identifier>DAF8TJpBB7M</dc:identifier>
</cp:coreProperties>
</file>