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10" r:id="rId4"/>
    <p:sldId id="259" r:id="rId5"/>
    <p:sldId id="342" r:id="rId6"/>
    <p:sldId id="343" r:id="rId7"/>
    <p:sldId id="344" r:id="rId8"/>
    <p:sldId id="345" r:id="rId9"/>
    <p:sldId id="346" r:id="rId10"/>
    <p:sldId id="316" r:id="rId11"/>
    <p:sldId id="352" r:id="rId12"/>
    <p:sldId id="263" r:id="rId13"/>
    <p:sldId id="323" r:id="rId14"/>
    <p:sldId id="313" r:id="rId15"/>
    <p:sldId id="347" r:id="rId16"/>
    <p:sldId id="348" r:id="rId17"/>
    <p:sldId id="268" r:id="rId18"/>
    <p:sldId id="351" r:id="rId19"/>
    <p:sldId id="277" r:id="rId20"/>
    <p:sldId id="349" r:id="rId21"/>
    <p:sldId id="279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51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5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/>
          <a:srcRect l="1" r="152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135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516146" y="2131932"/>
            <a:ext cx="858126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</a:t>
            </a:r>
            <a:r>
              <a:rPr lang="en-US" sz="4400" b="1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4400" b="1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4400" b="1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lang="en-US" sz="4400" b="1" dirty="0">
              <a:solidFill>
                <a:srgbClr val="FF66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</a:t>
            </a:r>
            <a:r>
              <a:rPr lang="vi-VN" sz="4400" b="1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Quạt cho bà ngủ</a:t>
            </a:r>
            <a:endParaRPr sz="4000" b="1" dirty="0">
              <a:solidFill>
                <a:srgbClr val="FF66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/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/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/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2697594" y="3712505"/>
            <a:ext cx="408552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Giáo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viên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Lý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Thị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Bích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Liên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sz="1800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54BB3E4-9F7B-4599-A518-7E7DDDBFC516}"/>
              </a:ext>
            </a:extLst>
          </p:cNvPr>
          <p:cNvGrpSpPr/>
          <p:nvPr/>
        </p:nvGrpSpPr>
        <p:grpSpPr>
          <a:xfrm>
            <a:off x="0" y="119270"/>
            <a:ext cx="12169973" cy="6614491"/>
            <a:chOff x="0" y="119270"/>
            <a:chExt cx="12169973" cy="66144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06596A-B0AA-4077-8B67-C5E2E742B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" t="51043" r="-99" b="10261"/>
            <a:stretch/>
          </p:blipFill>
          <p:spPr>
            <a:xfrm>
              <a:off x="0" y="124238"/>
              <a:ext cx="12169973" cy="66095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3150E0F-0306-4754-B903-CA7D07CB5CED}"/>
                </a:ext>
              </a:extLst>
            </p:cNvPr>
            <p:cNvSpPr/>
            <p:nvPr/>
          </p:nvSpPr>
          <p:spPr>
            <a:xfrm>
              <a:off x="3597965" y="119270"/>
              <a:ext cx="8517835" cy="516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18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8406" r="-203" b="73009"/>
          <a:stretch>
            <a:fillRect/>
          </a:stretch>
        </p:blipFill>
        <p:spPr bwMode="auto">
          <a:xfrm>
            <a:off x="-28834" y="1041400"/>
            <a:ext cx="9144259" cy="257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7-Point Star 2"/>
          <p:cNvSpPr/>
          <p:nvPr/>
        </p:nvSpPr>
        <p:spPr>
          <a:xfrm>
            <a:off x="3006329" y="2176463"/>
            <a:ext cx="1475184" cy="12882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100" dirty="0"/>
              <a:t>vườn</a:t>
            </a:r>
            <a:endParaRPr lang="en-US" sz="2100" dirty="0"/>
          </a:p>
        </p:txBody>
      </p:sp>
      <p:sp>
        <p:nvSpPr>
          <p:cNvPr id="12" name="7-Point Star 11"/>
          <p:cNvSpPr/>
          <p:nvPr/>
        </p:nvSpPr>
        <p:spPr>
          <a:xfrm>
            <a:off x="4586288" y="2176463"/>
            <a:ext cx="1475185" cy="12882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100" dirty="0"/>
              <a:t>lươn</a:t>
            </a:r>
            <a:endParaRPr lang="en-US" sz="2100" dirty="0"/>
          </a:p>
        </p:txBody>
      </p:sp>
      <p:sp>
        <p:nvSpPr>
          <p:cNvPr id="13" name="7-Point Star 12"/>
          <p:cNvSpPr/>
          <p:nvPr/>
        </p:nvSpPr>
        <p:spPr>
          <a:xfrm>
            <a:off x="3006329" y="2176463"/>
            <a:ext cx="1475184" cy="12882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100" dirty="0"/>
              <a:t>thơm</a:t>
            </a:r>
            <a:endParaRPr lang="en-US" sz="2100" dirty="0"/>
          </a:p>
        </p:txBody>
      </p:sp>
      <p:sp>
        <p:nvSpPr>
          <p:cNvPr id="14" name="7-Point Star 13"/>
          <p:cNvSpPr/>
          <p:nvPr/>
        </p:nvSpPr>
        <p:spPr>
          <a:xfrm>
            <a:off x="4586288" y="2176463"/>
            <a:ext cx="1475185" cy="12882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100" dirty="0"/>
              <a:t>rơm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6332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60815" y="1892496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lời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02012" y="969416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8348" y="263128"/>
            <a:ext cx="3608887" cy="51212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.VnAvant" panose="020B7200000000000000" pitchFamily="34" charset="0"/>
              </a:rPr>
              <a:t>3. </a:t>
            </a:r>
            <a:r>
              <a:rPr lang="en-US" alt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altLang="en-US" sz="32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alt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altLang="en-US" sz="32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altLang="en-US" sz="32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altLang="en-US" sz="32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 noChangeArrowheads="1"/>
          </p:cNvSpPr>
          <p:nvPr/>
        </p:nvSpPr>
        <p:spPr bwMode="auto">
          <a:xfrm>
            <a:off x="108348" y="1103736"/>
            <a:ext cx="7686686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vi-VN" altLang="en-US" sz="2400" dirty="0">
                <a:latin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vi-VN" altLang="en-US" sz="2400" dirty="0">
                <a:latin typeface="Times New Roman" panose="02020603050405020304" pitchFamily="18" charset="0"/>
              </a:rPr>
              <a:t>Vì sao bạn nhỏ không muốn chích chòe hót nữa</a:t>
            </a:r>
            <a:r>
              <a:rPr lang="en-US" altLang="en-US" sz="2400" dirty="0">
                <a:latin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 noChangeArrowheads="1"/>
          </p:cNvSpPr>
          <p:nvPr/>
        </p:nvSpPr>
        <p:spPr bwMode="auto">
          <a:xfrm>
            <a:off x="108348" y="2115741"/>
            <a:ext cx="6754179" cy="52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vi-VN" altLang="en-US" sz="2100" dirty="0">
                <a:latin typeface="Times New Roman" panose="02020603050405020304" pitchFamily="18" charset="0"/>
              </a:rPr>
              <a:t>b</a:t>
            </a:r>
            <a:r>
              <a:rPr lang="en-US" altLang="en-US" sz="2100" dirty="0">
                <a:latin typeface="Times New Roman" panose="02020603050405020304" pitchFamily="18" charset="0"/>
              </a:rPr>
              <a:t>. </a:t>
            </a:r>
            <a:r>
              <a:rPr lang="vi-VN" altLang="en-US" sz="2400" dirty="0">
                <a:latin typeface="Times New Roman" panose="02020603050405020304" pitchFamily="18" charset="0"/>
              </a:rPr>
              <a:t>Bạn nhỏ làm gì trong lúc bà ngủ</a:t>
            </a:r>
            <a:r>
              <a:rPr lang="en-US" altLang="en-US" sz="2400" dirty="0">
                <a:latin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 noChangeArrowheads="1"/>
          </p:cNvSpPr>
          <p:nvPr/>
        </p:nvSpPr>
        <p:spPr bwMode="auto">
          <a:xfrm>
            <a:off x="108348" y="3127746"/>
            <a:ext cx="7813434" cy="64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vi-VN" altLang="en-US" sz="2400" dirty="0">
                <a:latin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vi-VN" altLang="en-US" sz="2400" dirty="0">
                <a:latin typeface="Times New Roman" panose="02020603050405020304" pitchFamily="18" charset="0"/>
              </a:rPr>
              <a:t>Em nghĩ gì về bạn nhỏ trong bài thơ</a:t>
            </a:r>
            <a:r>
              <a:rPr lang="en-US" altLang="en-US" sz="2400" dirty="0">
                <a:latin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8348" y="263128"/>
            <a:ext cx="3608887" cy="51212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.VnAvant" panose="020B7200000000000000" pitchFamily="34" charset="0"/>
              </a:rPr>
              <a:t>3. </a:t>
            </a:r>
            <a:r>
              <a:rPr lang="en-US" alt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altLang="en-US" sz="32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alt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altLang="en-US" sz="32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altLang="en-US" sz="32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altLang="en-US" sz="32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 noChangeArrowheads="1"/>
          </p:cNvSpPr>
          <p:nvPr/>
        </p:nvSpPr>
        <p:spPr bwMode="auto">
          <a:xfrm>
            <a:off x="108348" y="1103736"/>
            <a:ext cx="6627430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vi-VN" altLang="en-US" sz="2400" dirty="0">
                <a:latin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vi-VN" altLang="en-US" sz="2400" dirty="0">
                <a:latin typeface="Times New Roman" panose="02020603050405020304" pitchFamily="18" charset="0"/>
              </a:rPr>
              <a:t>Vì sao bạn nhỏ không muốn chích chòe hót nữa?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 noChangeArrowheads="1"/>
          </p:cNvSpPr>
          <p:nvPr/>
        </p:nvSpPr>
        <p:spPr bwMode="auto">
          <a:xfrm>
            <a:off x="108348" y="2115741"/>
            <a:ext cx="6245799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vi-VN" altLang="en-US" sz="2100" dirty="0">
                <a:latin typeface="Times New Roman" panose="02020603050405020304" pitchFamily="18" charset="0"/>
              </a:rPr>
              <a:t>b</a:t>
            </a:r>
            <a:r>
              <a:rPr lang="en-US" altLang="en-US" sz="2100" dirty="0">
                <a:latin typeface="Times New Roman" panose="02020603050405020304" pitchFamily="18" charset="0"/>
              </a:rPr>
              <a:t>. </a:t>
            </a:r>
            <a:r>
              <a:rPr lang="vi-VN" altLang="en-US" sz="2400" dirty="0">
                <a:latin typeface="Times New Roman" panose="02020603050405020304" pitchFamily="18" charset="0"/>
              </a:rPr>
              <a:t>Bạn nhỏ làm gì trong lúc bà ngủ?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 noChangeArrowheads="1"/>
          </p:cNvSpPr>
          <p:nvPr/>
        </p:nvSpPr>
        <p:spPr bwMode="auto">
          <a:xfrm>
            <a:off x="173883" y="3064371"/>
            <a:ext cx="5256533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vi-VN" altLang="en-US" sz="2400" dirty="0">
                <a:latin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vi-VN" altLang="en-US" sz="2400" dirty="0">
                <a:latin typeface="Times New Roman" panose="02020603050405020304" pitchFamily="18" charset="0"/>
              </a:rPr>
              <a:t>Em nghĩ gì về bạn nhỏ trong bài thơ?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>
            <a:spLocks noChangeArrowheads="1"/>
          </p:cNvSpPr>
          <p:nvPr/>
        </p:nvSpPr>
        <p:spPr bwMode="auto">
          <a:xfrm>
            <a:off x="173883" y="1081811"/>
            <a:ext cx="6232849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AutoNum type="alphaLcPeriod"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Vì cần giữ yên lặng cho bà ngủ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4"/>
          <p:cNvSpPr txBox="1">
            <a:spLocks noChangeArrowheads="1"/>
          </p:cNvSpPr>
          <p:nvPr/>
        </p:nvSpPr>
        <p:spPr bwMode="auto">
          <a:xfrm>
            <a:off x="108348" y="2115741"/>
            <a:ext cx="5180409" cy="150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ts val="750"/>
              </a:spcBef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Bạn nhỏ quạt cho bà ngủ.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4"/>
          <p:cNvSpPr txBox="1">
            <a:spLocks noChangeArrowheads="1"/>
          </p:cNvSpPr>
          <p:nvPr/>
        </p:nvSpPr>
        <p:spPr bwMode="auto">
          <a:xfrm>
            <a:off x="195510" y="3057567"/>
            <a:ext cx="8553620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vi-VN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vi-VN" altLang="en-US" sz="24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Bạn nhỏ rất yêu quý, thương và kính trọng bà mình.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  <p:bldP spid="9" grpId="0"/>
      <p:bldP spid="9" grpId="1"/>
      <p:bldP spid="10" grpId="0"/>
      <p:bldP spid="10" grpId="1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66" y="0"/>
            <a:ext cx="6858000" cy="51435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992873" y="1044555"/>
            <a:ext cx="4657301" cy="9002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Pentagon 4"/>
          <p:cNvSpPr/>
          <p:nvPr/>
        </p:nvSpPr>
        <p:spPr>
          <a:xfrm>
            <a:off x="595383" y="2251880"/>
            <a:ext cx="6465627" cy="150125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300" b="1" dirty="0">
                <a:solidFill>
                  <a:srgbClr val="00B050"/>
                </a:solidFill>
              </a:rPr>
              <a:t>      </a:t>
            </a:r>
            <a:r>
              <a:rPr lang="en-US" sz="33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33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3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2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514350"/>
            <a:ext cx="5372100" cy="14287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+mj-lt"/>
              </a:rPr>
              <a:t>Qua bài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85900" y="2286000"/>
            <a:ext cx="914400" cy="40005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ounded Rectangle 5"/>
          <p:cNvSpPr/>
          <p:nvPr/>
        </p:nvSpPr>
        <p:spPr>
          <a:xfrm>
            <a:off x="2800350" y="2171700"/>
            <a:ext cx="4343400" cy="26860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cảm yêu thương, hiếu thảo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bạn nhỏ đối với b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à.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2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82783" y="2113681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Học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thuộc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lòng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5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3" b="54134"/>
          <a:stretch>
            <a:fillRect/>
          </a:stretch>
        </p:blipFill>
        <p:spPr bwMode="auto">
          <a:xfrm>
            <a:off x="0" y="1072753"/>
            <a:ext cx="8573691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16" y="1863328"/>
            <a:ext cx="7280672" cy="30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1" descr="978143wtjw47xp5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0947" y="3556397"/>
            <a:ext cx="571500" cy="15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36358cay00ek3p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9135">
            <a:off x="5693569" y="2847975"/>
            <a:ext cx="642938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1" descr="978143wtjw47xp5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02624" y="2803327"/>
            <a:ext cx="571500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1" descr="978143wtjw47xp5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0947" y="2000251"/>
            <a:ext cx="571500" cy="15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1" descr="978143wtjw47xp5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18114" y="1382912"/>
            <a:ext cx="571500" cy="132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1" descr="978143wtjw47xp5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88456" y="3499247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1" descr="978143wtjw47xp5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91879" y="2824163"/>
            <a:ext cx="5715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1" descr="978143wtjw47xp5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86658" y="2299692"/>
            <a:ext cx="571500" cy="12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1" descr="978143wtjw47xp5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0543" y="1694855"/>
            <a:ext cx="571500" cy="110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9" descr="36358cay00ek3p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9135">
            <a:off x="6850261" y="2161580"/>
            <a:ext cx="642938" cy="137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9" descr="36358cay00ek3p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9135">
            <a:off x="5685830" y="1365052"/>
            <a:ext cx="642938" cy="13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 descr="36358cay00ek3p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9135">
            <a:off x="1579960" y="3651647"/>
            <a:ext cx="642938" cy="147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9" descr="36358cay00ek3p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9135">
            <a:off x="2981326" y="3030141"/>
            <a:ext cx="642938" cy="12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9" descr="36358cay00ek3p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9135">
            <a:off x="1591866" y="2322910"/>
            <a:ext cx="6429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9" descr="36358cay00ek3p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9135">
            <a:off x="2454474" y="1712715"/>
            <a:ext cx="642938" cy="102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9" descr="36358cay00ek3p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9135">
            <a:off x="6880622" y="3637360"/>
            <a:ext cx="64293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76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Hát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518578" y="1878860"/>
            <a:ext cx="300262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2652" y="1015334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F76387-E787-462B-A427-A2BC01FB0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3" b="12200"/>
          <a:stretch/>
        </p:blipFill>
        <p:spPr>
          <a:xfrm>
            <a:off x="196300" y="110167"/>
            <a:ext cx="8751401" cy="50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97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43932"/>
            <a:ext cx="2433638" cy="63698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>
              <a:buFont typeface="Arial" panose="020B0604020202020204" pitchFamily="34" charset="0"/>
              <a:buNone/>
            </a:pPr>
            <a:r>
              <a:rPr sz="30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  <a:endParaRPr sz="3000" b="1" noProof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33" descr="1184909yqv9h2rz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44" y="408385"/>
            <a:ext cx="55006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>
            <a:off x="185642" y="817960"/>
            <a:ext cx="8623380" cy="432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9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UYEN DUY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2639" y="1008228"/>
            <a:ext cx="6806821" cy="3935673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06596A-B0AA-4077-8B67-C5E2E742B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t="4589" r="7653" b="82657"/>
          <a:stretch/>
        </p:blipFill>
        <p:spPr>
          <a:xfrm>
            <a:off x="982639" y="130591"/>
            <a:ext cx="6806821" cy="8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4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86" y="-10236"/>
            <a:ext cx="8809629" cy="5143500"/>
          </a:xfrm>
        </p:spPr>
      </p:pic>
      <p:sp>
        <p:nvSpPr>
          <p:cNvPr id="7" name="TextBox 6"/>
          <p:cNvSpPr txBox="1"/>
          <p:nvPr/>
        </p:nvSpPr>
        <p:spPr>
          <a:xfrm>
            <a:off x="1652232" y="673859"/>
            <a:ext cx="2686904" cy="2793072"/>
          </a:xfrm>
          <a:prstGeom prst="rect">
            <a:avLst/>
          </a:prstGeom>
          <a:solidFill>
            <a:srgbClr val="FFCF37"/>
          </a:solidFill>
        </p:spPr>
        <p:txBody>
          <a:bodyPr wrap="square" rtlCol="0">
            <a:spAutoFit/>
          </a:bodyPr>
          <a:lstStyle/>
          <a:p>
            <a:r>
              <a:rPr lang="vi-VN" sz="1950" b="1" dirty="0">
                <a:latin typeface="Times New Roman" pitchFamily="18" charset="0"/>
                <a:cs typeface="Times New Roman" pitchFamily="18" charset="0"/>
              </a:rPr>
              <a:t>Ơi chích choè ơi!</a:t>
            </a:r>
            <a:br>
              <a:rPr lang="vi-VN" sz="195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1950" b="1" dirty="0">
                <a:latin typeface="Times New Roman" pitchFamily="18" charset="0"/>
                <a:cs typeface="Times New Roman" pitchFamily="18" charset="0"/>
              </a:rPr>
              <a:t>Chim đừng hót nữa,</a:t>
            </a:r>
            <a:br>
              <a:rPr lang="vi-VN" sz="195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1950" b="1" dirty="0">
                <a:latin typeface="Times New Roman" pitchFamily="18" charset="0"/>
                <a:cs typeface="Times New Roman" pitchFamily="18" charset="0"/>
              </a:rPr>
              <a:t>Bà em ốm rồi,</a:t>
            </a:r>
            <a:br>
              <a:rPr lang="vi-VN" sz="195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1950" b="1" dirty="0">
                <a:latin typeface="Times New Roman" pitchFamily="18" charset="0"/>
                <a:cs typeface="Times New Roman" pitchFamily="18" charset="0"/>
              </a:rPr>
              <a:t>Lặng cho bà ngủ.</a:t>
            </a:r>
            <a:br>
              <a:rPr lang="vi-VN" sz="1950" b="1" dirty="0">
                <a:latin typeface="Times New Roman" pitchFamily="18" charset="0"/>
                <a:cs typeface="Times New Roman" pitchFamily="18" charset="0"/>
              </a:rPr>
            </a:br>
            <a:br>
              <a:rPr lang="vi-VN" sz="195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1950" b="1" dirty="0">
                <a:latin typeface="Times New Roman" pitchFamily="18" charset="0"/>
                <a:cs typeface="Times New Roman" pitchFamily="18" charset="0"/>
              </a:rPr>
              <a:t>Bàn tay bé nhỏ</a:t>
            </a:r>
            <a:br>
              <a:rPr lang="vi-VN" sz="195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1950" b="1" dirty="0">
                <a:latin typeface="Times New Roman" pitchFamily="18" charset="0"/>
                <a:cs typeface="Times New Roman" pitchFamily="18" charset="0"/>
              </a:rPr>
              <a:t>Vẫy quạt thật đều</a:t>
            </a:r>
            <a:br>
              <a:rPr lang="vi-VN" sz="195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1950" b="1" dirty="0">
                <a:latin typeface="Times New Roman" pitchFamily="18" charset="0"/>
                <a:cs typeface="Times New Roman" pitchFamily="18" charset="0"/>
              </a:rPr>
              <a:t>Ngấn nắng thiu thiu</a:t>
            </a:r>
            <a:br>
              <a:rPr lang="vi-VN" sz="195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1950" b="1" dirty="0">
                <a:latin typeface="Times New Roman" pitchFamily="18" charset="0"/>
                <a:cs typeface="Times New Roman" pitchFamily="18" charset="0"/>
              </a:rPr>
              <a:t>Đậu trên tường trắng.</a:t>
            </a:r>
            <a:endParaRPr lang="en-US" sz="19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3520" y="1541860"/>
            <a:ext cx="2927445" cy="2793072"/>
          </a:xfrm>
          <a:prstGeom prst="rect">
            <a:avLst/>
          </a:prstGeom>
          <a:solidFill>
            <a:srgbClr val="FFCF37"/>
          </a:solidFill>
        </p:spPr>
        <p:txBody>
          <a:bodyPr wrap="square" rtlCol="0">
            <a:spAutoFit/>
          </a:bodyPr>
          <a:lstStyle/>
          <a:p>
            <a:r>
              <a:rPr lang="vi-VN" sz="1950" b="1" dirty="0">
                <a:latin typeface="+mj-lt"/>
              </a:rPr>
              <a:t>Căn nhà đã vắng</a:t>
            </a:r>
            <a:br>
              <a:rPr lang="vi-VN" sz="1950" b="1" dirty="0">
                <a:latin typeface="+mj-lt"/>
              </a:rPr>
            </a:br>
            <a:r>
              <a:rPr lang="vi-VN" sz="1950" b="1" dirty="0">
                <a:latin typeface="+mj-lt"/>
              </a:rPr>
              <a:t>Cốc chén </a:t>
            </a:r>
            <a:r>
              <a:rPr lang="en-US" sz="19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vi-VN" sz="1950" b="1" dirty="0">
                <a:latin typeface="+mj-lt"/>
              </a:rPr>
              <a:t> im</a:t>
            </a:r>
            <a:br>
              <a:rPr lang="vi-VN" sz="1950" b="1" dirty="0">
                <a:latin typeface="+mj-lt"/>
              </a:rPr>
            </a:br>
            <a:r>
              <a:rPr lang="vi-VN" sz="1950" b="1" dirty="0">
                <a:latin typeface="+mj-lt"/>
              </a:rPr>
              <a:t>Đôi mắt lim dim</a:t>
            </a:r>
            <a:br>
              <a:rPr lang="vi-VN" sz="1950" b="1" dirty="0">
                <a:latin typeface="+mj-lt"/>
              </a:rPr>
            </a:br>
            <a:r>
              <a:rPr lang="vi-VN" sz="1950" b="1" dirty="0">
                <a:latin typeface="+mj-lt"/>
              </a:rPr>
              <a:t>Ngủ ngon bà nhé.</a:t>
            </a:r>
            <a:br>
              <a:rPr lang="vi-VN" sz="1950" b="1" dirty="0">
                <a:latin typeface="+mj-lt"/>
              </a:rPr>
            </a:br>
            <a:br>
              <a:rPr lang="vi-VN" sz="1950" b="1" dirty="0">
                <a:latin typeface="+mj-lt"/>
              </a:rPr>
            </a:br>
            <a:r>
              <a:rPr lang="vi-VN" sz="1950" b="1" dirty="0">
                <a:latin typeface="+mj-lt"/>
              </a:rPr>
              <a:t>Hoa cam, hoa khế</a:t>
            </a:r>
            <a:br>
              <a:rPr lang="vi-VN" sz="1950" b="1" dirty="0">
                <a:latin typeface="+mj-lt"/>
              </a:rPr>
            </a:br>
            <a:r>
              <a:rPr lang="vi-VN" sz="1950" b="1" dirty="0">
                <a:latin typeface="+mj-lt"/>
              </a:rPr>
              <a:t>Chín lặng trong vườn,</a:t>
            </a:r>
            <a:br>
              <a:rPr lang="vi-VN" sz="1950" b="1" dirty="0">
                <a:latin typeface="+mj-lt"/>
              </a:rPr>
            </a:br>
            <a:r>
              <a:rPr lang="vi-VN" sz="1950" b="1" dirty="0">
                <a:latin typeface="+mj-lt"/>
              </a:rPr>
              <a:t>Bà mơ tay cháu </a:t>
            </a:r>
            <a:br>
              <a:rPr lang="vi-VN" sz="1950" b="1" dirty="0">
                <a:latin typeface="+mj-lt"/>
              </a:rPr>
            </a:br>
            <a:r>
              <a:rPr lang="vi-VN" sz="1950" b="1" dirty="0">
                <a:latin typeface="+mj-lt"/>
              </a:rPr>
              <a:t>Quạt đầy hương thơm.</a:t>
            </a:r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1652232" y="2737940"/>
            <a:ext cx="148419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</a:t>
            </a:r>
            <a:r>
              <a:rPr lang="en-US" sz="1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19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0294" y="2740999"/>
            <a:ext cx="178103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1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endParaRPr lang="en-US" sz="19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5126" y="2140559"/>
            <a:ext cx="1824961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1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</a:t>
            </a:r>
          </a:p>
        </p:txBody>
      </p:sp>
    </p:spTree>
    <p:extLst>
      <p:ext uri="{BB962C8B-B14F-4D97-AF65-F5344CB8AC3E}">
        <p14:creationId xmlns:p14="http://schemas.microsoft.com/office/powerpoint/2010/main" val="216693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6" y="0"/>
            <a:ext cx="905549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280" y="364379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79010" y="1666692"/>
            <a:ext cx="230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altLang="en-US" sz="3200" b="1" dirty="0" err="1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</a:rPr>
              <a:t>ngấn</a:t>
            </a:r>
            <a:r>
              <a:rPr lang="en-US" altLang="en-US" sz="3200" b="1" dirty="0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</a:rPr>
              <a:t>nắng</a:t>
            </a:r>
            <a:endParaRPr lang="en-US" altLang="en-US" sz="3200" b="1" dirty="0">
              <a:latin typeface="Times New Roman" panose="02020603050405020304" pitchFamily="18" charset="0"/>
              <a:ea typeface="UVnAvant-Narrow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71222" y="1666692"/>
            <a:ext cx="30058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altLang="en-US" sz="3200" b="1" dirty="0" err="1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thiu</a:t>
            </a:r>
            <a:r>
              <a:rPr lang="en-US" altLang="en-US" sz="3200" b="1" dirty="0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thiu</a:t>
            </a:r>
            <a:endParaRPr lang="en-US" altLang="en-US" sz="3200" b="1" dirty="0">
              <a:latin typeface="Times New Roman" panose="02020603050405020304" pitchFamily="18" charset="0"/>
              <a:ea typeface="UVnAvant-Narrow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691098" y="1667391"/>
            <a:ext cx="27052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altLang="en-US" sz="3200" b="1" dirty="0" err="1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lim</a:t>
            </a:r>
            <a:r>
              <a:rPr lang="en-US" altLang="en-US" sz="3200" b="1" dirty="0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dim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UVnAvant-Narrow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928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485900" y="571500"/>
            <a:ext cx="6172200" cy="3943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815152" y="1879252"/>
            <a:ext cx="56365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5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86" y="0"/>
            <a:ext cx="8809629" cy="5143500"/>
          </a:xfrm>
        </p:spPr>
      </p:pic>
      <p:sp>
        <p:nvSpPr>
          <p:cNvPr id="7" name="TextBox 6"/>
          <p:cNvSpPr txBox="1"/>
          <p:nvPr/>
        </p:nvSpPr>
        <p:spPr>
          <a:xfrm>
            <a:off x="1652232" y="673859"/>
            <a:ext cx="2686904" cy="2793072"/>
          </a:xfrm>
          <a:prstGeom prst="rect">
            <a:avLst/>
          </a:prstGeom>
          <a:solidFill>
            <a:srgbClr val="FFCF37"/>
          </a:solidFill>
        </p:spPr>
        <p:txBody>
          <a:bodyPr wrap="square" rtlCol="0">
            <a:spAutoFit/>
          </a:bodyPr>
          <a:lstStyle/>
          <a:p>
            <a:r>
              <a:rPr lang="vi-VN" sz="1950" b="1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9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950" b="1" dirty="0">
                <a:latin typeface="Times New Roman" pitchFamily="18" charset="0"/>
                <a:cs typeface="Times New Roman" pitchFamily="18" charset="0"/>
              </a:rPr>
              <a:t> chích choè ơi!</a:t>
            </a:r>
            <a:r>
              <a:rPr lang="en-US" sz="195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195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1950" b="1" dirty="0">
                <a:latin typeface="Times New Roman" pitchFamily="18" charset="0"/>
                <a:cs typeface="Times New Roman" pitchFamily="18" charset="0"/>
              </a:rPr>
              <a:t>Chim đừng hót nữa,</a:t>
            </a:r>
            <a:br>
              <a:rPr lang="vi-VN" sz="195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1950" b="1" dirty="0">
                <a:latin typeface="Times New Roman" pitchFamily="18" charset="0"/>
                <a:cs typeface="Times New Roman" pitchFamily="18" charset="0"/>
              </a:rPr>
              <a:t>Bà em ốm rồi,</a:t>
            </a:r>
            <a:r>
              <a:rPr lang="en-US" sz="195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195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1950" b="1" dirty="0">
                <a:latin typeface="Times New Roman" pitchFamily="18" charset="0"/>
                <a:cs typeface="Times New Roman" pitchFamily="18" charset="0"/>
              </a:rPr>
              <a:t>Lặng cho bà ngủ.</a:t>
            </a:r>
            <a:br>
              <a:rPr lang="vi-VN" sz="1950" b="1" dirty="0">
                <a:latin typeface="Times New Roman" pitchFamily="18" charset="0"/>
                <a:cs typeface="Times New Roman" pitchFamily="18" charset="0"/>
              </a:rPr>
            </a:br>
            <a:br>
              <a:rPr lang="vi-VN" sz="195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1950" b="1" dirty="0">
                <a:latin typeface="Times New Roman" pitchFamily="18" charset="0"/>
                <a:cs typeface="Times New Roman" pitchFamily="18" charset="0"/>
              </a:rPr>
              <a:t>Bàn tay bé nhỏ</a:t>
            </a:r>
            <a:br>
              <a:rPr lang="vi-VN" sz="195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1950" b="1" dirty="0">
                <a:latin typeface="Times New Roman" pitchFamily="18" charset="0"/>
                <a:cs typeface="Times New Roman" pitchFamily="18" charset="0"/>
              </a:rPr>
              <a:t>Vẫy quạt thật đều</a:t>
            </a:r>
            <a:br>
              <a:rPr lang="vi-VN" sz="195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1950" b="1" dirty="0">
                <a:latin typeface="Times New Roman" pitchFamily="18" charset="0"/>
                <a:cs typeface="Times New Roman" pitchFamily="18" charset="0"/>
              </a:rPr>
              <a:t>Ngấn nắng thiu thiu</a:t>
            </a:r>
            <a:br>
              <a:rPr lang="vi-VN" sz="195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1950" b="1" dirty="0">
                <a:latin typeface="Times New Roman" pitchFamily="18" charset="0"/>
                <a:cs typeface="Times New Roman" pitchFamily="18" charset="0"/>
              </a:rPr>
              <a:t>Đậu trên tường trắng.</a:t>
            </a:r>
            <a:endParaRPr lang="en-US" sz="19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3520" y="1541860"/>
            <a:ext cx="2927445" cy="2793072"/>
          </a:xfrm>
          <a:prstGeom prst="rect">
            <a:avLst/>
          </a:prstGeom>
          <a:solidFill>
            <a:srgbClr val="FFCF37"/>
          </a:solidFill>
        </p:spPr>
        <p:txBody>
          <a:bodyPr wrap="square" rtlCol="0">
            <a:spAutoFit/>
          </a:bodyPr>
          <a:lstStyle/>
          <a:p>
            <a:r>
              <a:rPr lang="vi-VN" sz="1950" b="1" dirty="0">
                <a:latin typeface="+mj-lt"/>
              </a:rPr>
              <a:t>Căn nhà đã vắng</a:t>
            </a:r>
            <a:br>
              <a:rPr lang="vi-VN" sz="1950" b="1" dirty="0">
                <a:latin typeface="+mj-lt"/>
              </a:rPr>
            </a:br>
            <a:r>
              <a:rPr lang="vi-VN" sz="1950" b="1" dirty="0">
                <a:latin typeface="+mj-lt"/>
              </a:rPr>
              <a:t>Cốc chén </a:t>
            </a:r>
            <a:r>
              <a:rPr lang="en-US" sz="19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vi-VN" sz="1950" b="1" dirty="0">
                <a:latin typeface="+mj-lt"/>
              </a:rPr>
              <a:t> im</a:t>
            </a:r>
            <a:br>
              <a:rPr lang="vi-VN" sz="1950" b="1" dirty="0">
                <a:latin typeface="+mj-lt"/>
              </a:rPr>
            </a:br>
            <a:r>
              <a:rPr lang="vi-VN" sz="1950" b="1" dirty="0">
                <a:latin typeface="+mj-lt"/>
              </a:rPr>
              <a:t>Đôi mắt lim dim</a:t>
            </a:r>
            <a:br>
              <a:rPr lang="vi-VN" sz="1950" b="1" dirty="0">
                <a:latin typeface="+mj-lt"/>
              </a:rPr>
            </a:br>
            <a:r>
              <a:rPr lang="vi-VN" sz="1950" b="1" dirty="0">
                <a:latin typeface="+mj-lt"/>
              </a:rPr>
              <a:t>Ngủ ngon bà nhé.</a:t>
            </a:r>
            <a:br>
              <a:rPr lang="vi-VN" sz="1950" b="1" dirty="0">
                <a:latin typeface="+mj-lt"/>
              </a:rPr>
            </a:br>
            <a:br>
              <a:rPr lang="vi-VN" sz="1950" b="1" dirty="0">
                <a:latin typeface="+mj-lt"/>
              </a:rPr>
            </a:br>
            <a:r>
              <a:rPr lang="vi-VN" sz="1950" b="1" dirty="0">
                <a:latin typeface="+mj-lt"/>
              </a:rPr>
              <a:t>Hoa cam, </a:t>
            </a:r>
            <a:r>
              <a:rPr lang="en-US" sz="1950" b="1" dirty="0">
                <a:latin typeface="+mj-lt"/>
              </a:rPr>
              <a:t> </a:t>
            </a:r>
            <a:r>
              <a:rPr lang="vi-VN" sz="1950" b="1" dirty="0">
                <a:latin typeface="+mj-lt"/>
              </a:rPr>
              <a:t>hoa khế</a:t>
            </a:r>
            <a:br>
              <a:rPr lang="vi-VN" sz="1950" b="1" dirty="0">
                <a:latin typeface="+mj-lt"/>
              </a:rPr>
            </a:br>
            <a:r>
              <a:rPr lang="vi-VN" sz="1950" b="1" dirty="0">
                <a:latin typeface="+mj-lt"/>
              </a:rPr>
              <a:t>Chín lặng trong vườn,</a:t>
            </a:r>
            <a:br>
              <a:rPr lang="vi-VN" sz="1950" b="1" dirty="0">
                <a:latin typeface="+mj-lt"/>
              </a:rPr>
            </a:br>
            <a:r>
              <a:rPr lang="vi-VN" sz="1950" b="1" dirty="0">
                <a:latin typeface="+mj-lt"/>
              </a:rPr>
              <a:t>Bà mơ tay cháu </a:t>
            </a:r>
            <a:br>
              <a:rPr lang="vi-VN" sz="1950" b="1" dirty="0">
                <a:latin typeface="+mj-lt"/>
              </a:rPr>
            </a:br>
            <a:r>
              <a:rPr lang="vi-VN" sz="1950" b="1" dirty="0">
                <a:latin typeface="+mj-lt"/>
              </a:rPr>
              <a:t>Quạt</a:t>
            </a:r>
            <a:r>
              <a:rPr lang="en-US" sz="1950" b="1" dirty="0">
                <a:latin typeface="+mj-lt"/>
              </a:rPr>
              <a:t> </a:t>
            </a:r>
            <a:r>
              <a:rPr lang="vi-VN" sz="1950" b="1" dirty="0">
                <a:latin typeface="+mj-lt"/>
              </a:rPr>
              <a:t> đầy hương thơm.</a:t>
            </a:r>
            <a:endParaRPr lang="en-US" sz="105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529652" y="711053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869141" y="1046684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254991" y="1303024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82536" y="1653977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629450" y="1668032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348819" y="2212223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29450" y="2503802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916055" y="2807436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106269" y="3089345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153183" y="3089345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890413" y="1610058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899795" y="1892813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840937" y="2205902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934765" y="2482601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993623" y="2503802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981679" y="3093591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424381" y="3443849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070684" y="3093591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747109" y="3682685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471295" y="3979092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518209" y="4000556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026692" y="711053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272352" y="1647073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568287" y="3979092"/>
            <a:ext cx="93828" cy="238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4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427</Words>
  <Application>Microsoft Office PowerPoint</Application>
  <PresentationFormat>On-screen Show (16:9)</PresentationFormat>
  <Paragraphs>57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.VnAvant</vt:lpstr>
      <vt:lpstr>Arial</vt:lpstr>
      <vt:lpstr>Arial 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Từ khó: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Quynh Nguyen Thi Nhu</cp:lastModifiedBy>
  <cp:revision>83</cp:revision>
  <dcterms:created xsi:type="dcterms:W3CDTF">2020-08-13T09:19:00Z</dcterms:created>
  <dcterms:modified xsi:type="dcterms:W3CDTF">2025-05-25T19:22:01Z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