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handoutMasterIdLst>
    <p:handoutMasterId r:id="rId32"/>
  </p:handoutMasterIdLst>
  <p:sldIdLst>
    <p:sldId id="256" r:id="rId5"/>
    <p:sldId id="3906" r:id="rId6"/>
    <p:sldId id="291" r:id="rId7"/>
    <p:sldId id="304" r:id="rId8"/>
    <p:sldId id="3907" r:id="rId9"/>
    <p:sldId id="3911" r:id="rId10"/>
    <p:sldId id="8370" r:id="rId11"/>
    <p:sldId id="3909" r:id="rId12"/>
    <p:sldId id="8388" r:id="rId13"/>
    <p:sldId id="3910" r:id="rId14"/>
    <p:sldId id="8387" r:id="rId15"/>
    <p:sldId id="2007577195" r:id="rId16"/>
    <p:sldId id="353" r:id="rId17"/>
    <p:sldId id="347" r:id="rId18"/>
    <p:sldId id="8371" r:id="rId19"/>
    <p:sldId id="8384" r:id="rId20"/>
    <p:sldId id="8385" r:id="rId21"/>
    <p:sldId id="8393" r:id="rId22"/>
    <p:sldId id="8386" r:id="rId23"/>
    <p:sldId id="300" r:id="rId24"/>
    <p:sldId id="8391" r:id="rId25"/>
    <p:sldId id="305" r:id="rId26"/>
    <p:sldId id="8394" r:id="rId27"/>
    <p:sldId id="8392" r:id="rId28"/>
    <p:sldId id="301" r:id="rId29"/>
    <p:sldId id="302"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79"/>
    <a:srgbClr val="02546A"/>
    <a:srgbClr val="82B48F"/>
    <a:srgbClr val="FFB633"/>
    <a:srgbClr val="FFD07B"/>
    <a:srgbClr val="6DA77C"/>
    <a:srgbClr val="FFD243"/>
    <a:srgbClr val="0F8476"/>
    <a:srgbClr val="775B46"/>
    <a:srgbClr val="E9F4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p:cViewPr varScale="1">
        <p:scale>
          <a:sx n="60" d="100"/>
          <a:sy n="60" d="100"/>
        </p:scale>
        <p:origin x="808" y="2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2CB3F9-752A-481E-24D1-435223358A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4E36CB-480A-5422-3DE5-9C92EE364B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3BFE2-9B35-4C69-B024-C229698862BD}" type="datetimeFigureOut">
              <a:rPr lang="en-US" smtClean="0"/>
              <a:t>3/8/2025</a:t>
            </a:fld>
            <a:endParaRPr lang="en-US"/>
          </a:p>
        </p:txBody>
      </p:sp>
      <p:sp>
        <p:nvSpPr>
          <p:cNvPr id="4" name="Footer Placeholder 3">
            <a:extLst>
              <a:ext uri="{FF2B5EF4-FFF2-40B4-BE49-F238E27FC236}">
                <a16:creationId xmlns:a16="http://schemas.microsoft.com/office/drawing/2014/main" id="{BAA2C38D-F3D6-14B9-D05E-FD30160408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F52BA2-DA58-6945-081F-F1D7087B6A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52DFE-E735-40C7-BD54-14A3125BD541}" type="slidenum">
              <a:rPr lang="en-US" smtClean="0"/>
              <a:t>‹#›</a:t>
            </a:fld>
            <a:endParaRPr lang="en-US"/>
          </a:p>
        </p:txBody>
      </p:sp>
    </p:spTree>
    <p:extLst>
      <p:ext uri="{BB962C8B-B14F-4D97-AF65-F5344CB8AC3E}">
        <p14:creationId xmlns:p14="http://schemas.microsoft.com/office/powerpoint/2010/main" val="1139957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1C4770-9C39-4C80-B89B-EFB00B5CB0F8}" type="slidenum">
              <a:rPr lang="zh-CN" altLang="en-US" smtClean="0"/>
              <a:t>1</a:t>
            </a:fld>
            <a:endParaRPr lang="zh-CN" altLang="en-US"/>
          </a:p>
        </p:txBody>
      </p:sp>
    </p:spTree>
    <p:extLst>
      <p:ext uri="{BB962C8B-B14F-4D97-AF65-F5344CB8AC3E}">
        <p14:creationId xmlns:p14="http://schemas.microsoft.com/office/powerpoint/2010/main" val="365157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2</a:t>
            </a:fld>
            <a:endParaRPr lang="zh-CN" altLang="en-US"/>
          </a:p>
        </p:txBody>
      </p:sp>
    </p:spTree>
    <p:extLst>
      <p:ext uri="{BB962C8B-B14F-4D97-AF65-F5344CB8AC3E}">
        <p14:creationId xmlns:p14="http://schemas.microsoft.com/office/powerpoint/2010/main" val="305032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5</a:t>
            </a:fld>
            <a:endParaRPr lang="zh-CN" altLang="en-US"/>
          </a:p>
        </p:txBody>
      </p:sp>
    </p:spTree>
    <p:extLst>
      <p:ext uri="{BB962C8B-B14F-4D97-AF65-F5344CB8AC3E}">
        <p14:creationId xmlns:p14="http://schemas.microsoft.com/office/powerpoint/2010/main" val="37571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11</a:t>
            </a:fld>
            <a:endParaRPr lang="zh-CN" altLang="en-US"/>
          </a:p>
        </p:txBody>
      </p:sp>
    </p:spTree>
    <p:extLst>
      <p:ext uri="{BB962C8B-B14F-4D97-AF65-F5344CB8AC3E}">
        <p14:creationId xmlns:p14="http://schemas.microsoft.com/office/powerpoint/2010/main" val="215597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97771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20</a:t>
            </a:fld>
            <a:endParaRPr lang="zh-CN" altLang="en-US"/>
          </a:p>
        </p:txBody>
      </p:sp>
    </p:spTree>
    <p:extLst>
      <p:ext uri="{BB962C8B-B14F-4D97-AF65-F5344CB8AC3E}">
        <p14:creationId xmlns:p14="http://schemas.microsoft.com/office/powerpoint/2010/main" val="126423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21</a:t>
            </a:fld>
            <a:endParaRPr lang="zh-CN" altLang="en-US"/>
          </a:p>
        </p:txBody>
      </p:sp>
    </p:spTree>
    <p:extLst>
      <p:ext uri="{BB962C8B-B14F-4D97-AF65-F5344CB8AC3E}">
        <p14:creationId xmlns:p14="http://schemas.microsoft.com/office/powerpoint/2010/main" val="3192907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45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418296336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4840079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13388960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90964813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16191555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06596091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80618811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93320461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21845057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84319544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2025/3/8</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63130926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837861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495903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05392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12576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63780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6821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1034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419580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83312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99121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3/8/2025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371915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39694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56284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49126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41761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6337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23791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27947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133399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329617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862595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3/8/2025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510215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050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39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louds in the sky&#10;&#10;Description automatically generated with medium confidence">
            <a:extLst>
              <a:ext uri="{FF2B5EF4-FFF2-40B4-BE49-F238E27FC236}">
                <a16:creationId xmlns:a16="http://schemas.microsoft.com/office/drawing/2014/main" id="{3EE09E9D-D21F-5DB3-4787-FCBC57CAD86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5642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3/8/2025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29313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3/8/2025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0958869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25.xml"/><Relationship Id="rId7" Type="http://schemas.openxmlformats.org/officeDocument/2006/relationships/image" Target="../media/image42.png"/><Relationship Id="rId12" Type="http://schemas.openxmlformats.org/officeDocument/2006/relationships/image" Target="../media/image4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11" Type="http://schemas.openxmlformats.org/officeDocument/2006/relationships/image" Target="../media/image46.gif"/><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19.xml"/><Relationship Id="rId18" Type="http://schemas.openxmlformats.org/officeDocument/2006/relationships/image" Target="../media/image4.png"/><Relationship Id="rId3" Type="http://schemas.openxmlformats.org/officeDocument/2006/relationships/image" Target="../media/image50.png"/><Relationship Id="rId7" Type="http://schemas.openxmlformats.org/officeDocument/2006/relationships/slide" Target="slide15.xml"/><Relationship Id="rId12" Type="http://schemas.openxmlformats.org/officeDocument/2006/relationships/slide" Target="slide16.xml"/><Relationship Id="rId17"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slide" Target="slide20.xml"/><Relationship Id="rId1" Type="http://schemas.openxmlformats.org/officeDocument/2006/relationships/slideLayout" Target="../slideLayouts/slideLayout41.xml"/><Relationship Id="rId6" Type="http://schemas.openxmlformats.org/officeDocument/2006/relationships/image" Target="../media/image53.svg"/><Relationship Id="rId11" Type="http://schemas.openxmlformats.org/officeDocument/2006/relationships/slide" Target="slide18.xml"/><Relationship Id="rId5" Type="http://schemas.openxmlformats.org/officeDocument/2006/relationships/image" Target="../media/image52.png"/><Relationship Id="rId15" Type="http://schemas.openxmlformats.org/officeDocument/2006/relationships/image" Target="../media/image55.svg"/><Relationship Id="rId10" Type="http://schemas.openxmlformats.org/officeDocument/2006/relationships/slide" Target="slide17.xml"/><Relationship Id="rId19" Type="http://schemas.openxmlformats.org/officeDocument/2006/relationships/image" Target="../media/image46.gif"/><Relationship Id="rId4" Type="http://schemas.openxmlformats.org/officeDocument/2006/relationships/image" Target="../media/image51.svg"/><Relationship Id="rId9" Type="http://schemas.openxmlformats.org/officeDocument/2006/relationships/image" Target="../media/image44.sv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slide" Target="slide14.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slide" Target="slide14.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slide" Target="slide14.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slide" Target="slide14.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slide" Target="slide14.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7.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7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gif"/><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id="{9F1B2730-E457-47B8-ABC9-6BA5156EE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36771"/>
            <a:ext cx="12192000" cy="4406900"/>
          </a:xfrm>
          <a:prstGeom prst="rect">
            <a:avLst/>
          </a:prstGeom>
        </p:spPr>
      </p:pic>
      <p:pic>
        <p:nvPicPr>
          <p:cNvPr id="13" name="图片 10">
            <a:extLst>
              <a:ext uri="{FF2B5EF4-FFF2-40B4-BE49-F238E27FC236}">
                <a16:creationId xmlns:a16="http://schemas.microsoft.com/office/drawing/2014/main" id="{CEA6FB04-6A8F-40FB-800C-A72F14EA9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9" y="5445095"/>
            <a:ext cx="12191998" cy="1689100"/>
          </a:xfrm>
          <a:prstGeom prst="rect">
            <a:avLst/>
          </a:prstGeom>
        </p:spPr>
      </p:pic>
      <p:pic>
        <p:nvPicPr>
          <p:cNvPr id="16" name="图片 9">
            <a:extLst>
              <a:ext uri="{FF2B5EF4-FFF2-40B4-BE49-F238E27FC236}">
                <a16:creationId xmlns:a16="http://schemas.microsoft.com/office/drawing/2014/main" id="{BE8E4213-087B-4FBE-B405-B867E5AA6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94569" y="1132772"/>
            <a:ext cx="1848758" cy="864462"/>
          </a:xfrm>
          <a:prstGeom prst="rect">
            <a:avLst/>
          </a:prstGeom>
        </p:spPr>
      </p:pic>
      <p:pic>
        <p:nvPicPr>
          <p:cNvPr id="20" name="图片 9">
            <a:extLst>
              <a:ext uri="{FF2B5EF4-FFF2-40B4-BE49-F238E27FC236}">
                <a16:creationId xmlns:a16="http://schemas.microsoft.com/office/drawing/2014/main" id="{7C11A49F-4CEA-45EE-842A-39D59CBF6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3242" y="1132772"/>
            <a:ext cx="1848758" cy="864462"/>
          </a:xfrm>
          <a:prstGeom prst="rect">
            <a:avLst/>
          </a:prstGeom>
        </p:spPr>
      </p:pic>
      <p:sp>
        <p:nvSpPr>
          <p:cNvPr id="4" name="TextBox 3">
            <a:extLst>
              <a:ext uri="{FF2B5EF4-FFF2-40B4-BE49-F238E27FC236}">
                <a16:creationId xmlns:a16="http://schemas.microsoft.com/office/drawing/2014/main" id="{FC7CEF06-1FAA-63CF-1926-5FA46A5515CB}"/>
              </a:ext>
            </a:extLst>
          </p:cNvPr>
          <p:cNvSpPr txBox="1"/>
          <p:nvPr/>
        </p:nvSpPr>
        <p:spPr>
          <a:xfrm>
            <a:off x="8274880" y="4872395"/>
            <a:ext cx="4136723" cy="523220"/>
          </a:xfrm>
          <a:prstGeom prst="rect">
            <a:avLst/>
          </a:prstGeom>
          <a:noFill/>
        </p:spPr>
        <p:txBody>
          <a:bodyPr wrap="square" rtlCol="0">
            <a:spAutoFit/>
          </a:bodyPr>
          <a:lstStyle/>
          <a:p>
            <a:r>
              <a:rPr lang="en-VN" sz="2800" dirty="0">
                <a:solidFill>
                  <a:srgbClr val="C00000"/>
                </a:solidFill>
                <a:latin typeface="#9Slide03 IcielPanton Black" pitchFamily="2" charset="77"/>
              </a:rPr>
              <a:t>Nguyễn Huy Tưởng</a:t>
            </a:r>
          </a:p>
        </p:txBody>
      </p:sp>
      <p:pic>
        <p:nvPicPr>
          <p:cNvPr id="7" name="Picture 6" descr="A person in a garment&#10;&#10;Description automatically generated with medium confidence">
            <a:extLst>
              <a:ext uri="{FF2B5EF4-FFF2-40B4-BE49-F238E27FC236}">
                <a16:creationId xmlns:a16="http://schemas.microsoft.com/office/drawing/2014/main" id="{B048B6F8-6849-73DE-9CF8-B2B93D56B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745" y="-1396576"/>
            <a:ext cx="5847867" cy="8271017"/>
          </a:xfrm>
          <a:prstGeom prst="rect">
            <a:avLst/>
          </a:prstGeom>
        </p:spPr>
      </p:pic>
      <p:pic>
        <p:nvPicPr>
          <p:cNvPr id="2" name="Picture 1">
            <a:extLst>
              <a:ext uri="{FF2B5EF4-FFF2-40B4-BE49-F238E27FC236}">
                <a16:creationId xmlns:a16="http://schemas.microsoft.com/office/drawing/2014/main" id="{7E01449A-897A-F2A5-8999-686774B1723D}"/>
              </a:ext>
            </a:extLst>
          </p:cNvPr>
          <p:cNvPicPr>
            <a:picLocks noChangeAspect="1"/>
          </p:cNvPicPr>
          <p:nvPr/>
        </p:nvPicPr>
        <p:blipFill>
          <a:blip r:embed="rId7"/>
          <a:stretch>
            <a:fillRect/>
          </a:stretch>
        </p:blipFill>
        <p:spPr>
          <a:xfrm>
            <a:off x="4984299" y="1988698"/>
            <a:ext cx="7462151" cy="2804403"/>
          </a:xfrm>
          <a:prstGeom prst="rect">
            <a:avLst/>
          </a:prstGeom>
        </p:spPr>
      </p:pic>
      <p:pic>
        <p:nvPicPr>
          <p:cNvPr id="3" name="Picture 2">
            <a:extLst>
              <a:ext uri="{FF2B5EF4-FFF2-40B4-BE49-F238E27FC236}">
                <a16:creationId xmlns:a16="http://schemas.microsoft.com/office/drawing/2014/main" id="{9C0B9AEC-B9D7-6F77-630B-FA6A37C443FF}"/>
              </a:ext>
            </a:extLst>
          </p:cNvPr>
          <p:cNvPicPr>
            <a:picLocks noChangeAspect="1"/>
          </p:cNvPicPr>
          <p:nvPr/>
        </p:nvPicPr>
        <p:blipFill>
          <a:blip r:embed="rId8"/>
          <a:stretch>
            <a:fillRect/>
          </a:stretch>
        </p:blipFill>
        <p:spPr>
          <a:xfrm>
            <a:off x="6859002" y="537923"/>
            <a:ext cx="3255546" cy="1133954"/>
          </a:xfrm>
          <a:prstGeom prst="rect">
            <a:avLst/>
          </a:prstGeom>
        </p:spPr>
      </p:pic>
    </p:spTree>
    <p:extLst>
      <p:ext uri="{BB962C8B-B14F-4D97-AF65-F5344CB8AC3E}">
        <p14:creationId xmlns:p14="http://schemas.microsoft.com/office/powerpoint/2010/main" val="3786831682"/>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6B313825-54FD-4450-B80B-550C18F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25" name="图片 7">
            <a:extLst>
              <a:ext uri="{FF2B5EF4-FFF2-40B4-BE49-F238E27FC236}">
                <a16:creationId xmlns:a16="http://schemas.microsoft.com/office/drawing/2014/main" id="{4925B8AA-0D66-4944-8163-D394E3417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26" name="图片 9">
            <a:extLst>
              <a:ext uri="{FF2B5EF4-FFF2-40B4-BE49-F238E27FC236}">
                <a16:creationId xmlns:a16="http://schemas.microsoft.com/office/drawing/2014/main" id="{74F046AC-8A88-49E5-A40C-9F7FE4177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23" name="图片 66" descr="云">
            <a:extLst>
              <a:ext uri="{FF2B5EF4-FFF2-40B4-BE49-F238E27FC236}">
                <a16:creationId xmlns:a16="http://schemas.microsoft.com/office/drawing/2014/main" id="{DC08F703-71DC-465A-8B4F-89B07F57BBAC}"/>
              </a:ext>
            </a:extLst>
          </p:cNvPr>
          <p:cNvPicPr>
            <a:picLocks noChangeAspect="1"/>
          </p:cNvPicPr>
          <p:nvPr/>
        </p:nvPicPr>
        <p:blipFill>
          <a:blip r:embed="rId5"/>
          <a:stretch>
            <a:fillRect/>
          </a:stretch>
        </p:blipFill>
        <p:spPr>
          <a:xfrm>
            <a:off x="0" y="-8890"/>
            <a:ext cx="12192000" cy="1950720"/>
          </a:xfrm>
          <a:prstGeom prst="rect">
            <a:avLst/>
          </a:prstGeom>
        </p:spPr>
      </p:pic>
      <p:grpSp>
        <p:nvGrpSpPr>
          <p:cNvPr id="32" name="Group 31">
            <a:extLst>
              <a:ext uri="{FF2B5EF4-FFF2-40B4-BE49-F238E27FC236}">
                <a16:creationId xmlns:a16="http://schemas.microsoft.com/office/drawing/2014/main" id="{6FD6016E-970D-4D78-8A42-B896783688EC}"/>
              </a:ext>
            </a:extLst>
          </p:cNvPr>
          <p:cNvGrpSpPr/>
          <p:nvPr/>
        </p:nvGrpSpPr>
        <p:grpSpPr>
          <a:xfrm>
            <a:off x="-333241" y="290871"/>
            <a:ext cx="12435982" cy="6483804"/>
            <a:chOff x="7155732" y="872837"/>
            <a:chExt cx="4925464" cy="4977246"/>
          </a:xfrm>
        </p:grpSpPr>
        <p:sp>
          <p:nvSpPr>
            <p:cNvPr id="20" name="矩形 24">
              <a:extLst>
                <a:ext uri="{FF2B5EF4-FFF2-40B4-BE49-F238E27FC236}">
                  <a16:creationId xmlns:a16="http://schemas.microsoft.com/office/drawing/2014/main" id="{D0C5F236-DE92-4AD8-A615-2DDF594A10C5}"/>
                </a:ext>
              </a:extLst>
            </p:cNvPr>
            <p:cNvSpPr/>
            <p:nvPr/>
          </p:nvSpPr>
          <p:spPr>
            <a:xfrm>
              <a:off x="7377546" y="872837"/>
              <a:ext cx="4703650" cy="4977246"/>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TextBox 30">
              <a:extLst>
                <a:ext uri="{FF2B5EF4-FFF2-40B4-BE49-F238E27FC236}">
                  <a16:creationId xmlns:a16="http://schemas.microsoft.com/office/drawing/2014/main" id="{02D418E8-AB4C-4429-8205-6A8322862D2F}"/>
                </a:ext>
              </a:extLst>
            </p:cNvPr>
            <p:cNvSpPr txBox="1"/>
            <p:nvPr/>
          </p:nvSpPr>
          <p:spPr>
            <a:xfrm>
              <a:off x="7155732" y="878897"/>
              <a:ext cx="4831958" cy="590656"/>
            </a:xfrm>
            <a:prstGeom prst="rect">
              <a:avLst/>
            </a:prstGeom>
            <a:noFill/>
          </p:spPr>
          <p:txBody>
            <a:bodyPr wrap="square">
              <a:spAutoFit/>
            </a:bodyPr>
            <a:lstStyle/>
            <a:p>
              <a:pPr algn="ctr">
                <a:spcBef>
                  <a:spcPct val="50000"/>
                </a:spcBef>
              </a:pPr>
              <a:r>
                <a:rPr lang="en-US"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Bóp</a:t>
              </a:r>
              <a:r>
                <a:rPr lang="en-US"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nát</a:t>
              </a:r>
              <a:r>
                <a:rPr lang="en-US"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quả</a:t>
              </a:r>
              <a:r>
                <a:rPr lang="en-US"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cam</a:t>
              </a:r>
            </a:p>
          </p:txBody>
        </p:sp>
      </p:grpSp>
      <p:sp>
        <p:nvSpPr>
          <p:cNvPr id="2" name="TextBox 1">
            <a:extLst>
              <a:ext uri="{FF2B5EF4-FFF2-40B4-BE49-F238E27FC236}">
                <a16:creationId xmlns:a16="http://schemas.microsoft.com/office/drawing/2014/main" id="{1B405E76-91CE-3B7D-B3A8-61851F8CE073}"/>
              </a:ext>
            </a:extLst>
          </p:cNvPr>
          <p:cNvSpPr txBox="1"/>
          <p:nvPr/>
        </p:nvSpPr>
        <p:spPr>
          <a:xfrm>
            <a:off x="152220" y="964433"/>
            <a:ext cx="11887559" cy="6186309"/>
          </a:xfrm>
          <a:prstGeom prst="rect">
            <a:avLst/>
          </a:prstGeom>
          <a:noFill/>
        </p:spPr>
        <p:txBody>
          <a:bodyPr wrap="square" rtlCol="0">
            <a:spAutoFit/>
          </a:bodyPr>
          <a:lstStyle/>
          <a:p>
            <a:pPr algn="l"/>
            <a:r>
              <a:rPr lang="vi-VN" sz="2200" b="0" i="0" u="none" strike="noStrike" dirty="0">
                <a:solidFill>
                  <a:srgbClr val="616161"/>
                </a:solidFill>
                <a:effectLst/>
                <a:latin typeface="Tahoma" panose="020B0604030504040204" pitchFamily="34" charset="0"/>
              </a:rPr>
              <a:t>     Giặc Nguyên cho sứ thần sang giả vờ mượn đường để xâm chiếm nước ta. Thấy sứ giặc ngang ngược, Trần Quốc Toản vô cùng căm giận.</a:t>
            </a:r>
          </a:p>
          <a:p>
            <a:pPr algn="l"/>
            <a:r>
              <a:rPr lang="vi-VN" sz="2200" b="0" i="0" u="none" strike="noStrike" dirty="0">
                <a:solidFill>
                  <a:srgbClr val="616161"/>
                </a:solidFill>
                <a:effectLst/>
                <a:latin typeface="Tahoma" panose="020B0604030504040204" pitchFamily="34" charset="0"/>
              </a:rPr>
              <a:t>     Biết vua họp bàn việc nước ở dưới thuyền rồng, Quốc Toản muốn gặp để xin vua quyết đánh. Đợi mãi không gặp được vua, cậu liều chết xô mấy người lính gác, xăm xăm xuống bến. </a:t>
            </a:r>
          </a:p>
          <a:p>
            <a:pPr algn="l"/>
            <a:r>
              <a:rPr lang="vi-VN" sz="2200" dirty="0">
                <a:solidFill>
                  <a:srgbClr val="616161"/>
                </a:solidFill>
                <a:latin typeface="Tahoma" panose="020B0604030504040204" pitchFamily="34" charset="0"/>
              </a:rPr>
              <a:t>     Gặp vua, Quốc Toản quỳ xuống tâu:</a:t>
            </a:r>
            <a:endParaRPr lang="vi-VN" sz="2200" b="0" i="0" u="none" strike="noStrike" dirty="0">
              <a:solidFill>
                <a:srgbClr val="616161"/>
              </a:solidFill>
              <a:effectLst/>
              <a:latin typeface="Tahoma" panose="020B0604030504040204" pitchFamily="34" charset="0"/>
            </a:endParaRPr>
          </a:p>
          <a:p>
            <a:pPr algn="l"/>
            <a:r>
              <a:rPr lang="vi-VN" sz="2200" b="0" i="0" u="none" strike="noStrike" dirty="0">
                <a:solidFill>
                  <a:srgbClr val="616161"/>
                </a:solidFill>
                <a:effectLst/>
                <a:latin typeface="Tahoma" panose="020B0604030504040204" pitchFamily="34" charset="0"/>
              </a:rPr>
              <a:t>- Cho giặc mượn đường là mất nước. Xin bệ hạ cho đánh!</a:t>
            </a:r>
          </a:p>
          <a:p>
            <a:pPr algn="l"/>
            <a:r>
              <a:rPr lang="vi-VN" sz="2200" b="0" i="0" u="none" strike="noStrike" dirty="0">
                <a:solidFill>
                  <a:srgbClr val="616161"/>
                </a:solidFill>
                <a:effectLst/>
                <a:latin typeface="Tahoma" panose="020B0604030504040204" pitchFamily="34" charset="0"/>
              </a:rPr>
              <a:t>   Nói xong, cậu tự đặt thanh gươm lên gáy, xin chịu tội.</a:t>
            </a:r>
          </a:p>
          <a:p>
            <a:pPr algn="l"/>
            <a:r>
              <a:rPr lang="vi-VN" sz="2200" b="0" i="0" u="none" strike="noStrike" dirty="0">
                <a:solidFill>
                  <a:srgbClr val="616161"/>
                </a:solidFill>
                <a:effectLst/>
                <a:latin typeface="Tahoma" panose="020B0604030504040204" pitchFamily="34" charset="0"/>
              </a:rPr>
              <a:t>   Vua cho Quốc Toản đứng dậy, ôn tồn bảo:</a:t>
            </a:r>
          </a:p>
          <a:p>
            <a:pPr algn="l"/>
            <a:r>
              <a:rPr lang="vi-VN" sz="2200" b="0" i="0" u="none" strike="noStrike" dirty="0">
                <a:solidFill>
                  <a:srgbClr val="616161"/>
                </a:solidFill>
                <a:effectLst/>
                <a:latin typeface="Tahoma" panose="020B0604030504040204" pitchFamily="34" charset="0"/>
              </a:rPr>
              <a:t>- Quốc Toản làm trái phép nước, lẽ ra phải trị tội. Nhưng còn trẻ mà đã biết lo việc nước, ta có lời khen. </a:t>
            </a:r>
          </a:p>
          <a:p>
            <a:pPr algn="l"/>
            <a:r>
              <a:rPr lang="vi-VN" sz="2200" b="0" i="0" u="none" strike="noStrike" dirty="0">
                <a:solidFill>
                  <a:srgbClr val="616161"/>
                </a:solidFill>
                <a:effectLst/>
                <a:latin typeface="Tahoma" panose="020B0604030504040204" pitchFamily="34" charset="0"/>
              </a:rPr>
              <a:t>   Nói rồi, Vua ban cho Quốc Toản một quả cam.</a:t>
            </a:r>
          </a:p>
          <a:p>
            <a:pPr algn="l"/>
            <a:r>
              <a:rPr lang="vi-VN" sz="2200" b="0" i="0" u="none" strike="noStrike" dirty="0">
                <a:solidFill>
                  <a:srgbClr val="616161"/>
                </a:solidFill>
                <a:effectLst/>
                <a:latin typeface="Tahoma" panose="020B0604030504040204" pitchFamily="34" charset="0"/>
              </a:rPr>
              <a:t>    Quốc Toản ấm ức bước lên bờ: "Vua ban cho cam quý nhưng xem ta như trẻ con, không cho dự bàn việc nước". Nghĩ đến quân giặc ngang ngược, cậu nghiến răng, hai bàn tay bóp chặt.</a:t>
            </a:r>
          </a:p>
          <a:p>
            <a:pPr algn="l"/>
            <a:r>
              <a:rPr lang="vi-VN" sz="2200" b="0" i="0" u="none" strike="noStrike" dirty="0">
                <a:solidFill>
                  <a:srgbClr val="616161"/>
                </a:solidFill>
                <a:effectLst/>
                <a:latin typeface="Tahoma" panose="020B0604030504040204" pitchFamily="34" charset="0"/>
              </a:rPr>
              <a:t>    Khi trở ra, Quốc Toản xoè tay cho mọi người xem cam quý. Nhưng quả cam đã nát từ bao giờ.</a:t>
            </a:r>
          </a:p>
          <a:p>
            <a:pPr algn="r"/>
            <a:r>
              <a:rPr lang="vi-VN" sz="2200" b="0" i="1" u="none" strike="noStrike" dirty="0">
                <a:solidFill>
                  <a:srgbClr val="616161"/>
                </a:solidFill>
                <a:effectLst/>
                <a:latin typeface="Tahoma" panose="020B0604030504040204" pitchFamily="34" charset="0"/>
              </a:rPr>
              <a:t>Theo</a:t>
            </a:r>
            <a:r>
              <a:rPr lang="vi-VN" sz="2200" b="1" i="1" u="none" strike="noStrike" dirty="0">
                <a:solidFill>
                  <a:srgbClr val="616161"/>
                </a:solidFill>
                <a:effectLst/>
                <a:latin typeface="Tahoma" panose="020B0604030504040204" pitchFamily="34" charset="0"/>
              </a:rPr>
              <a:t> </a:t>
            </a:r>
            <a:r>
              <a:rPr lang="vi-VN" sz="2200" b="1" i="0" u="none" strike="noStrike" dirty="0">
                <a:solidFill>
                  <a:srgbClr val="616161"/>
                </a:solidFill>
                <a:effectLst/>
                <a:latin typeface="Tahoma" panose="020B0604030504040204" pitchFamily="34" charset="0"/>
              </a:rPr>
              <a:t>NGUYỄN HUY TƯỞNG</a:t>
            </a:r>
            <a:endParaRPr lang="vi-VN" sz="2200" b="0" i="0" u="none" strike="noStrike" dirty="0">
              <a:solidFill>
                <a:srgbClr val="616161"/>
              </a:solidFill>
              <a:effectLst/>
              <a:latin typeface="Tahoma" panose="020B0604030504040204" pitchFamily="34" charset="0"/>
            </a:endParaRPr>
          </a:p>
          <a:p>
            <a:endParaRPr lang="en-VN" sz="2200" dirty="0"/>
          </a:p>
        </p:txBody>
      </p:sp>
      <p:sp>
        <p:nvSpPr>
          <p:cNvPr id="4" name="Cloud 3">
            <a:extLst>
              <a:ext uri="{FF2B5EF4-FFF2-40B4-BE49-F238E27FC236}">
                <a16:creationId xmlns:a16="http://schemas.microsoft.com/office/drawing/2014/main" id="{24E0F925-5E0C-EC58-8E3E-DDB612562F1E}"/>
              </a:ext>
            </a:extLst>
          </p:cNvPr>
          <p:cNvSpPr/>
          <p:nvPr/>
        </p:nvSpPr>
        <p:spPr>
          <a:xfrm>
            <a:off x="386850" y="83325"/>
            <a:ext cx="1752501"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rgbClr val="C00000"/>
                </a:solidFill>
                <a:latin typeface="#9Slide03 IcielPanton Black" pitchFamily="2" charset="77"/>
              </a:rPr>
              <a:t>Đọc toàn bài</a:t>
            </a:r>
          </a:p>
        </p:txBody>
      </p:sp>
    </p:spTree>
    <p:extLst>
      <p:ext uri="{BB962C8B-B14F-4D97-AF65-F5344CB8AC3E}">
        <p14:creationId xmlns:p14="http://schemas.microsoft.com/office/powerpoint/2010/main" val="3072814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4921"/>
            <a:ext cx="1174910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599345" y="3159061"/>
            <a:ext cx="9494276"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Tìm</a:t>
            </a:r>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 </a:t>
            </a:r>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hiểu</a:t>
            </a:r>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 </a:t>
            </a:r>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bài</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4138519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58770" r="-180" b="50428"/>
          <a:stretch>
            <a:fillRect/>
          </a:stretch>
        </p:blipFill>
        <p:spPr>
          <a:xfrm>
            <a:off x="8425188" y="48641"/>
            <a:ext cx="3799033" cy="6822256"/>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r="40566" b="41583"/>
          <a:stretch>
            <a:fillRect/>
          </a:stretch>
        </p:blipFill>
        <p:spPr>
          <a:xfrm>
            <a:off x="-32224" y="-124178"/>
            <a:ext cx="4744101" cy="6995075"/>
          </a:xfrm>
          <a:prstGeom prst="rect">
            <a:avLst/>
          </a:prstGeom>
        </p:spPr>
      </p:pic>
      <p:pic>
        <p:nvPicPr>
          <p:cNvPr id="23" name="图片 22" descr="E:\ppt创作\2进行中\2进行中\新建文件夹\新建文件夹\2.png2"/>
          <p:cNvPicPr>
            <a:picLocks noChangeAspect="1"/>
          </p:cNvPicPr>
          <p:nvPr/>
        </p:nvPicPr>
        <p:blipFill rotWithShape="1">
          <a:blip r:embed="rId4"/>
          <a:srcRect l="63285" t="14768" r="4893" b="8899"/>
          <a:stretch>
            <a:fillRect/>
          </a:stretch>
        </p:blipFill>
        <p:spPr>
          <a:xfrm>
            <a:off x="9692042" y="3379911"/>
            <a:ext cx="2532179" cy="3417442"/>
          </a:xfrm>
          <a:prstGeom prst="rect">
            <a:avLst/>
          </a:prstGeom>
        </p:spPr>
      </p:pic>
      <p:pic>
        <p:nvPicPr>
          <p:cNvPr id="4" name="图片 3" descr="5"/>
          <p:cNvPicPr>
            <a:picLocks noChangeAspect="1"/>
          </p:cNvPicPr>
          <p:nvPr/>
        </p:nvPicPr>
        <p:blipFill>
          <a:blip r:embed="rId5"/>
          <a:srcRect l="45652" t="46499" r="34238" b="11787"/>
          <a:stretch>
            <a:fillRect/>
          </a:stretch>
        </p:blipFill>
        <p:spPr>
          <a:xfrm flipH="1">
            <a:off x="8312208" y="4614742"/>
            <a:ext cx="1933575" cy="2256155"/>
          </a:xfrm>
          <a:prstGeom prst="rect">
            <a:avLst/>
          </a:prstGeom>
        </p:spPr>
      </p:pic>
      <p:pic>
        <p:nvPicPr>
          <p:cNvPr id="5" name="图片 4" descr="4"/>
          <p:cNvPicPr>
            <a:picLocks noChangeAspect="1"/>
          </p:cNvPicPr>
          <p:nvPr/>
        </p:nvPicPr>
        <p:blipFill>
          <a:blip r:embed="rId6"/>
          <a:srcRect l="9650" t="3999" r="66869" b="83436"/>
          <a:stretch>
            <a:fillRect/>
          </a:stretch>
        </p:blipFill>
        <p:spPr>
          <a:xfrm>
            <a:off x="4469133" y="828200"/>
            <a:ext cx="3799032" cy="1143455"/>
          </a:xfrm>
          <a:prstGeom prst="rect">
            <a:avLst/>
          </a:prstGeom>
        </p:spPr>
      </p:pic>
      <p:pic>
        <p:nvPicPr>
          <p:cNvPr id="6" name="图片 5" descr="6"/>
          <p:cNvPicPr>
            <a:picLocks noChangeAspect="1"/>
          </p:cNvPicPr>
          <p:nvPr/>
        </p:nvPicPr>
        <p:blipFill>
          <a:blip r:embed="rId7"/>
          <a:srcRect l="38419" t="45705" r="43403"/>
          <a:stretch>
            <a:fillRect/>
          </a:stretch>
        </p:blipFill>
        <p:spPr>
          <a:xfrm>
            <a:off x="1157605" y="2595880"/>
            <a:ext cx="1595755" cy="2680970"/>
          </a:xfrm>
          <a:prstGeom prst="rect">
            <a:avLst/>
          </a:prstGeom>
        </p:spPr>
      </p:pic>
      <p:pic>
        <p:nvPicPr>
          <p:cNvPr id="7" name="图片 6" descr="6"/>
          <p:cNvPicPr>
            <a:picLocks noChangeAspect="1"/>
          </p:cNvPicPr>
          <p:nvPr/>
        </p:nvPicPr>
        <p:blipFill>
          <a:blip r:embed="rId7"/>
          <a:srcRect l="77807" t="45705"/>
          <a:stretch>
            <a:fillRect/>
          </a:stretch>
        </p:blipFill>
        <p:spPr>
          <a:xfrm>
            <a:off x="9817080" y="-157366"/>
            <a:ext cx="1948180" cy="2680970"/>
          </a:xfrm>
          <a:prstGeom prst="rect">
            <a:avLst/>
          </a:prstGeom>
        </p:spPr>
      </p:pic>
      <p:pic>
        <p:nvPicPr>
          <p:cNvPr id="24" name="图片 23" descr="E:\ppt创作\2进行中\2进行中\新建文件夹\新建文件夹\8.png8"/>
          <p:cNvPicPr>
            <a:picLocks noChangeAspect="1"/>
          </p:cNvPicPr>
          <p:nvPr/>
        </p:nvPicPr>
        <p:blipFill rotWithShape="1">
          <a:blip r:embed="rId8"/>
          <a:srcRect l="12120" t="50266" r="62702" b="5792"/>
          <a:stretch>
            <a:fillRect/>
          </a:stretch>
        </p:blipFill>
        <p:spPr>
          <a:xfrm rot="1218917">
            <a:off x="1168011" y="3391532"/>
            <a:ext cx="2294255" cy="2252345"/>
          </a:xfrm>
          <a:prstGeom prst="rect">
            <a:avLst/>
          </a:prstGeom>
        </p:spPr>
      </p:pic>
      <p:pic>
        <p:nvPicPr>
          <p:cNvPr id="2" name="Picture 1">
            <a:extLst>
              <a:ext uri="{FF2B5EF4-FFF2-40B4-BE49-F238E27FC236}">
                <a16:creationId xmlns:a16="http://schemas.microsoft.com/office/drawing/2014/main" id="{E328B6AD-9842-EA46-23CB-FE28F5CAAEC0}"/>
              </a:ext>
            </a:extLst>
          </p:cNvPr>
          <p:cNvPicPr>
            <a:picLocks noChangeAspect="1"/>
          </p:cNvPicPr>
          <p:nvPr/>
        </p:nvPicPr>
        <p:blipFill>
          <a:blip r:embed="rId9"/>
          <a:stretch>
            <a:fillRect/>
          </a:stretch>
        </p:blipFill>
        <p:spPr>
          <a:xfrm>
            <a:off x="3477541" y="1770723"/>
            <a:ext cx="5236918" cy="3804234"/>
          </a:xfrm>
          <a:prstGeom prst="rect">
            <a:avLst/>
          </a:prstGeom>
        </p:spPr>
      </p:pic>
    </p:spTree>
    <p:extLst>
      <p:ext uri="{BB962C8B-B14F-4D97-AF65-F5344CB8AC3E}">
        <p14:creationId xmlns:p14="http://schemas.microsoft.com/office/powerpoint/2010/main" val="2614438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5"/>
          <a:stretch>
            <a:fillRect/>
          </a:stretch>
        </p:blipFill>
        <p:spPr>
          <a:xfrm>
            <a:off x="0" y="0"/>
            <a:ext cx="12844130" cy="7006856"/>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5">
            <a:hlinkClick r:id="rId13" action="ppaction://hlinksldjump"/>
            <a:extLst>
              <a:ext uri="{FF2B5EF4-FFF2-40B4-BE49-F238E27FC236}">
                <a16:creationId xmlns:a16="http://schemas.microsoft.com/office/drawing/2014/main" id="{8B77009F-E606-530D-90E2-EBE240384D4A}"/>
              </a:ext>
            </a:extLst>
          </p:cNvPr>
          <p:cNvSpPr/>
          <p:nvPr/>
        </p:nvSpPr>
        <p:spPr>
          <a:xfrm rot="-1840342">
            <a:off x="3986219" y="2323883"/>
            <a:ext cx="1287672" cy="817946"/>
          </a:xfrm>
          <a:custGeom>
            <a:avLst/>
            <a:gdLst/>
            <a:ahLst/>
            <a:cxnLst/>
            <a:rect l="l" t="t" r="r" b="b"/>
            <a:pathLst>
              <a:path w="2015469" h="1177921">
                <a:moveTo>
                  <a:pt x="0" y="0"/>
                </a:moveTo>
                <a:lnTo>
                  <a:pt x="2015469" y="0"/>
                </a:lnTo>
                <a:lnTo>
                  <a:pt x="2015469" y="1177921"/>
                </a:lnTo>
                <a:lnTo>
                  <a:pt x="0" y="11779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8" name="Picture 27">
            <a:extLst>
              <a:ext uri="{FF2B5EF4-FFF2-40B4-BE49-F238E27FC236}">
                <a16:creationId xmlns:a16="http://schemas.microsoft.com/office/drawing/2014/main" id="{5F49E7F5-8F52-4E4A-5ACE-DD219B5F99B3}"/>
              </a:ext>
            </a:extLst>
          </p:cNvPr>
          <p:cNvPicPr>
            <a:picLocks noChangeAspect="1"/>
          </p:cNvPicPr>
          <p:nvPr/>
        </p:nvPicPr>
        <p:blipFill>
          <a:blip r:embed="rId18"/>
          <a:stretch>
            <a:fillRect/>
          </a:stretch>
        </p:blipFill>
        <p:spPr>
          <a:xfrm>
            <a:off x="9620174" y="0"/>
            <a:ext cx="2965329" cy="382772"/>
          </a:xfrm>
          <a:prstGeom prst="rect">
            <a:avLst/>
          </a:prstGeom>
        </p:spPr>
      </p:pic>
      <p:pic>
        <p:nvPicPr>
          <p:cNvPr id="29" name="Picture 4">
            <a:extLst>
              <a:ext uri="{FF2B5EF4-FFF2-40B4-BE49-F238E27FC236}">
                <a16:creationId xmlns:a16="http://schemas.microsoft.com/office/drawing/2014/main" id="{B1F9FA9C-EB99-FFFD-B5A3-89ABBDA8E46E}"/>
              </a:ext>
            </a:extLst>
          </p:cNvPr>
          <p:cNvPicPr>
            <a:picLocks noChangeAspect="1"/>
          </p:cNvPicPr>
          <p:nvPr/>
        </p:nvPicPr>
        <p:blipFill>
          <a:blip r:embed="rId19"/>
          <a:srcRect/>
          <a:stretch>
            <a:fillRect/>
          </a:stretch>
        </p:blipFill>
        <p:spPr>
          <a:xfrm>
            <a:off x="9948531" y="191386"/>
            <a:ext cx="2083981" cy="2083981"/>
          </a:xfrm>
          <a:prstGeom prst="rect">
            <a:avLst/>
          </a:prstGeom>
        </p:spPr>
      </p:pic>
      <p:sp>
        <p:nvSpPr>
          <p:cNvPr id="2" name="Rectangle: Rounded Corners 1">
            <a:hlinkClick r:id="rId20" action="ppaction://hlinksldjump"/>
            <a:extLst>
              <a:ext uri="{FF2B5EF4-FFF2-40B4-BE49-F238E27FC236}">
                <a16:creationId xmlns:a16="http://schemas.microsoft.com/office/drawing/2014/main" id="{7CA349A5-D4ED-2F7E-8D05-1FDB33A1C054}"/>
              </a:ext>
            </a:extLst>
          </p:cNvPr>
          <p:cNvSpPr/>
          <p:nvPr/>
        </p:nvSpPr>
        <p:spPr>
          <a:xfrm>
            <a:off x="233916" y="159488"/>
            <a:ext cx="1116419" cy="4465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39083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3.7037E-7 L 0.30495 0.40625 " pathEditMode="relative" rAng="0" ptsTypes="AA">
                                      <p:cBhvr>
                                        <p:cTn id="26" dur="2000" fill="hold"/>
                                        <p:tgtEl>
                                          <p:spTgt spid="17"/>
                                        </p:tgtEl>
                                        <p:attrNameLst>
                                          <p:attrName>ppt_x</p:attrName>
                                          <p:attrName>ppt_y</p:attrName>
                                        </p:attrNameLst>
                                      </p:cBhvr>
                                      <p:rCtr x="15247" y="20301"/>
                                    </p:animMotion>
                                  </p:childTnLst>
                                </p:cTn>
                              </p:par>
                            </p:childTnLst>
                          </p:cTn>
                        </p:par>
                      </p:childTnLst>
                    </p:cTn>
                  </p:par>
                </p:childTnLst>
              </p:cTn>
              <p:nextCondLst>
                <p:cond evt="onClick" delay="0">
                  <p:tgtEl>
                    <p:spTgt spid="1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D9286-E02F-4EDF-F26B-134C48E0D21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3325" y="0"/>
            <a:ext cx="13325087" cy="6858000"/>
          </a:xfrm>
          <a:prstGeom prst="rect">
            <a:avLst/>
          </a:prstGeom>
        </p:spPr>
      </p:pic>
      <p:grpSp>
        <p:nvGrpSpPr>
          <p:cNvPr id="17" name="Group 16">
            <a:extLst>
              <a:ext uri="{FF2B5EF4-FFF2-40B4-BE49-F238E27FC236}">
                <a16:creationId xmlns:a16="http://schemas.microsoft.com/office/drawing/2014/main" id="{D523DE40-E26B-4FC3-B75D-33337039E269}"/>
              </a:ext>
            </a:extLst>
          </p:cNvPr>
          <p:cNvGrpSpPr/>
          <p:nvPr/>
        </p:nvGrpSpPr>
        <p:grpSpPr>
          <a:xfrm>
            <a:off x="-13325" y="-279400"/>
            <a:ext cx="9093200" cy="3048000"/>
            <a:chOff x="-19987" y="-419100"/>
            <a:chExt cx="13639800" cy="4572000"/>
          </a:xfrm>
        </p:grpSpPr>
        <p:pic>
          <p:nvPicPr>
            <p:cNvPr id="9" name="Picture 8">
              <a:extLst>
                <a:ext uri="{FF2B5EF4-FFF2-40B4-BE49-F238E27FC236}">
                  <a16:creationId xmlns:a16="http://schemas.microsoft.com/office/drawing/2014/main" id="{4DB11C99-F563-4E7A-857A-84FC8EFDFD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87" y="-419100"/>
              <a:ext cx="13639800" cy="4572000"/>
            </a:xfrm>
            <a:prstGeom prst="rect">
              <a:avLst/>
            </a:prstGeom>
          </p:spPr>
        </p:pic>
        <p:sp>
          <p:nvSpPr>
            <p:cNvPr id="11" name="TextBox 10">
              <a:extLst>
                <a:ext uri="{FF2B5EF4-FFF2-40B4-BE49-F238E27FC236}">
                  <a16:creationId xmlns:a16="http://schemas.microsoft.com/office/drawing/2014/main" id="{7F41B575-7E11-4282-A4A8-1AC2419B454A}"/>
                </a:ext>
              </a:extLst>
            </p:cNvPr>
            <p:cNvSpPr txBox="1"/>
            <p:nvPr/>
          </p:nvSpPr>
          <p:spPr>
            <a:xfrm>
              <a:off x="627713" y="601250"/>
              <a:ext cx="12192000" cy="2354490"/>
            </a:xfrm>
            <a:prstGeom prst="rect">
              <a:avLst/>
            </a:prstGeom>
            <a:noFill/>
          </p:spPr>
          <p:txBody>
            <a:bodyPr wrap="square">
              <a:spAutoFit/>
            </a:bodyPr>
            <a:lstStyle/>
            <a:p>
              <a:pPr algn="ctr"/>
              <a:r>
                <a:rPr lang="en-US" sz="4800" b="1" dirty="0">
                  <a:ln w="22225">
                    <a:solidFill>
                      <a:schemeClr val="accent2"/>
                    </a:solidFill>
                    <a:prstDash val="solid"/>
                  </a:ln>
                  <a:solidFill>
                    <a:srgbClr val="C00000"/>
                  </a:solidFill>
                  <a:latin typeface="Cambria" panose="02040503050406030204" pitchFamily="18" charset="0"/>
                  <a:ea typeface="Cambria" panose="02040503050406030204" pitchFamily="18" charset="0"/>
                  <a:cs typeface="Tahoma" panose="020B0604030504040204" pitchFamily="34" charset="0"/>
                </a:rPr>
                <a:t>1. </a:t>
              </a:r>
              <a:r>
                <a:rPr lang="vi-VN" sz="4800" b="1" dirty="0">
                  <a:ln w="22225">
                    <a:solidFill>
                      <a:schemeClr val="accent2"/>
                    </a:solidFill>
                    <a:prstDash val="solid"/>
                  </a:ln>
                  <a:solidFill>
                    <a:srgbClr val="C00000"/>
                  </a:solidFill>
                  <a:latin typeface="Cambria" panose="02040503050406030204" pitchFamily="18" charset="0"/>
                  <a:ea typeface="Cambria" panose="02040503050406030204" pitchFamily="18" charset="0"/>
                  <a:cs typeface="Tahoma" panose="020B0604030504040204" pitchFamily="34" charset="0"/>
                </a:rPr>
                <a:t>Trần Quốc Toản xin gặp vua để làm gì?</a:t>
              </a:r>
              <a:endParaRPr lang="en-US" sz="4800" b="1" dirty="0">
                <a:ln w="22225">
                  <a:solidFill>
                    <a:schemeClr val="accent2"/>
                  </a:solidFill>
                  <a:prstDash val="solid"/>
                </a:ln>
                <a:solidFill>
                  <a:srgbClr val="C00000"/>
                </a:solidFill>
                <a:latin typeface="Cambria" panose="02040503050406030204" pitchFamily="18" charset="0"/>
                <a:ea typeface="Cambria" panose="02040503050406030204" pitchFamily="18" charset="0"/>
                <a:cs typeface="Tahoma" panose="020B0604030504040204" pitchFamily="34" charset="0"/>
              </a:endParaRPr>
            </a:p>
          </p:txBody>
        </p:sp>
      </p:grpSp>
      <p:grpSp>
        <p:nvGrpSpPr>
          <p:cNvPr id="16" name="Group 15">
            <a:extLst>
              <a:ext uri="{FF2B5EF4-FFF2-40B4-BE49-F238E27FC236}">
                <a16:creationId xmlns:a16="http://schemas.microsoft.com/office/drawing/2014/main" id="{38561C93-176A-450F-BD95-C2A1E913EB40}"/>
              </a:ext>
            </a:extLst>
          </p:cNvPr>
          <p:cNvGrpSpPr/>
          <p:nvPr/>
        </p:nvGrpSpPr>
        <p:grpSpPr>
          <a:xfrm>
            <a:off x="-888999" y="1970493"/>
            <a:ext cx="8381999" cy="5303471"/>
            <a:chOff x="-1638298" y="2727138"/>
            <a:chExt cx="12039598" cy="7955207"/>
          </a:xfrm>
        </p:grpSpPr>
        <p:pic>
          <p:nvPicPr>
            <p:cNvPr id="13" name="Picture 12" descr="Shape&#10;&#10;Description automatically generated">
              <a:extLst>
                <a:ext uri="{FF2B5EF4-FFF2-40B4-BE49-F238E27FC236}">
                  <a16:creationId xmlns:a16="http://schemas.microsoft.com/office/drawing/2014/main" id="{F75E8B23-54E4-4E64-A1C6-541A67405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98" y="2727138"/>
              <a:ext cx="12039598" cy="7955207"/>
            </a:xfrm>
            <a:prstGeom prst="rect">
              <a:avLst/>
            </a:prstGeom>
          </p:spPr>
        </p:pic>
        <p:sp>
          <p:nvSpPr>
            <p:cNvPr id="15" name="TextBox 14">
              <a:extLst>
                <a:ext uri="{FF2B5EF4-FFF2-40B4-BE49-F238E27FC236}">
                  <a16:creationId xmlns:a16="http://schemas.microsoft.com/office/drawing/2014/main" id="{8FCD5EE4-E8C2-4F4E-8BEF-40831FFC3AF0}"/>
                </a:ext>
              </a:extLst>
            </p:cNvPr>
            <p:cNvSpPr txBox="1"/>
            <p:nvPr/>
          </p:nvSpPr>
          <p:spPr>
            <a:xfrm>
              <a:off x="322913" y="4844607"/>
              <a:ext cx="8915400" cy="4293483"/>
            </a:xfrm>
            <a:prstGeom prst="rect">
              <a:avLst/>
            </a:prstGeom>
            <a:noFill/>
          </p:spPr>
          <p:txBody>
            <a:bodyPr wrap="square">
              <a:spAutoFit/>
            </a:bodyPr>
            <a:lstStyle/>
            <a:p>
              <a:pPr algn="ct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Quốc</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Toản</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gặp</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vua</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để</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xin</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đánh</a:t>
              </a:r>
              <a:r>
                <a:rPr lang="en-US" sz="6000" b="1" dirty="0">
                  <a:latin typeface="Cambria" panose="02040503050406030204" pitchFamily="18" charset="0"/>
                  <a:ea typeface="Cambria" panose="02040503050406030204" pitchFamily="18" charset="0"/>
                  <a:cs typeface="Tahoma" panose="020B0604030504040204" pitchFamily="34" charset="0"/>
                </a:rPr>
                <a:t> </a:t>
              </a:r>
              <a:r>
                <a:rPr lang="en-US" sz="6000" b="1" dirty="0" err="1">
                  <a:latin typeface="Cambria" panose="02040503050406030204" pitchFamily="18" charset="0"/>
                  <a:ea typeface="Cambria" panose="02040503050406030204" pitchFamily="18" charset="0"/>
                  <a:cs typeface="Tahoma" panose="020B0604030504040204" pitchFamily="34" charset="0"/>
                </a:rPr>
                <a:t>giặc</a:t>
              </a:r>
              <a:r>
                <a:rPr lang="en-US" sz="6000" b="1" dirty="0">
                  <a:latin typeface="Cambria" panose="02040503050406030204" pitchFamily="18" charset="0"/>
                  <a:ea typeface="Cambria" panose="02040503050406030204" pitchFamily="18" charset="0"/>
                  <a:cs typeface="Tahoma" panose="020B0604030504040204" pitchFamily="34" charset="0"/>
                </a:rPr>
                <a:t>.</a:t>
              </a:r>
            </a:p>
          </p:txBody>
        </p:sp>
      </p:grpSp>
      <p:pic>
        <p:nvPicPr>
          <p:cNvPr id="3" name="Picture 2" descr="A wicker basket with a black background&#10;&#10;Description automatically generated">
            <a:hlinkClick r:id="rId5" action="ppaction://hlinksldjump"/>
            <a:extLst>
              <a:ext uri="{FF2B5EF4-FFF2-40B4-BE49-F238E27FC236}">
                <a16:creationId xmlns:a16="http://schemas.microsoft.com/office/drawing/2014/main" id="{E20E8F20-D93E-50B5-7BF8-8425B06691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3122915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2118EB-24DF-46C5-B133-BE7C79E30FB0}"/>
              </a:ext>
            </a:extLst>
          </p:cNvPr>
          <p:cNvGrpSpPr/>
          <p:nvPr/>
        </p:nvGrpSpPr>
        <p:grpSpPr>
          <a:xfrm>
            <a:off x="-660400" y="-1761423"/>
            <a:ext cx="12852400" cy="6807199"/>
            <a:chOff x="2590800" y="-1943100"/>
            <a:chExt cx="11506200" cy="9448800"/>
          </a:xfrm>
        </p:grpSpPr>
        <p:pic>
          <p:nvPicPr>
            <p:cNvPr id="5" name="Picture 4">
              <a:extLst>
                <a:ext uri="{FF2B5EF4-FFF2-40B4-BE49-F238E27FC236}">
                  <a16:creationId xmlns:a16="http://schemas.microsoft.com/office/drawing/2014/main" id="{54864222-1E52-4CDD-827B-65F0612BC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943100"/>
              <a:ext cx="11506200" cy="9448800"/>
            </a:xfrm>
            <a:prstGeom prst="rect">
              <a:avLst/>
            </a:prstGeom>
          </p:spPr>
        </p:pic>
        <p:sp>
          <p:nvSpPr>
            <p:cNvPr id="7" name="TextBox 6">
              <a:extLst>
                <a:ext uri="{FF2B5EF4-FFF2-40B4-BE49-F238E27FC236}">
                  <a16:creationId xmlns:a16="http://schemas.microsoft.com/office/drawing/2014/main" id="{F82C3982-CAF8-4E21-9DB1-9EDEACDBC9D3}"/>
                </a:ext>
              </a:extLst>
            </p:cNvPr>
            <p:cNvSpPr txBox="1"/>
            <p:nvPr/>
          </p:nvSpPr>
          <p:spPr>
            <a:xfrm>
              <a:off x="4572000" y="2019300"/>
              <a:ext cx="7696200" cy="1666129"/>
            </a:xfrm>
            <a:prstGeom prst="rect">
              <a:avLst/>
            </a:prstGeom>
            <a:noFill/>
          </p:spPr>
          <p:txBody>
            <a:bodyPr wrap="square">
              <a:spAutoFit/>
            </a:bodyPr>
            <a:lstStyle/>
            <a:p>
              <a:r>
                <a:rPr lang="en-US" sz="3600" b="1" dirty="0">
                  <a:ln w="22225">
                    <a:solidFill>
                      <a:srgbClr val="C00000"/>
                    </a:solidFill>
                    <a:prstDash val="solid"/>
                  </a:ln>
                  <a:solidFill>
                    <a:srgbClr val="C00000"/>
                  </a:solidFill>
                  <a:latin typeface="Cambria" panose="02040503050406030204" pitchFamily="18" charset="0"/>
                  <a:ea typeface="Cambria" panose="02040503050406030204" pitchFamily="18" charset="0"/>
                </a:rPr>
                <a:t>2. </a:t>
              </a:r>
              <a:r>
                <a:rPr lang="vi-VN" sz="3600" b="1" dirty="0">
                  <a:ln w="22225">
                    <a:solidFill>
                      <a:srgbClr val="C00000"/>
                    </a:solidFill>
                    <a:prstDash val="solid"/>
                  </a:ln>
                  <a:solidFill>
                    <a:srgbClr val="C00000"/>
                  </a:solidFill>
                  <a:latin typeface="Cambria" panose="02040503050406030204" pitchFamily="18" charset="0"/>
                  <a:ea typeface="Cambria" panose="02040503050406030204" pitchFamily="18" charset="0"/>
                </a:rPr>
                <a:t>Tìm chi tiết cho thấy Trần Quốc Toản rất nóng lòng gặp vua?</a:t>
              </a:r>
              <a:endParaRPr lang="en-US" sz="3600" b="1" dirty="0">
                <a:ln w="22225">
                  <a:solidFill>
                    <a:srgbClr val="C00000"/>
                  </a:solidFill>
                  <a:prstDash val="solid"/>
                </a:ln>
                <a:solidFill>
                  <a:srgbClr val="C0000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05C9755D-ABDD-433A-BBAA-98E6B7F92955}"/>
              </a:ext>
            </a:extLst>
          </p:cNvPr>
          <p:cNvGrpSpPr/>
          <p:nvPr/>
        </p:nvGrpSpPr>
        <p:grpSpPr>
          <a:xfrm>
            <a:off x="4622800" y="2609447"/>
            <a:ext cx="7828085" cy="4121553"/>
            <a:chOff x="7448643" y="3859730"/>
            <a:chExt cx="11284927" cy="6182330"/>
          </a:xfrm>
        </p:grpSpPr>
        <p:pic>
          <p:nvPicPr>
            <p:cNvPr id="10" name="Picture 9">
              <a:extLst>
                <a:ext uri="{FF2B5EF4-FFF2-40B4-BE49-F238E27FC236}">
                  <a16:creationId xmlns:a16="http://schemas.microsoft.com/office/drawing/2014/main" id="{82AFBBAA-8AB8-4AA8-99B9-0D36726F2B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035973">
              <a:off x="9922264" y="2114564"/>
              <a:ext cx="5453875" cy="10401118"/>
            </a:xfrm>
            <a:prstGeom prst="rect">
              <a:avLst/>
            </a:prstGeom>
          </p:spPr>
        </p:pic>
        <p:sp>
          <p:nvSpPr>
            <p:cNvPr id="12" name="TextBox 11">
              <a:extLst>
                <a:ext uri="{FF2B5EF4-FFF2-40B4-BE49-F238E27FC236}">
                  <a16:creationId xmlns:a16="http://schemas.microsoft.com/office/drawing/2014/main" id="{01839D01-F41A-4989-81B2-BC4E313D67CC}"/>
                </a:ext>
              </a:extLst>
            </p:cNvPr>
            <p:cNvSpPr txBox="1"/>
            <p:nvPr/>
          </p:nvSpPr>
          <p:spPr>
            <a:xfrm>
              <a:off x="8473905" y="5462200"/>
              <a:ext cx="8421797" cy="3831818"/>
            </a:xfrm>
            <a:prstGeom prst="rect">
              <a:avLst/>
            </a:prstGeom>
            <a:noFill/>
          </p:spPr>
          <p:txBody>
            <a:bodyPr wrap="square">
              <a:spAutoFit/>
            </a:bodyPr>
            <a:lstStyle/>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Đợi mãi không gặp được vua, cậu liền xô mấy người lính gác, xăm xăm xuống bến.</a:t>
              </a:r>
              <a:endParaRPr lang="en-US" sz="4000" b="1" dirty="0">
                <a:latin typeface="Cambria" panose="02040503050406030204" pitchFamily="18" charset="0"/>
                <a:ea typeface="Cambria" panose="02040503050406030204" pitchFamily="18" charset="0"/>
              </a:endParaRPr>
            </a:p>
          </p:txBody>
        </p:sp>
        <p:pic>
          <p:nvPicPr>
            <p:cNvPr id="14" name="Picture 13" descr="A picture containing balloon, aircraft, transport&#10;&#10;Description automatically generated">
              <a:extLst>
                <a:ext uri="{FF2B5EF4-FFF2-40B4-BE49-F238E27FC236}">
                  <a16:creationId xmlns:a16="http://schemas.microsoft.com/office/drawing/2014/main" id="{4FFA33AE-DF4A-4C33-9747-3C81770BF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0" y="3859730"/>
              <a:ext cx="2731570" cy="2731570"/>
            </a:xfrm>
            <a:prstGeom prst="rect">
              <a:avLst/>
            </a:prstGeom>
          </p:spPr>
        </p:pic>
      </p:grpSp>
      <p:pic>
        <p:nvPicPr>
          <p:cNvPr id="2" name="Picture 1">
            <a:extLst>
              <a:ext uri="{FF2B5EF4-FFF2-40B4-BE49-F238E27FC236}">
                <a16:creationId xmlns:a16="http://schemas.microsoft.com/office/drawing/2014/main" id="{D584B545-E6BC-C4BE-C4A6-816755FD9F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11672"/>
            <a:ext cx="6096000" cy="6129867"/>
          </a:xfrm>
          <a:prstGeom prst="rect">
            <a:avLst/>
          </a:prstGeom>
        </p:spPr>
      </p:pic>
      <p:pic>
        <p:nvPicPr>
          <p:cNvPr id="3" name="Picture 2" descr="A wicker basket with a black background&#10;&#10;Description automatically generated">
            <a:hlinkClick r:id="rId6" action="ppaction://hlinksldjump"/>
            <a:extLst>
              <a:ext uri="{FF2B5EF4-FFF2-40B4-BE49-F238E27FC236}">
                <a16:creationId xmlns:a16="http://schemas.microsoft.com/office/drawing/2014/main" id="{74B45390-0AEE-3B8A-3C21-2CD0BFD39E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08864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E785D-0421-74B4-6789-2F7BC841464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3325" y="0"/>
            <a:ext cx="13325087" cy="6858000"/>
          </a:xfrm>
          <a:prstGeom prst="rect">
            <a:avLst/>
          </a:prstGeom>
        </p:spPr>
      </p:pic>
      <p:grpSp>
        <p:nvGrpSpPr>
          <p:cNvPr id="8" name="Group 7">
            <a:extLst>
              <a:ext uri="{FF2B5EF4-FFF2-40B4-BE49-F238E27FC236}">
                <a16:creationId xmlns:a16="http://schemas.microsoft.com/office/drawing/2014/main" id="{39376FB7-87B0-43AB-9337-4BC1ECDFA5C1}"/>
              </a:ext>
            </a:extLst>
          </p:cNvPr>
          <p:cNvGrpSpPr/>
          <p:nvPr/>
        </p:nvGrpSpPr>
        <p:grpSpPr>
          <a:xfrm>
            <a:off x="101303" y="2159000"/>
            <a:ext cx="6659797" cy="4609081"/>
            <a:chOff x="2583304" y="3009900"/>
            <a:chExt cx="9989695" cy="6913621"/>
          </a:xfrm>
        </p:grpSpPr>
        <p:pic>
          <p:nvPicPr>
            <p:cNvPr id="5" name="Picture 4">
              <a:extLst>
                <a:ext uri="{FF2B5EF4-FFF2-40B4-BE49-F238E27FC236}">
                  <a16:creationId xmlns:a16="http://schemas.microsoft.com/office/drawing/2014/main" id="{0A54AC56-17FF-4A2B-945B-7AE51F3A6A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3304" y="3009900"/>
              <a:ext cx="9989695" cy="6913621"/>
            </a:xfrm>
            <a:prstGeom prst="rect">
              <a:avLst/>
            </a:prstGeom>
          </p:spPr>
        </p:pic>
        <p:sp>
          <p:nvSpPr>
            <p:cNvPr id="7" name="TextBox 6">
              <a:extLst>
                <a:ext uri="{FF2B5EF4-FFF2-40B4-BE49-F238E27FC236}">
                  <a16:creationId xmlns:a16="http://schemas.microsoft.com/office/drawing/2014/main" id="{CE5C3690-BA5A-4AB8-8BFA-C42D5DCD7E6F}"/>
                </a:ext>
              </a:extLst>
            </p:cNvPr>
            <p:cNvSpPr txBox="1"/>
            <p:nvPr/>
          </p:nvSpPr>
          <p:spPr>
            <a:xfrm>
              <a:off x="3733799" y="4610100"/>
              <a:ext cx="8229600" cy="4201150"/>
            </a:xfrm>
            <a:prstGeom prst="rect">
              <a:avLst/>
            </a:prstGeom>
            <a:noFill/>
          </p:spPr>
          <p:txBody>
            <a:bodyPr wrap="square">
              <a:spAutoFit/>
            </a:bodyPr>
            <a:lstStyle/>
            <a:p>
              <a:pPr algn="just"/>
              <a:r>
                <a:rPr lang="en-US" sz="4400" b="1" dirty="0" err="1">
                  <a:latin typeface="Cambria" panose="02040503050406030204" pitchFamily="18" charset="0"/>
                  <a:ea typeface="Cambria" panose="02040503050406030204" pitchFamily="18" charset="0"/>
                  <a:cs typeface="Tahoma" panose="020B0604030504040204" pitchFamily="34" charset="0"/>
                </a:rPr>
                <a:t>Vua</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đã</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khen</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Trần</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Quốc</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Toản</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rằng</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còn</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trẻ</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mà</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đã</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biết</a:t>
              </a:r>
              <a:r>
                <a:rPr lang="en-US" sz="4400" b="1" dirty="0">
                  <a:latin typeface="Cambria" panose="02040503050406030204" pitchFamily="18" charset="0"/>
                  <a:ea typeface="Cambria" panose="02040503050406030204" pitchFamily="18" charset="0"/>
                  <a:cs typeface="Tahoma" panose="020B0604030504040204" pitchFamily="34" charset="0"/>
                </a:rPr>
                <a:t> lo </a:t>
              </a:r>
              <a:r>
                <a:rPr lang="en-US" sz="4400" b="1" dirty="0" err="1">
                  <a:latin typeface="Cambria" panose="02040503050406030204" pitchFamily="18" charset="0"/>
                  <a:ea typeface="Cambria" panose="02040503050406030204" pitchFamily="18" charset="0"/>
                  <a:cs typeface="Tahoma" panose="020B0604030504040204" pitchFamily="34" charset="0"/>
                </a:rPr>
                <a:t>việc</a:t>
              </a:r>
              <a:r>
                <a:rPr lang="en-US" sz="4400" b="1" dirty="0">
                  <a:latin typeface="Cambria" panose="02040503050406030204" pitchFamily="18" charset="0"/>
                  <a:ea typeface="Cambria" panose="02040503050406030204" pitchFamily="18" charset="0"/>
                  <a:cs typeface="Tahoma" panose="020B0604030504040204" pitchFamily="34" charset="0"/>
                </a:rPr>
                <a:t> </a:t>
              </a:r>
              <a:r>
                <a:rPr lang="en-US" sz="4400" b="1" dirty="0" err="1">
                  <a:latin typeface="Cambria" panose="02040503050406030204" pitchFamily="18" charset="0"/>
                  <a:ea typeface="Cambria" panose="02040503050406030204" pitchFamily="18" charset="0"/>
                  <a:cs typeface="Tahoma" panose="020B0604030504040204" pitchFamily="34" charset="0"/>
                </a:rPr>
                <a:t>nước</a:t>
              </a:r>
              <a:r>
                <a:rPr lang="en-US" sz="4400" b="1" dirty="0">
                  <a:latin typeface="Cambria" panose="02040503050406030204" pitchFamily="18" charset="0"/>
                  <a:ea typeface="Cambria" panose="02040503050406030204" pitchFamily="18" charset="0"/>
                  <a:cs typeface="Tahoma" panose="020B0604030504040204" pitchFamily="34" charset="0"/>
                </a:rPr>
                <a:t>.</a:t>
              </a:r>
            </a:p>
          </p:txBody>
        </p:sp>
      </p:grpSp>
      <p:grpSp>
        <p:nvGrpSpPr>
          <p:cNvPr id="12" name="Group 11">
            <a:extLst>
              <a:ext uri="{FF2B5EF4-FFF2-40B4-BE49-F238E27FC236}">
                <a16:creationId xmlns:a16="http://schemas.microsoft.com/office/drawing/2014/main" id="{C40AB5C2-6085-47EE-9C49-78AE16B05149}"/>
              </a:ext>
            </a:extLst>
          </p:cNvPr>
          <p:cNvGrpSpPr/>
          <p:nvPr/>
        </p:nvGrpSpPr>
        <p:grpSpPr>
          <a:xfrm>
            <a:off x="-279400" y="-472441"/>
            <a:ext cx="9271000" cy="3698241"/>
            <a:chOff x="1302450" y="-114300"/>
            <a:chExt cx="9860280" cy="4556761"/>
          </a:xfrm>
        </p:grpSpPr>
        <p:pic>
          <p:nvPicPr>
            <p:cNvPr id="9" name="图片 8">
              <a:extLst>
                <a:ext uri="{FF2B5EF4-FFF2-40B4-BE49-F238E27FC236}">
                  <a16:creationId xmlns:a16="http://schemas.microsoft.com/office/drawing/2014/main" id="{5874512D-DB1C-4F3D-8BB6-7A2922ABF9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a:fillRect/>
            </a:stretch>
          </p:blipFill>
          <p:spPr>
            <a:xfrm flipH="1">
              <a:off x="1302450" y="-114300"/>
              <a:ext cx="9860280" cy="4556761"/>
            </a:xfrm>
            <a:prstGeom prst="rect">
              <a:avLst/>
            </a:prstGeom>
          </p:spPr>
        </p:pic>
        <p:sp>
          <p:nvSpPr>
            <p:cNvPr id="11" name="TextBox 10">
              <a:extLst>
                <a:ext uri="{FF2B5EF4-FFF2-40B4-BE49-F238E27FC236}">
                  <a16:creationId xmlns:a16="http://schemas.microsoft.com/office/drawing/2014/main" id="{F7E92EBD-4BA9-4761-92DC-71E1309DD0E0}"/>
                </a:ext>
              </a:extLst>
            </p:cNvPr>
            <p:cNvSpPr txBox="1"/>
            <p:nvPr/>
          </p:nvSpPr>
          <p:spPr>
            <a:xfrm>
              <a:off x="2209800" y="1104900"/>
              <a:ext cx="7653443" cy="1681546"/>
            </a:xfrm>
            <a:prstGeom prst="rect">
              <a:avLst/>
            </a:prstGeom>
            <a:noFill/>
          </p:spPr>
          <p:txBody>
            <a:bodyPr wrap="square">
              <a:spAutoFit/>
            </a:bodyPr>
            <a:lstStyle/>
            <a:p>
              <a:pPr algn="ct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3.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Vua</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khen</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Trần</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Quốc</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Toản</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như</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thế</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nào</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ahoma" panose="020B0604030504040204" pitchFamily="34" charset="0"/>
                </a:rPr>
                <a:t>?</a:t>
              </a:r>
            </a:p>
          </p:txBody>
        </p:sp>
      </p:grpSp>
      <p:pic>
        <p:nvPicPr>
          <p:cNvPr id="3" name="Picture 2" descr="A wicker basket with a black background&#10;&#10;Description automatically generated">
            <a:hlinkClick r:id="rId5" action="ppaction://hlinksldjump"/>
            <a:extLst>
              <a:ext uri="{FF2B5EF4-FFF2-40B4-BE49-F238E27FC236}">
                <a16:creationId xmlns:a16="http://schemas.microsoft.com/office/drawing/2014/main" id="{FFAF0ECC-F7B2-C6D1-8B7E-E9B268B85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3989826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D9286-E02F-4EDF-F26B-134C48E0D21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93290"/>
            <a:ext cx="13974255" cy="7192106"/>
          </a:xfrm>
          <a:prstGeom prst="rect">
            <a:avLst/>
          </a:prstGeom>
        </p:spPr>
      </p:pic>
      <p:grpSp>
        <p:nvGrpSpPr>
          <p:cNvPr id="17" name="Group 16">
            <a:extLst>
              <a:ext uri="{FF2B5EF4-FFF2-40B4-BE49-F238E27FC236}">
                <a16:creationId xmlns:a16="http://schemas.microsoft.com/office/drawing/2014/main" id="{D523DE40-E26B-4FC3-B75D-33337039E269}"/>
              </a:ext>
            </a:extLst>
          </p:cNvPr>
          <p:cNvGrpSpPr/>
          <p:nvPr/>
        </p:nvGrpSpPr>
        <p:grpSpPr>
          <a:xfrm>
            <a:off x="-13326" y="-279400"/>
            <a:ext cx="10478125" cy="3048000"/>
            <a:chOff x="-19987" y="-419100"/>
            <a:chExt cx="13639800" cy="4572000"/>
          </a:xfrm>
        </p:grpSpPr>
        <p:pic>
          <p:nvPicPr>
            <p:cNvPr id="9" name="Picture 8">
              <a:extLst>
                <a:ext uri="{FF2B5EF4-FFF2-40B4-BE49-F238E27FC236}">
                  <a16:creationId xmlns:a16="http://schemas.microsoft.com/office/drawing/2014/main" id="{4DB11C99-F563-4E7A-857A-84FC8EFDFD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87" y="-419100"/>
              <a:ext cx="13639800" cy="4572000"/>
            </a:xfrm>
            <a:prstGeom prst="rect">
              <a:avLst/>
            </a:prstGeom>
          </p:spPr>
        </p:pic>
        <p:sp>
          <p:nvSpPr>
            <p:cNvPr id="11" name="TextBox 10">
              <a:extLst>
                <a:ext uri="{FF2B5EF4-FFF2-40B4-BE49-F238E27FC236}">
                  <a16:creationId xmlns:a16="http://schemas.microsoft.com/office/drawing/2014/main" id="{7F41B575-7E11-4282-A4A8-1AC2419B454A}"/>
                </a:ext>
              </a:extLst>
            </p:cNvPr>
            <p:cNvSpPr txBox="1"/>
            <p:nvPr/>
          </p:nvSpPr>
          <p:spPr>
            <a:xfrm>
              <a:off x="627714" y="601250"/>
              <a:ext cx="12192000" cy="2169825"/>
            </a:xfrm>
            <a:prstGeom prst="rect">
              <a:avLst/>
            </a:prstGeom>
            <a:noFill/>
          </p:spPr>
          <p:txBody>
            <a:bodyPr wrap="square">
              <a:spAutoFit/>
            </a:bodyPr>
            <a:lstStyle/>
            <a:p>
              <a:pPr algn="ctr"/>
              <a:r>
                <a:rPr lang="en-US" sz="4400" b="1" dirty="0">
                  <a:ln w="22225">
                    <a:solidFill>
                      <a:schemeClr val="accent2"/>
                    </a:solidFill>
                    <a:prstDash val="solid"/>
                  </a:ln>
                  <a:solidFill>
                    <a:srgbClr val="C00000"/>
                  </a:solidFill>
                  <a:latin typeface="Cambria" panose="02040503050406030204" pitchFamily="18" charset="0"/>
                  <a:ea typeface="Cambria" panose="02040503050406030204" pitchFamily="18" charset="0"/>
                  <a:cs typeface="Tahoma" panose="020B0604030504040204" pitchFamily="34" charset="0"/>
                </a:rPr>
                <a:t>4. </a:t>
              </a:r>
              <a:r>
                <a:rPr lang="vi-VN" sz="4400" b="1" dirty="0">
                  <a:ln w="22225">
                    <a:solidFill>
                      <a:schemeClr val="accent2"/>
                    </a:solidFill>
                    <a:prstDash val="solid"/>
                  </a:ln>
                  <a:solidFill>
                    <a:srgbClr val="C00000"/>
                  </a:solidFill>
                  <a:latin typeface="Cambria" panose="02040503050406030204" pitchFamily="18" charset="0"/>
                  <a:ea typeface="Cambria" panose="02040503050406030204" pitchFamily="18" charset="0"/>
                  <a:cs typeface="Tahoma" panose="020B0604030504040204" pitchFamily="34" charset="0"/>
                </a:rPr>
                <a:t>VÌ SAO ĐƯỢC VUA KHEN MÀ TRẦN QUỐC TOẢN VẪN ẤM ỨC?</a:t>
              </a:r>
              <a:endParaRPr lang="en-US" sz="4400" b="1" dirty="0">
                <a:ln w="22225">
                  <a:solidFill>
                    <a:schemeClr val="accent2"/>
                  </a:solidFill>
                  <a:prstDash val="solid"/>
                </a:ln>
                <a:solidFill>
                  <a:srgbClr val="C00000"/>
                </a:solidFill>
                <a:latin typeface="Cambria" panose="02040503050406030204" pitchFamily="18" charset="0"/>
                <a:ea typeface="Cambria" panose="02040503050406030204" pitchFamily="18" charset="0"/>
                <a:cs typeface="Tahoma" panose="020B0604030504040204" pitchFamily="34" charset="0"/>
              </a:endParaRPr>
            </a:p>
          </p:txBody>
        </p:sp>
      </p:grpSp>
      <p:grpSp>
        <p:nvGrpSpPr>
          <p:cNvPr id="16" name="Group 15">
            <a:extLst>
              <a:ext uri="{FF2B5EF4-FFF2-40B4-BE49-F238E27FC236}">
                <a16:creationId xmlns:a16="http://schemas.microsoft.com/office/drawing/2014/main" id="{38561C93-176A-450F-BD95-C2A1E913EB40}"/>
              </a:ext>
            </a:extLst>
          </p:cNvPr>
          <p:cNvGrpSpPr/>
          <p:nvPr/>
        </p:nvGrpSpPr>
        <p:grpSpPr>
          <a:xfrm>
            <a:off x="-888998" y="2334986"/>
            <a:ext cx="11763828" cy="4938978"/>
            <a:chOff x="-1638298" y="2727138"/>
            <a:chExt cx="12039598" cy="7955207"/>
          </a:xfrm>
        </p:grpSpPr>
        <p:pic>
          <p:nvPicPr>
            <p:cNvPr id="13" name="Picture 12" descr="Shape&#10;&#10;Description automatically generated">
              <a:extLst>
                <a:ext uri="{FF2B5EF4-FFF2-40B4-BE49-F238E27FC236}">
                  <a16:creationId xmlns:a16="http://schemas.microsoft.com/office/drawing/2014/main" id="{F75E8B23-54E4-4E64-A1C6-541A67405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98" y="2727138"/>
              <a:ext cx="12039598" cy="7955207"/>
            </a:xfrm>
            <a:prstGeom prst="rect">
              <a:avLst/>
            </a:prstGeom>
          </p:spPr>
        </p:pic>
        <p:sp>
          <p:nvSpPr>
            <p:cNvPr id="15" name="TextBox 14">
              <a:extLst>
                <a:ext uri="{FF2B5EF4-FFF2-40B4-BE49-F238E27FC236}">
                  <a16:creationId xmlns:a16="http://schemas.microsoft.com/office/drawing/2014/main" id="{8FCD5EE4-E8C2-4F4E-8BEF-40831FFC3AF0}"/>
                </a:ext>
              </a:extLst>
            </p:cNvPr>
            <p:cNvSpPr txBox="1"/>
            <p:nvPr/>
          </p:nvSpPr>
          <p:spPr>
            <a:xfrm>
              <a:off x="56859" y="5112673"/>
              <a:ext cx="9125840" cy="4907780"/>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Vì</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Trần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Quốc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Toản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nghĩ</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vua</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coi</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mình</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như</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trẻ</a:t>
              </a:r>
              <a:r>
                <a:rPr lang="en-US" sz="4800" b="1" dirty="0">
                  <a:latin typeface="Cambria" panose="02040503050406030204" pitchFamily="18" charset="0"/>
                  <a:ea typeface="Cambria" panose="02040503050406030204" pitchFamily="18" charset="0"/>
                  <a:cs typeface="Tahoma" panose="020B0604030504040204" pitchFamily="34" charset="0"/>
                </a:rPr>
                <a:t> con, </a:t>
              </a:r>
              <a:r>
                <a:rPr lang="en-US" sz="4800" b="1" dirty="0" err="1">
                  <a:latin typeface="Cambria" panose="02040503050406030204" pitchFamily="18" charset="0"/>
                  <a:ea typeface="Cambria" panose="02040503050406030204" pitchFamily="18" charset="0"/>
                  <a:cs typeface="Tahoma" panose="020B0604030504040204" pitchFamily="34" charset="0"/>
                </a:rPr>
                <a:t>không</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cho</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dự</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bàn</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việc</a:t>
              </a:r>
              <a:r>
                <a:rPr lang="en-US" sz="4800" b="1" dirty="0">
                  <a:latin typeface="Cambria" panose="02040503050406030204" pitchFamily="18" charset="0"/>
                  <a:ea typeface="Cambria" panose="02040503050406030204" pitchFamily="18" charset="0"/>
                  <a:cs typeface="Tahoma" panose="020B0604030504040204" pitchFamily="34" charset="0"/>
                </a:rPr>
                <a:t> </a:t>
              </a:r>
              <a:r>
                <a:rPr lang="en-US" sz="4800" b="1" dirty="0" err="1">
                  <a:latin typeface="Cambria" panose="02040503050406030204" pitchFamily="18" charset="0"/>
                  <a:ea typeface="Cambria" panose="02040503050406030204" pitchFamily="18" charset="0"/>
                  <a:cs typeface="Tahoma" panose="020B0604030504040204" pitchFamily="34" charset="0"/>
                </a:rPr>
                <a:t>nước</a:t>
              </a:r>
              <a:r>
                <a:rPr lang="en-US" sz="4800" b="1" dirty="0">
                  <a:latin typeface="Cambria" panose="02040503050406030204" pitchFamily="18" charset="0"/>
                  <a:ea typeface="Cambria" panose="02040503050406030204" pitchFamily="18" charset="0"/>
                  <a:cs typeface="Tahoma" panose="020B0604030504040204" pitchFamily="34" charset="0"/>
                </a:rPr>
                <a:t>.</a:t>
              </a:r>
            </a:p>
            <a:p>
              <a:pPr algn="ctr"/>
              <a:endParaRPr lang="en-US" sz="4800" b="1" dirty="0">
                <a:latin typeface="Cambria" panose="02040503050406030204" pitchFamily="18" charset="0"/>
                <a:ea typeface="Cambria" panose="02040503050406030204" pitchFamily="18" charset="0"/>
                <a:cs typeface="Tahoma" panose="020B0604030504040204" pitchFamily="34" charset="0"/>
              </a:endParaRPr>
            </a:p>
          </p:txBody>
        </p:sp>
      </p:grpSp>
      <p:pic>
        <p:nvPicPr>
          <p:cNvPr id="3" name="Picture 2" descr="A wicker basket with a black background&#10;&#10;Description automatically generated">
            <a:hlinkClick r:id="rId5" action="ppaction://hlinksldjump"/>
            <a:extLst>
              <a:ext uri="{FF2B5EF4-FFF2-40B4-BE49-F238E27FC236}">
                <a16:creationId xmlns:a16="http://schemas.microsoft.com/office/drawing/2014/main" id="{5D26C3BC-7123-5B68-5333-06B1A1795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307310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AA18DA-2EFF-46E0-A35E-A796EA8E407B}"/>
              </a:ext>
            </a:extLst>
          </p:cNvPr>
          <p:cNvGrpSpPr/>
          <p:nvPr/>
        </p:nvGrpSpPr>
        <p:grpSpPr>
          <a:xfrm>
            <a:off x="-620486" y="-620486"/>
            <a:ext cx="10008674" cy="2711953"/>
            <a:chOff x="228600" y="495300"/>
            <a:chExt cx="10837279" cy="3200400"/>
          </a:xfrm>
        </p:grpSpPr>
        <p:pic>
          <p:nvPicPr>
            <p:cNvPr id="5" name="Picture 4" descr="Graphical user interface, text&#10;&#10;Description automatically generated">
              <a:extLst>
                <a:ext uri="{FF2B5EF4-FFF2-40B4-BE49-F238E27FC236}">
                  <a16:creationId xmlns:a16="http://schemas.microsoft.com/office/drawing/2014/main" id="{5BC3701F-ECE6-400F-99FF-5C3FCBAD4AC1}"/>
                </a:ext>
              </a:extLst>
            </p:cNvPr>
            <p:cNvPicPr>
              <a:picLocks noChangeAspect="1"/>
            </p:cNvPicPr>
            <p:nvPr/>
          </p:nvPicPr>
          <p:blipFill rotWithShape="1">
            <a:blip r:embed="rId2">
              <a:extLst>
                <a:ext uri="{28A0092B-C50C-407E-A947-70E740481C1C}">
                  <a14:useLocalDpi xmlns:a14="http://schemas.microsoft.com/office/drawing/2010/main" val="0"/>
                </a:ext>
              </a:extLst>
            </a:blip>
            <a:srcRect t="35543" b="39156"/>
            <a:stretch/>
          </p:blipFill>
          <p:spPr>
            <a:xfrm flipH="1">
              <a:off x="228600" y="495300"/>
              <a:ext cx="10820400" cy="3200400"/>
            </a:xfrm>
            <a:prstGeom prst="rect">
              <a:avLst/>
            </a:prstGeom>
          </p:spPr>
        </p:pic>
        <p:sp>
          <p:nvSpPr>
            <p:cNvPr id="7" name="TextBox 6">
              <a:extLst>
                <a:ext uri="{FF2B5EF4-FFF2-40B4-BE49-F238E27FC236}">
                  <a16:creationId xmlns:a16="http://schemas.microsoft.com/office/drawing/2014/main" id="{834C8A5B-26E3-4A06-8F15-1194ECC36D5A}"/>
                </a:ext>
              </a:extLst>
            </p:cNvPr>
            <p:cNvSpPr txBox="1"/>
            <p:nvPr/>
          </p:nvSpPr>
          <p:spPr>
            <a:xfrm>
              <a:off x="1858794" y="1423732"/>
              <a:ext cx="9207085" cy="1561802"/>
            </a:xfrm>
            <a:prstGeom prst="rect">
              <a:avLst/>
            </a:prstGeom>
            <a:noFill/>
          </p:spPr>
          <p:txBody>
            <a:bodyPr wrap="square">
              <a:spAutoFit/>
            </a:bodyPr>
            <a:lstStyle/>
            <a:p>
              <a:r>
                <a:rPr lang="en-US" sz="4000" b="1" dirty="0">
                  <a:ln w="9525">
                    <a:solidFill>
                      <a:schemeClr val="accent6">
                        <a:lumMod val="60000"/>
                        <a:lumOff val="40000"/>
                      </a:schemeClr>
                    </a:solidFill>
                    <a:prstDash val="solid"/>
                  </a:ln>
                  <a:solidFill>
                    <a:srgbClr val="C00000"/>
                  </a:solidFill>
                  <a:effectLst>
                    <a:outerShdw blurRad="12700" dist="38100" dir="2700000" algn="tl" rotWithShape="0">
                      <a:schemeClr val="accent6">
                        <a:lumMod val="50000"/>
                      </a:schemeClr>
                    </a:outerShdw>
                  </a:effectLst>
                  <a:latin typeface="Cambria" panose="02040503050406030204" pitchFamily="18" charset="0"/>
                  <a:ea typeface="Cambria" panose="02040503050406030204" pitchFamily="18" charset="0"/>
                  <a:cs typeface="Tahoma" panose="020B0604030504040204" pitchFamily="34" charset="0"/>
                </a:rPr>
                <a:t>5. </a:t>
              </a:r>
              <a:r>
                <a:rPr lang="vi-VN" sz="4000" b="1" dirty="0">
                  <a:ln w="9525">
                    <a:solidFill>
                      <a:schemeClr val="accent6">
                        <a:lumMod val="60000"/>
                        <a:lumOff val="40000"/>
                      </a:schemeClr>
                    </a:solidFill>
                    <a:prstDash val="solid"/>
                  </a:ln>
                  <a:solidFill>
                    <a:srgbClr val="C00000"/>
                  </a:solidFill>
                  <a:effectLst>
                    <a:outerShdw blurRad="12700" dist="38100" dir="2700000" algn="tl" rotWithShape="0">
                      <a:schemeClr val="accent6">
                        <a:lumMod val="50000"/>
                      </a:schemeClr>
                    </a:outerShdw>
                  </a:effectLst>
                  <a:latin typeface="Cambria" panose="02040503050406030204" pitchFamily="18" charset="0"/>
                  <a:ea typeface="Cambria" panose="02040503050406030204" pitchFamily="18" charset="0"/>
                  <a:cs typeface="Tahoma" panose="020B0604030504040204" pitchFamily="34" charset="0"/>
                </a:rPr>
                <a:t>Việc Trần Quốc Toản vô tình bóp nát quả cam thể hiện điều gì?</a:t>
              </a:r>
              <a:endParaRPr lang="en-US" sz="4000" b="1" dirty="0">
                <a:ln w="9525">
                  <a:solidFill>
                    <a:schemeClr val="accent6">
                      <a:lumMod val="60000"/>
                      <a:lumOff val="40000"/>
                    </a:schemeClr>
                  </a:solidFill>
                  <a:prstDash val="solid"/>
                </a:ln>
                <a:solidFill>
                  <a:srgbClr val="C00000"/>
                </a:solidFill>
                <a:effectLst>
                  <a:outerShdw blurRad="12700" dist="38100" dir="2700000" algn="tl" rotWithShape="0">
                    <a:schemeClr val="accent6">
                      <a:lumMod val="50000"/>
                    </a:schemeClr>
                  </a:outerShdw>
                </a:effectLst>
                <a:latin typeface="Cambria" panose="02040503050406030204" pitchFamily="18" charset="0"/>
                <a:ea typeface="Cambria" panose="02040503050406030204" pitchFamily="18" charset="0"/>
                <a:cs typeface="Tahoma" panose="020B0604030504040204" pitchFamily="34" charset="0"/>
              </a:endParaRPr>
            </a:p>
          </p:txBody>
        </p:sp>
      </p:grpSp>
      <p:grpSp>
        <p:nvGrpSpPr>
          <p:cNvPr id="13" name="Group 12">
            <a:extLst>
              <a:ext uri="{FF2B5EF4-FFF2-40B4-BE49-F238E27FC236}">
                <a16:creationId xmlns:a16="http://schemas.microsoft.com/office/drawing/2014/main" id="{559A2859-C2B2-40D2-B4E6-F91097E775C8}"/>
              </a:ext>
            </a:extLst>
          </p:cNvPr>
          <p:cNvGrpSpPr/>
          <p:nvPr/>
        </p:nvGrpSpPr>
        <p:grpSpPr>
          <a:xfrm>
            <a:off x="101600" y="2123923"/>
            <a:ext cx="6908800" cy="4290872"/>
            <a:chOff x="152400" y="3438966"/>
            <a:chExt cx="9753600" cy="6436308"/>
          </a:xfrm>
        </p:grpSpPr>
        <p:pic>
          <p:nvPicPr>
            <p:cNvPr id="9" name="Picture 8" descr="Background pattern&#10;&#10;Description automatically generated">
              <a:extLst>
                <a:ext uri="{FF2B5EF4-FFF2-40B4-BE49-F238E27FC236}">
                  <a16:creationId xmlns:a16="http://schemas.microsoft.com/office/drawing/2014/main" id="{DE7E58F9-8042-4ECB-8DC2-E67A4C1CB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438966"/>
              <a:ext cx="9753600" cy="6436308"/>
            </a:xfrm>
            <a:prstGeom prst="rect">
              <a:avLst/>
            </a:prstGeom>
          </p:spPr>
        </p:pic>
        <p:sp>
          <p:nvSpPr>
            <p:cNvPr id="12" name="TextBox 11">
              <a:extLst>
                <a:ext uri="{FF2B5EF4-FFF2-40B4-BE49-F238E27FC236}">
                  <a16:creationId xmlns:a16="http://schemas.microsoft.com/office/drawing/2014/main" id="{8417AF63-865D-4C1B-9D31-82741164FE51}"/>
                </a:ext>
              </a:extLst>
            </p:cNvPr>
            <p:cNvSpPr txBox="1"/>
            <p:nvPr/>
          </p:nvSpPr>
          <p:spPr>
            <a:xfrm>
              <a:off x="1308847" y="4510379"/>
              <a:ext cx="7871012" cy="4293483"/>
            </a:xfrm>
            <a:prstGeom prst="rect">
              <a:avLst/>
            </a:prstGeom>
            <a:noFill/>
          </p:spPr>
          <p:txBody>
            <a:bodyPr wrap="square">
              <a:spAutoFit/>
            </a:bodyPr>
            <a:lstStyle/>
            <a:p>
              <a:pPr algn="just"/>
              <a:r>
                <a:rPr lang="vi-VN" sz="3600" b="1" dirty="0">
                  <a:latin typeface="Cambria" panose="02040503050406030204" pitchFamily="18" charset="0"/>
                  <a:ea typeface="Cambria" panose="02040503050406030204" pitchFamily="18" charset="0"/>
                  <a:cs typeface="Tahoma" panose="020B0604030504040204" pitchFamily="34" charset="0"/>
                </a:rPr>
                <a:t>Việc Trần Quốc Toản vô tình bóp nát quả cam thể hiện Trần Quốc Toản là người yêu nước, căm thù giặc.</a:t>
              </a:r>
              <a:endParaRPr lang="en-US" sz="3600" b="1" dirty="0">
                <a:latin typeface="Cambria" panose="02040503050406030204" pitchFamily="18" charset="0"/>
                <a:ea typeface="Cambria" panose="02040503050406030204" pitchFamily="18" charset="0"/>
                <a:cs typeface="Tahoma" panose="020B0604030504040204" pitchFamily="34" charset="0"/>
              </a:endParaRPr>
            </a:p>
          </p:txBody>
        </p:sp>
      </p:grpSp>
      <p:pic>
        <p:nvPicPr>
          <p:cNvPr id="3" name="Picture 2" descr="A person in a garment&#10;&#10;Description automatically generated with medium confidence">
            <a:extLst>
              <a:ext uri="{FF2B5EF4-FFF2-40B4-BE49-F238E27FC236}">
                <a16:creationId xmlns:a16="http://schemas.microsoft.com/office/drawing/2014/main" id="{68A30F12-4EE4-ADEB-2061-2520C59DC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6057" y="-844550"/>
            <a:ext cx="5445943" cy="7702550"/>
          </a:xfrm>
          <a:prstGeom prst="rect">
            <a:avLst/>
          </a:prstGeom>
        </p:spPr>
      </p:pic>
      <p:pic>
        <p:nvPicPr>
          <p:cNvPr id="2" name="Picture 1" descr="A wicker basket with a black background&#10;&#10;Description automatically generated">
            <a:hlinkClick r:id="rId5" action="ppaction://hlinksldjump"/>
            <a:extLst>
              <a:ext uri="{FF2B5EF4-FFF2-40B4-BE49-F238E27FC236}">
                <a16:creationId xmlns:a16="http://schemas.microsoft.com/office/drawing/2014/main" id="{3FE474A2-3E6E-8BD1-36D1-E67393EFB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7516240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3"/>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1138022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885948" y="3159062"/>
            <a:ext cx="9144001"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KHỞI ĐỘNG</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586241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55030" y="4676338"/>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234"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805747" y="2321958"/>
            <a:ext cx="1058050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spcBef>
                <a:spcPct val="50000"/>
              </a:spcBef>
            </a:pP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Trần</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Quốc</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Toản</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tuy</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còn</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nhỏ</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tuổi</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nhưng</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đã</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có</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lòng</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yêu</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nước</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và</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căm</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thù</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giặc</a:t>
            </a:r>
            <a:r>
              <a:rPr lang="en-US" altLang="vi-VN" sz="5400" b="1" dirty="0">
                <a:solidFill>
                  <a:srgbClr val="02546A"/>
                </a:solidFill>
                <a:latin typeface="Times New Roman" panose="02020603050405020304" pitchFamily="18" charset="0"/>
                <a:cs typeface="Times New Roman" panose="02020603050405020304" pitchFamily="18" charset="0"/>
              </a:rPr>
              <a:t>.</a:t>
            </a:r>
          </a:p>
        </p:txBody>
      </p:sp>
      <p:pic>
        <p:nvPicPr>
          <p:cNvPr id="14" name="图片 66" descr="云">
            <a:extLst>
              <a:ext uri="{FF2B5EF4-FFF2-40B4-BE49-F238E27FC236}">
                <a16:creationId xmlns:a16="http://schemas.microsoft.com/office/drawing/2014/main" id="{49885947-14D4-4D47-A2D7-963A727F1CAF}"/>
              </a:ext>
            </a:extLst>
          </p:cNvPr>
          <p:cNvPicPr>
            <a:picLocks noChangeAspect="1"/>
          </p:cNvPicPr>
          <p:nvPr/>
        </p:nvPicPr>
        <p:blipFill>
          <a:blip r:embed="rId5"/>
          <a:stretch>
            <a:fillRect/>
          </a:stretch>
        </p:blipFill>
        <p:spPr>
          <a:xfrm>
            <a:off x="0" y="0"/>
            <a:ext cx="12344399" cy="1950720"/>
          </a:xfrm>
          <a:prstGeom prst="rect">
            <a:avLst/>
          </a:prstGeom>
        </p:spPr>
      </p:pic>
      <p:sp>
        <p:nvSpPr>
          <p:cNvPr id="27" name="Rectangle 26">
            <a:extLst>
              <a:ext uri="{FF2B5EF4-FFF2-40B4-BE49-F238E27FC236}">
                <a16:creationId xmlns:a16="http://schemas.microsoft.com/office/drawing/2014/main" id="{9D006FA9-BF84-4D9D-9D2C-84B3413C3748}"/>
              </a:ext>
            </a:extLst>
          </p:cNvPr>
          <p:cNvSpPr/>
          <p:nvPr/>
        </p:nvSpPr>
        <p:spPr>
          <a:xfrm>
            <a:off x="3640842" y="519932"/>
            <a:ext cx="4910320" cy="1446550"/>
          </a:xfrm>
          <a:prstGeom prst="rect">
            <a:avLst/>
          </a:prstGeom>
          <a:noFill/>
        </p:spPr>
        <p:txBody>
          <a:bodyPr wrap="none">
            <a:spAutoFit/>
          </a:bodyPr>
          <a:lstStyle/>
          <a:p>
            <a:pPr algn="ctr">
              <a:defRPr/>
            </a:pPr>
            <a:r>
              <a:rPr lang="en-US" sz="8800" b="1" dirty="0">
                <a:ln w="0"/>
                <a:solidFill>
                  <a:srgbClr val="C00000"/>
                </a:solidFill>
                <a:effectLst>
                  <a:outerShdw blurRad="25400" dist="19050" dir="2700000" algn="tl" rotWithShape="0">
                    <a:schemeClr val="dk1"/>
                  </a:outerShdw>
                </a:effectLst>
                <a:latin typeface="#9Slide07 IcielBC Cubano Normal" pitchFamily="2" charset="0"/>
                <a:cs typeface="Calibri Light" panose="020F0302020204030204" pitchFamily="34" charset="0"/>
              </a:rPr>
              <a:t>NỘI DUNG</a:t>
            </a:r>
          </a:p>
        </p:txBody>
      </p:sp>
    </p:spTree>
    <p:extLst>
      <p:ext uri="{BB962C8B-B14F-4D97-AF65-F5344CB8AC3E}">
        <p14:creationId xmlns:p14="http://schemas.microsoft.com/office/powerpoint/2010/main" val="18063102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strVal val="#ppt_w+.3"/>
                                          </p:val>
                                        </p:tav>
                                        <p:tav tm="100000">
                                          <p:val>
                                            <p:strVal val="#ppt_w"/>
                                          </p:val>
                                        </p:tav>
                                      </p:tavLst>
                                    </p:anim>
                                    <p:anim calcmode="lin" valueType="num">
                                      <p:cBhvr>
                                        <p:cTn id="12" dur="1000" fill="hold"/>
                                        <p:tgtEl>
                                          <p:spTgt spid="27"/>
                                        </p:tgtEl>
                                        <p:attrNameLst>
                                          <p:attrName>ppt_h</p:attrName>
                                        </p:attrNameLst>
                                      </p:cBhvr>
                                      <p:tavLst>
                                        <p:tav tm="0">
                                          <p:val>
                                            <p:strVal val="#ppt_h"/>
                                          </p:val>
                                        </p:tav>
                                        <p:tav tm="100000">
                                          <p:val>
                                            <p:strVal val="#ppt_h"/>
                                          </p:val>
                                        </p:tav>
                                      </p:tavLst>
                                    </p:anim>
                                    <p:animEffect transition="in" filter="fade">
                                      <p:cBhvr>
                                        <p:cTn id="13" dur="1000"/>
                                        <p:tgtEl>
                                          <p:spTgt spid="27"/>
                                        </p:tgtEl>
                                      </p:cBhvr>
                                    </p:animEffect>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750" fill="hold"/>
                                        <p:tgtEl>
                                          <p:spTgt spid="18"/>
                                        </p:tgtEl>
                                        <p:attrNameLst>
                                          <p:attrName>ppt_x</p:attrName>
                                        </p:attrNameLst>
                                      </p:cBhvr>
                                      <p:tavLst>
                                        <p:tav tm="0">
                                          <p:val>
                                            <p:strVal val="1+#ppt_w/2"/>
                                          </p:val>
                                        </p:tav>
                                        <p:tav tm="100000">
                                          <p:val>
                                            <p:strVal val="#ppt_x"/>
                                          </p:val>
                                        </p:tav>
                                      </p:tavLst>
                                    </p:anim>
                                    <p:anim calcmode="lin" valueType="num">
                                      <p:cBhvr additive="base">
                                        <p:cTn id="18" dur="75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750" fill="hold"/>
                                        <p:tgtEl>
                                          <p:spTgt spid="24"/>
                                        </p:tgtEl>
                                        <p:attrNameLst>
                                          <p:attrName>ppt_x</p:attrName>
                                        </p:attrNameLst>
                                      </p:cBhvr>
                                      <p:tavLst>
                                        <p:tav tm="0">
                                          <p:val>
                                            <p:strVal val="0-#ppt_w/2"/>
                                          </p:val>
                                        </p:tav>
                                        <p:tav tm="100000">
                                          <p:val>
                                            <p:strVal val="#ppt_x"/>
                                          </p:val>
                                        </p:tav>
                                      </p:tavLst>
                                    </p:anim>
                                    <p:anim calcmode="lin" valueType="num">
                                      <p:cBhvr additive="base">
                                        <p:cTn id="2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4921"/>
            <a:ext cx="1174910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254828" y="3159060"/>
            <a:ext cx="9494276"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Luyện</a:t>
            </a:r>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 </a:t>
            </a:r>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tập</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24886639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descr="D:\资料\组 7.png组 7">
            <a:extLst>
              <a:ext uri="{FF2B5EF4-FFF2-40B4-BE49-F238E27FC236}">
                <a16:creationId xmlns:a16="http://schemas.microsoft.com/office/drawing/2014/main" id="{42D00C93-B087-4E5E-B4EE-2360D6C86ADE}"/>
              </a:ext>
            </a:extLst>
          </p:cNvPr>
          <p:cNvPicPr>
            <a:picLocks noChangeAspect="1"/>
          </p:cNvPicPr>
          <p:nvPr/>
        </p:nvPicPr>
        <p:blipFill>
          <a:blip r:embed="rId2"/>
          <a:srcRect l="8720" r="8720"/>
          <a:stretch>
            <a:fillRect/>
          </a:stretch>
        </p:blipFill>
        <p:spPr>
          <a:xfrm>
            <a:off x="634" y="309838"/>
            <a:ext cx="12221021" cy="5354906"/>
          </a:xfrm>
          <a:prstGeom prst="rect">
            <a:avLst/>
          </a:prstGeom>
        </p:spPr>
      </p:pic>
      <p:pic>
        <p:nvPicPr>
          <p:cNvPr id="11" name="图片 7">
            <a:extLst>
              <a:ext uri="{FF2B5EF4-FFF2-40B4-BE49-F238E27FC236}">
                <a16:creationId xmlns:a16="http://schemas.microsoft.com/office/drawing/2014/main" id="{B469D183-2493-4297-8FB7-8475CED4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12" name="图片 9">
            <a:extLst>
              <a:ext uri="{FF2B5EF4-FFF2-40B4-BE49-F238E27FC236}">
                <a16:creationId xmlns:a16="http://schemas.microsoft.com/office/drawing/2014/main" id="{75BB8ACA-E131-4A94-9892-F7B2AAE48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4" name="图片 5">
            <a:extLst>
              <a:ext uri="{FF2B5EF4-FFF2-40B4-BE49-F238E27FC236}">
                <a16:creationId xmlns:a16="http://schemas.microsoft.com/office/drawing/2014/main" id="{3715F491-7721-488D-B430-F1EEA111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sp>
        <p:nvSpPr>
          <p:cNvPr id="8" name="Text Box 52">
            <a:extLst>
              <a:ext uri="{FF2B5EF4-FFF2-40B4-BE49-F238E27FC236}">
                <a16:creationId xmlns:a16="http://schemas.microsoft.com/office/drawing/2014/main" id="{FCB9AC4C-95D8-464F-B368-B215B3912F5E}"/>
              </a:ext>
            </a:extLst>
          </p:cNvPr>
          <p:cNvSpPr txBox="1">
            <a:spLocks noChangeArrowheads="1"/>
          </p:cNvSpPr>
          <p:nvPr/>
        </p:nvSpPr>
        <p:spPr bwMode="auto">
          <a:xfrm>
            <a:off x="1350963" y="758175"/>
            <a:ext cx="10620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dưới</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đây</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nhóm</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endPar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id="{3537D177-C0D3-45B6-B3B8-D53E7D51B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7" y="204072"/>
            <a:ext cx="1402670" cy="1510324"/>
          </a:xfrm>
          <a:prstGeom prst="rect">
            <a:avLst/>
          </a:prstGeom>
        </p:spPr>
      </p:pic>
      <p:sp>
        <p:nvSpPr>
          <p:cNvPr id="2" name="Rounded Rectangle 1">
            <a:extLst>
              <a:ext uri="{FF2B5EF4-FFF2-40B4-BE49-F238E27FC236}">
                <a16:creationId xmlns:a16="http://schemas.microsoft.com/office/drawing/2014/main" id="{A80445D1-8FCF-A6C7-9A57-0F25D39CEE2C}"/>
              </a:ext>
            </a:extLst>
          </p:cNvPr>
          <p:cNvSpPr/>
          <p:nvPr/>
        </p:nvSpPr>
        <p:spPr>
          <a:xfrm>
            <a:off x="220367" y="1886746"/>
            <a:ext cx="3425858"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200" dirty="0">
                <a:latin typeface="Cambria" panose="02040503050406030204" pitchFamily="18" charset="0"/>
                <a:ea typeface="Cambria" panose="02040503050406030204" pitchFamily="18" charset="0"/>
              </a:rPr>
              <a:t>Trần Quốc Toản</a:t>
            </a:r>
          </a:p>
        </p:txBody>
      </p:sp>
      <p:sp>
        <p:nvSpPr>
          <p:cNvPr id="3" name="Rounded Rectangle 2">
            <a:extLst>
              <a:ext uri="{FF2B5EF4-FFF2-40B4-BE49-F238E27FC236}">
                <a16:creationId xmlns:a16="http://schemas.microsoft.com/office/drawing/2014/main" id="{0FFBB193-93A4-4B33-105C-27CFC9F6BE53}"/>
              </a:ext>
            </a:extLst>
          </p:cNvPr>
          <p:cNvSpPr/>
          <p:nvPr/>
        </p:nvSpPr>
        <p:spPr>
          <a:xfrm>
            <a:off x="4064551" y="1871151"/>
            <a:ext cx="1697785"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200" dirty="0">
                <a:latin typeface="Cambria" panose="02040503050406030204" pitchFamily="18" charset="0"/>
                <a:ea typeface="Cambria" panose="02040503050406030204" pitchFamily="18" charset="0"/>
              </a:rPr>
              <a:t>vua</a:t>
            </a:r>
          </a:p>
        </p:txBody>
      </p:sp>
      <p:sp>
        <p:nvSpPr>
          <p:cNvPr id="5" name="Rounded Rectangle 4">
            <a:extLst>
              <a:ext uri="{FF2B5EF4-FFF2-40B4-BE49-F238E27FC236}">
                <a16:creationId xmlns:a16="http://schemas.microsoft.com/office/drawing/2014/main" id="{BD50A1A7-2916-A13C-6CDB-063B793D8DB2}"/>
              </a:ext>
            </a:extLst>
          </p:cNvPr>
          <p:cNvSpPr/>
          <p:nvPr/>
        </p:nvSpPr>
        <p:spPr>
          <a:xfrm>
            <a:off x="6280786" y="1871151"/>
            <a:ext cx="2685902"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t</a:t>
            </a:r>
            <a:r>
              <a:rPr lang="en-VN" sz="3200" dirty="0">
                <a:latin typeface="Cambria" panose="02040503050406030204" pitchFamily="18" charset="0"/>
                <a:ea typeface="Cambria" panose="02040503050406030204" pitchFamily="18" charset="0"/>
              </a:rPr>
              <a:t>huyền rồng</a:t>
            </a:r>
          </a:p>
        </p:txBody>
      </p:sp>
      <p:sp>
        <p:nvSpPr>
          <p:cNvPr id="15" name="Rounded Rectangle 14">
            <a:extLst>
              <a:ext uri="{FF2B5EF4-FFF2-40B4-BE49-F238E27FC236}">
                <a16:creationId xmlns:a16="http://schemas.microsoft.com/office/drawing/2014/main" id="{CA74C62E-F2B3-449F-01FC-0617D9793C6B}"/>
              </a:ext>
            </a:extLst>
          </p:cNvPr>
          <p:cNvSpPr/>
          <p:nvPr/>
        </p:nvSpPr>
        <p:spPr>
          <a:xfrm>
            <a:off x="9428677" y="1871151"/>
            <a:ext cx="2330989"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q</a:t>
            </a:r>
            <a:r>
              <a:rPr lang="en-VN" sz="3200" dirty="0">
                <a:latin typeface="Cambria" panose="02040503050406030204" pitchFamily="18" charset="0"/>
                <a:ea typeface="Cambria" panose="02040503050406030204" pitchFamily="18" charset="0"/>
              </a:rPr>
              <a:t>uả cam</a:t>
            </a:r>
          </a:p>
        </p:txBody>
      </p:sp>
      <p:sp>
        <p:nvSpPr>
          <p:cNvPr id="16" name="Rounded Rectangle 15">
            <a:extLst>
              <a:ext uri="{FF2B5EF4-FFF2-40B4-BE49-F238E27FC236}">
                <a16:creationId xmlns:a16="http://schemas.microsoft.com/office/drawing/2014/main" id="{15BABBF1-B64A-DE00-CC48-D1F861517553}"/>
              </a:ext>
            </a:extLst>
          </p:cNvPr>
          <p:cNvSpPr/>
          <p:nvPr/>
        </p:nvSpPr>
        <p:spPr>
          <a:xfrm>
            <a:off x="4156043" y="3164161"/>
            <a:ext cx="2685902"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s</a:t>
            </a:r>
            <a:r>
              <a:rPr lang="en-VN" sz="3200" dirty="0">
                <a:latin typeface="Cambria" panose="02040503050406030204" pitchFamily="18" charset="0"/>
                <a:ea typeface="Cambria" panose="02040503050406030204" pitchFamily="18" charset="0"/>
              </a:rPr>
              <a:t>ứ thần</a:t>
            </a:r>
          </a:p>
        </p:txBody>
      </p:sp>
      <p:sp>
        <p:nvSpPr>
          <p:cNvPr id="17" name="Rounded Rectangle 16">
            <a:extLst>
              <a:ext uri="{FF2B5EF4-FFF2-40B4-BE49-F238E27FC236}">
                <a16:creationId xmlns:a16="http://schemas.microsoft.com/office/drawing/2014/main" id="{1B46A158-51E1-B7B9-CAAF-565240D6A70A}"/>
              </a:ext>
            </a:extLst>
          </p:cNvPr>
          <p:cNvSpPr/>
          <p:nvPr/>
        </p:nvSpPr>
        <p:spPr>
          <a:xfrm>
            <a:off x="7168313" y="3164161"/>
            <a:ext cx="2685902"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t</a:t>
            </a:r>
            <a:r>
              <a:rPr lang="en-VN" sz="3200" dirty="0">
                <a:latin typeface="Cambria" panose="02040503050406030204" pitchFamily="18" charset="0"/>
                <a:ea typeface="Cambria" panose="02040503050406030204" pitchFamily="18" charset="0"/>
              </a:rPr>
              <a:t>hanh gươm</a:t>
            </a:r>
          </a:p>
        </p:txBody>
      </p:sp>
      <p:sp>
        <p:nvSpPr>
          <p:cNvPr id="19" name="Cloud 18">
            <a:extLst>
              <a:ext uri="{FF2B5EF4-FFF2-40B4-BE49-F238E27FC236}">
                <a16:creationId xmlns:a16="http://schemas.microsoft.com/office/drawing/2014/main" id="{E9E4962F-AA5B-7C70-AB4A-33D2F86E519E}"/>
              </a:ext>
            </a:extLst>
          </p:cNvPr>
          <p:cNvSpPr/>
          <p:nvPr/>
        </p:nvSpPr>
        <p:spPr>
          <a:xfrm>
            <a:off x="220367" y="4779080"/>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 ngữ chỉ người</a:t>
            </a:r>
          </a:p>
        </p:txBody>
      </p:sp>
      <p:sp>
        <p:nvSpPr>
          <p:cNvPr id="20" name="Cloud 19">
            <a:extLst>
              <a:ext uri="{FF2B5EF4-FFF2-40B4-BE49-F238E27FC236}">
                <a16:creationId xmlns:a16="http://schemas.microsoft.com/office/drawing/2014/main" id="{6CDA554C-4F52-77F7-6033-6F9ADB86B500}"/>
              </a:ext>
            </a:extLst>
          </p:cNvPr>
          <p:cNvSpPr/>
          <p:nvPr/>
        </p:nvSpPr>
        <p:spPr>
          <a:xfrm>
            <a:off x="6221010" y="4815895"/>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 ngữ chỉ vật</a:t>
            </a:r>
          </a:p>
        </p:txBody>
      </p:sp>
      <p:sp>
        <p:nvSpPr>
          <p:cNvPr id="21" name="Rounded Rectangle 20">
            <a:extLst>
              <a:ext uri="{FF2B5EF4-FFF2-40B4-BE49-F238E27FC236}">
                <a16:creationId xmlns:a16="http://schemas.microsoft.com/office/drawing/2014/main" id="{7601F95B-8991-65ED-98D4-9E573464A086}"/>
              </a:ext>
            </a:extLst>
          </p:cNvPr>
          <p:cNvSpPr/>
          <p:nvPr/>
        </p:nvSpPr>
        <p:spPr>
          <a:xfrm>
            <a:off x="502070" y="3176008"/>
            <a:ext cx="2877944"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200" dirty="0">
                <a:latin typeface="Cambria" panose="02040503050406030204" pitchFamily="18" charset="0"/>
                <a:ea typeface="Cambria" panose="02040503050406030204" pitchFamily="18" charset="0"/>
              </a:rPr>
              <a:t>lính</a:t>
            </a:r>
          </a:p>
        </p:txBody>
      </p:sp>
    </p:spTree>
    <p:extLst>
      <p:ext uri="{BB962C8B-B14F-4D97-AF65-F5344CB8AC3E}">
        <p14:creationId xmlns:p14="http://schemas.microsoft.com/office/powerpoint/2010/main" val="33381914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175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descr="D:\资料\组 7.png组 7">
            <a:extLst>
              <a:ext uri="{FF2B5EF4-FFF2-40B4-BE49-F238E27FC236}">
                <a16:creationId xmlns:a16="http://schemas.microsoft.com/office/drawing/2014/main" id="{42D00C93-B087-4E5E-B4EE-2360D6C86ADE}"/>
              </a:ext>
            </a:extLst>
          </p:cNvPr>
          <p:cNvPicPr>
            <a:picLocks noChangeAspect="1"/>
          </p:cNvPicPr>
          <p:nvPr/>
        </p:nvPicPr>
        <p:blipFill>
          <a:blip r:embed="rId2"/>
          <a:srcRect l="8720" r="8720"/>
          <a:stretch>
            <a:fillRect/>
          </a:stretch>
        </p:blipFill>
        <p:spPr>
          <a:xfrm>
            <a:off x="634" y="309838"/>
            <a:ext cx="12221021" cy="5976662"/>
          </a:xfrm>
          <a:prstGeom prst="rect">
            <a:avLst/>
          </a:prstGeom>
        </p:spPr>
      </p:pic>
      <p:pic>
        <p:nvPicPr>
          <p:cNvPr id="11" name="图片 7">
            <a:extLst>
              <a:ext uri="{FF2B5EF4-FFF2-40B4-BE49-F238E27FC236}">
                <a16:creationId xmlns:a16="http://schemas.microsoft.com/office/drawing/2014/main" id="{B469D183-2493-4297-8FB7-8475CED4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12" name="图片 9">
            <a:extLst>
              <a:ext uri="{FF2B5EF4-FFF2-40B4-BE49-F238E27FC236}">
                <a16:creationId xmlns:a16="http://schemas.microsoft.com/office/drawing/2014/main" id="{75BB8ACA-E131-4A94-9892-F7B2AAE48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4" name="图片 5">
            <a:extLst>
              <a:ext uri="{FF2B5EF4-FFF2-40B4-BE49-F238E27FC236}">
                <a16:creationId xmlns:a16="http://schemas.microsoft.com/office/drawing/2014/main" id="{3715F491-7721-488D-B430-F1EEA111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sp>
        <p:nvSpPr>
          <p:cNvPr id="8" name="Text Box 52">
            <a:extLst>
              <a:ext uri="{FF2B5EF4-FFF2-40B4-BE49-F238E27FC236}">
                <a16:creationId xmlns:a16="http://schemas.microsoft.com/office/drawing/2014/main" id="{FCB9AC4C-95D8-464F-B368-B215B3912F5E}"/>
              </a:ext>
            </a:extLst>
          </p:cNvPr>
          <p:cNvSpPr txBox="1">
            <a:spLocks noChangeArrowheads="1"/>
          </p:cNvSpPr>
          <p:nvPr/>
        </p:nvSpPr>
        <p:spPr bwMode="auto">
          <a:xfrm>
            <a:off x="1436082" y="525305"/>
            <a:ext cx="10620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dưới</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đây</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nhóm</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endPar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id="{3537D177-C0D3-45B6-B3B8-D53E7D51B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7" y="204072"/>
            <a:ext cx="1402670" cy="1510324"/>
          </a:xfrm>
          <a:prstGeom prst="rect">
            <a:avLst/>
          </a:prstGeom>
        </p:spPr>
      </p:pic>
      <p:sp>
        <p:nvSpPr>
          <p:cNvPr id="2" name="Rounded Rectangle 1">
            <a:extLst>
              <a:ext uri="{FF2B5EF4-FFF2-40B4-BE49-F238E27FC236}">
                <a16:creationId xmlns:a16="http://schemas.microsoft.com/office/drawing/2014/main" id="{A80445D1-8FCF-A6C7-9A57-0F25D39CEE2C}"/>
              </a:ext>
            </a:extLst>
          </p:cNvPr>
          <p:cNvSpPr/>
          <p:nvPr/>
        </p:nvSpPr>
        <p:spPr>
          <a:xfrm>
            <a:off x="220367" y="1510272"/>
            <a:ext cx="2431431"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400" dirty="0">
                <a:latin typeface="Cambria" panose="02040503050406030204" pitchFamily="18" charset="0"/>
                <a:ea typeface="Cambria" panose="02040503050406030204" pitchFamily="18" charset="0"/>
              </a:rPr>
              <a:t>Trần Quốc Toản</a:t>
            </a:r>
          </a:p>
        </p:txBody>
      </p:sp>
      <p:sp>
        <p:nvSpPr>
          <p:cNvPr id="3" name="Rounded Rectangle 2">
            <a:extLst>
              <a:ext uri="{FF2B5EF4-FFF2-40B4-BE49-F238E27FC236}">
                <a16:creationId xmlns:a16="http://schemas.microsoft.com/office/drawing/2014/main" id="{0FFBB193-93A4-4B33-105C-27CFC9F6BE53}"/>
              </a:ext>
            </a:extLst>
          </p:cNvPr>
          <p:cNvSpPr/>
          <p:nvPr/>
        </p:nvSpPr>
        <p:spPr>
          <a:xfrm>
            <a:off x="2797861" y="1529710"/>
            <a:ext cx="836264"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400" dirty="0">
                <a:latin typeface="Cambria" panose="02040503050406030204" pitchFamily="18" charset="0"/>
                <a:ea typeface="Cambria" panose="02040503050406030204" pitchFamily="18" charset="0"/>
              </a:rPr>
              <a:t>vua</a:t>
            </a:r>
          </a:p>
        </p:txBody>
      </p:sp>
      <p:sp>
        <p:nvSpPr>
          <p:cNvPr id="5" name="Rounded Rectangle 4">
            <a:extLst>
              <a:ext uri="{FF2B5EF4-FFF2-40B4-BE49-F238E27FC236}">
                <a16:creationId xmlns:a16="http://schemas.microsoft.com/office/drawing/2014/main" id="{BD50A1A7-2916-A13C-6CDB-063B793D8DB2}"/>
              </a:ext>
            </a:extLst>
          </p:cNvPr>
          <p:cNvSpPr/>
          <p:nvPr/>
        </p:nvSpPr>
        <p:spPr>
          <a:xfrm>
            <a:off x="3780188" y="1539237"/>
            <a:ext cx="1916187"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t</a:t>
            </a:r>
            <a:r>
              <a:rPr lang="en-VN" sz="2400" dirty="0">
                <a:latin typeface="Cambria" panose="02040503050406030204" pitchFamily="18" charset="0"/>
                <a:ea typeface="Cambria" panose="02040503050406030204" pitchFamily="18" charset="0"/>
              </a:rPr>
              <a:t>huyền rồng</a:t>
            </a:r>
          </a:p>
        </p:txBody>
      </p:sp>
      <p:sp>
        <p:nvSpPr>
          <p:cNvPr id="15" name="Rounded Rectangle 14">
            <a:extLst>
              <a:ext uri="{FF2B5EF4-FFF2-40B4-BE49-F238E27FC236}">
                <a16:creationId xmlns:a16="http://schemas.microsoft.com/office/drawing/2014/main" id="{CA74C62E-F2B3-449F-01FC-0617D9793C6B}"/>
              </a:ext>
            </a:extLst>
          </p:cNvPr>
          <p:cNvSpPr/>
          <p:nvPr/>
        </p:nvSpPr>
        <p:spPr>
          <a:xfrm>
            <a:off x="5814991" y="1560362"/>
            <a:ext cx="1475923"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q</a:t>
            </a:r>
            <a:r>
              <a:rPr lang="en-VN" sz="2400" dirty="0">
                <a:latin typeface="Cambria" panose="02040503050406030204" pitchFamily="18" charset="0"/>
                <a:ea typeface="Cambria" panose="02040503050406030204" pitchFamily="18" charset="0"/>
              </a:rPr>
              <a:t>uả cam</a:t>
            </a:r>
          </a:p>
        </p:txBody>
      </p:sp>
      <p:sp>
        <p:nvSpPr>
          <p:cNvPr id="16" name="Rounded Rectangle 15">
            <a:extLst>
              <a:ext uri="{FF2B5EF4-FFF2-40B4-BE49-F238E27FC236}">
                <a16:creationId xmlns:a16="http://schemas.microsoft.com/office/drawing/2014/main" id="{15BABBF1-B64A-DE00-CC48-D1F861517553}"/>
              </a:ext>
            </a:extLst>
          </p:cNvPr>
          <p:cNvSpPr/>
          <p:nvPr/>
        </p:nvSpPr>
        <p:spPr>
          <a:xfrm>
            <a:off x="8466155" y="1539237"/>
            <a:ext cx="1363444"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s</a:t>
            </a:r>
            <a:r>
              <a:rPr lang="en-VN" sz="2400" dirty="0">
                <a:latin typeface="Cambria" panose="02040503050406030204" pitchFamily="18" charset="0"/>
                <a:ea typeface="Cambria" panose="02040503050406030204" pitchFamily="18" charset="0"/>
              </a:rPr>
              <a:t>ứ thần</a:t>
            </a:r>
          </a:p>
        </p:txBody>
      </p:sp>
      <p:sp>
        <p:nvSpPr>
          <p:cNvPr id="17" name="Rounded Rectangle 16">
            <a:extLst>
              <a:ext uri="{FF2B5EF4-FFF2-40B4-BE49-F238E27FC236}">
                <a16:creationId xmlns:a16="http://schemas.microsoft.com/office/drawing/2014/main" id="{1B46A158-51E1-B7B9-CAAF-565240D6A70A}"/>
              </a:ext>
            </a:extLst>
          </p:cNvPr>
          <p:cNvSpPr/>
          <p:nvPr/>
        </p:nvSpPr>
        <p:spPr>
          <a:xfrm>
            <a:off x="9994502" y="1539237"/>
            <a:ext cx="2062250"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t</a:t>
            </a:r>
            <a:r>
              <a:rPr lang="en-VN" sz="2400" dirty="0">
                <a:latin typeface="Cambria" panose="02040503050406030204" pitchFamily="18" charset="0"/>
                <a:ea typeface="Cambria" panose="02040503050406030204" pitchFamily="18" charset="0"/>
              </a:rPr>
              <a:t>hanh gươm</a:t>
            </a:r>
          </a:p>
        </p:txBody>
      </p:sp>
      <p:sp>
        <p:nvSpPr>
          <p:cNvPr id="19" name="Cloud 18">
            <a:extLst>
              <a:ext uri="{FF2B5EF4-FFF2-40B4-BE49-F238E27FC236}">
                <a16:creationId xmlns:a16="http://schemas.microsoft.com/office/drawing/2014/main" id="{E9E4962F-AA5B-7C70-AB4A-33D2F86E519E}"/>
              </a:ext>
            </a:extLst>
          </p:cNvPr>
          <p:cNvSpPr/>
          <p:nvPr/>
        </p:nvSpPr>
        <p:spPr>
          <a:xfrm>
            <a:off x="-220504" y="2091333"/>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 ngữ chỉ người</a:t>
            </a:r>
          </a:p>
        </p:txBody>
      </p:sp>
      <p:sp>
        <p:nvSpPr>
          <p:cNvPr id="20" name="Cloud 19">
            <a:extLst>
              <a:ext uri="{FF2B5EF4-FFF2-40B4-BE49-F238E27FC236}">
                <a16:creationId xmlns:a16="http://schemas.microsoft.com/office/drawing/2014/main" id="{6CDA554C-4F52-77F7-6033-6F9ADB86B500}"/>
              </a:ext>
            </a:extLst>
          </p:cNvPr>
          <p:cNvSpPr/>
          <p:nvPr/>
        </p:nvSpPr>
        <p:spPr>
          <a:xfrm>
            <a:off x="7012538" y="2172975"/>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 ngữ chỉ vật</a:t>
            </a:r>
          </a:p>
        </p:txBody>
      </p:sp>
      <p:sp>
        <p:nvSpPr>
          <p:cNvPr id="4" name="Rounded Rectangle 3">
            <a:extLst>
              <a:ext uri="{FF2B5EF4-FFF2-40B4-BE49-F238E27FC236}">
                <a16:creationId xmlns:a16="http://schemas.microsoft.com/office/drawing/2014/main" id="{606E8DF6-065D-17BE-A1BF-92FD28F231D0}"/>
              </a:ext>
            </a:extLst>
          </p:cNvPr>
          <p:cNvSpPr/>
          <p:nvPr/>
        </p:nvSpPr>
        <p:spPr>
          <a:xfrm>
            <a:off x="7409530" y="1560362"/>
            <a:ext cx="891722"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lính</a:t>
            </a:r>
            <a:endParaRPr lang="en-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935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175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1.66667E-6 -2.96296E-6 L 0.00013 0.38056 " pathEditMode="relative" rAng="0" ptsTypes="AA">
                                      <p:cBhvr>
                                        <p:cTn id="43" dur="2000" fill="hold"/>
                                        <p:tgtEl>
                                          <p:spTgt spid="2"/>
                                        </p:tgtEl>
                                        <p:attrNameLst>
                                          <p:attrName>ppt_x</p:attrName>
                                          <p:attrName>ppt_y</p:attrName>
                                        </p:attrNameLst>
                                      </p:cBhvr>
                                      <p:rCtr x="0" y="19028"/>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1.875E-6 -2.22222E-6 L 0.01224 0.37755 " pathEditMode="relative" rAng="0" ptsTypes="AA">
                                      <p:cBhvr>
                                        <p:cTn id="47" dur="2000" fill="hold"/>
                                        <p:tgtEl>
                                          <p:spTgt spid="3"/>
                                        </p:tgtEl>
                                        <p:attrNameLst>
                                          <p:attrName>ppt_x</p:attrName>
                                          <p:attrName>ppt_y</p:attrName>
                                        </p:attrNameLst>
                                      </p:cBhvr>
                                      <p:rCtr x="612" y="18866"/>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1.66667E-6 -1.11111E-6 L 0.25182 0.39514 " pathEditMode="relative" rAng="0" ptsTypes="AA">
                                      <p:cBhvr>
                                        <p:cTn id="51" dur="2000" fill="hold"/>
                                        <p:tgtEl>
                                          <p:spTgt spid="5"/>
                                        </p:tgtEl>
                                        <p:attrNameLst>
                                          <p:attrName>ppt_x</p:attrName>
                                          <p:attrName>ppt_y</p:attrName>
                                        </p:attrNameLst>
                                      </p:cBhvr>
                                      <p:rCtr x="12591" y="19745"/>
                                    </p:animMotion>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grpId="0" nodeType="clickEffect">
                                  <p:stCondLst>
                                    <p:cond delay="0"/>
                                  </p:stCondLst>
                                  <p:childTnLst>
                                    <p:animMotion origin="layout" path="M 0 -3.7037E-7 L 0.29909 0.39306 " pathEditMode="relative" rAng="0" ptsTypes="AA">
                                      <p:cBhvr>
                                        <p:cTn id="55" dur="2000" fill="hold"/>
                                        <p:tgtEl>
                                          <p:spTgt spid="15"/>
                                        </p:tgtEl>
                                        <p:attrNameLst>
                                          <p:attrName>ppt_x</p:attrName>
                                          <p:attrName>ppt_y</p:attrName>
                                        </p:attrNameLst>
                                      </p:cBhvr>
                                      <p:rCtr x="14948" y="19653"/>
                                    </p:animMotion>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0" nodeType="clickEffect">
                                  <p:stCondLst>
                                    <p:cond delay="0"/>
                                  </p:stCondLst>
                                  <p:childTnLst>
                                    <p:animMotion origin="layout" path="M -8.33333E-7 -3.7037E-7 L -0.55039 0.49607 " pathEditMode="relative" rAng="0" ptsTypes="AA">
                                      <p:cBhvr>
                                        <p:cTn id="59" dur="2000" fill="hold"/>
                                        <p:tgtEl>
                                          <p:spTgt spid="4"/>
                                        </p:tgtEl>
                                        <p:attrNameLst>
                                          <p:attrName>ppt_x</p:attrName>
                                          <p:attrName>ppt_y</p:attrName>
                                        </p:attrNameLst>
                                      </p:cBhvr>
                                      <p:rCtr x="-27526" y="24792"/>
                                    </p:animMotion>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0" nodeType="clickEffect">
                                  <p:stCondLst>
                                    <p:cond delay="0"/>
                                  </p:stCondLst>
                                  <p:childTnLst>
                                    <p:animMotion origin="layout" path="M -4.16667E-7 -1.11111E-6 L -0.51836 0.49514 " pathEditMode="relative" rAng="0" ptsTypes="AA">
                                      <p:cBhvr>
                                        <p:cTn id="63" dur="2000" fill="hold"/>
                                        <p:tgtEl>
                                          <p:spTgt spid="16"/>
                                        </p:tgtEl>
                                        <p:attrNameLst>
                                          <p:attrName>ppt_x</p:attrName>
                                          <p:attrName>ppt_y</p:attrName>
                                        </p:attrNameLst>
                                      </p:cBhvr>
                                      <p:rCtr x="-25924" y="24745"/>
                                    </p:animMotion>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0" nodeType="clickEffect">
                                  <p:stCondLst>
                                    <p:cond delay="0"/>
                                  </p:stCondLst>
                                  <p:childTnLst>
                                    <p:animMotion origin="layout" path="M 3.125E-6 -1.11111E-6 L -0.16016 0.5206 " pathEditMode="relative" rAng="0" ptsTypes="AA">
                                      <p:cBhvr>
                                        <p:cTn id="67" dur="2000" fill="hold"/>
                                        <p:tgtEl>
                                          <p:spTgt spid="17"/>
                                        </p:tgtEl>
                                        <p:attrNameLst>
                                          <p:attrName>ppt_x</p:attrName>
                                          <p:attrName>ppt_y</p:attrName>
                                        </p:attrNameLst>
                                      </p:cBhvr>
                                      <p:rCtr x="-8008" y="2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5" grpId="0" animBg="1"/>
      <p:bldP spid="15" grpId="0" animBg="1"/>
      <p:bldP spid="16" grpId="0" animBg="1"/>
      <p:bldP spid="17"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descr="D:\资料\组 7.png组 7">
            <a:extLst>
              <a:ext uri="{FF2B5EF4-FFF2-40B4-BE49-F238E27FC236}">
                <a16:creationId xmlns:a16="http://schemas.microsoft.com/office/drawing/2014/main" id="{42D00C93-B087-4E5E-B4EE-2360D6C86ADE}"/>
              </a:ext>
            </a:extLst>
          </p:cNvPr>
          <p:cNvPicPr>
            <a:picLocks noChangeAspect="1"/>
          </p:cNvPicPr>
          <p:nvPr/>
        </p:nvPicPr>
        <p:blipFill>
          <a:blip r:embed="rId2"/>
          <a:srcRect l="8720" r="8720"/>
          <a:stretch>
            <a:fillRect/>
          </a:stretch>
        </p:blipFill>
        <p:spPr>
          <a:xfrm>
            <a:off x="89534" y="309837"/>
            <a:ext cx="12221021" cy="5354906"/>
          </a:xfrm>
          <a:prstGeom prst="rect">
            <a:avLst/>
          </a:prstGeom>
        </p:spPr>
      </p:pic>
      <p:pic>
        <p:nvPicPr>
          <p:cNvPr id="11" name="图片 7">
            <a:extLst>
              <a:ext uri="{FF2B5EF4-FFF2-40B4-BE49-F238E27FC236}">
                <a16:creationId xmlns:a16="http://schemas.microsoft.com/office/drawing/2014/main" id="{B469D183-2493-4297-8FB7-8475CED4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12" name="图片 9">
            <a:extLst>
              <a:ext uri="{FF2B5EF4-FFF2-40B4-BE49-F238E27FC236}">
                <a16:creationId xmlns:a16="http://schemas.microsoft.com/office/drawing/2014/main" id="{75BB8ACA-E131-4A94-9892-F7B2AAE48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4" name="图片 5">
            <a:extLst>
              <a:ext uri="{FF2B5EF4-FFF2-40B4-BE49-F238E27FC236}">
                <a16:creationId xmlns:a16="http://schemas.microsoft.com/office/drawing/2014/main" id="{3715F491-7721-488D-B430-F1EEA111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sp>
        <p:nvSpPr>
          <p:cNvPr id="8" name="Text Box 52">
            <a:extLst>
              <a:ext uri="{FF2B5EF4-FFF2-40B4-BE49-F238E27FC236}">
                <a16:creationId xmlns:a16="http://schemas.microsoft.com/office/drawing/2014/main" id="{FCB9AC4C-95D8-464F-B368-B215B3912F5E}"/>
              </a:ext>
            </a:extLst>
          </p:cNvPr>
          <p:cNvSpPr txBox="1">
            <a:spLocks noChangeArrowheads="1"/>
          </p:cNvSpPr>
          <p:nvPr/>
        </p:nvSpPr>
        <p:spPr bwMode="auto">
          <a:xfrm>
            <a:off x="1307069" y="511447"/>
            <a:ext cx="10531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Kết</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ô</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chữ</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bên</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trái</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ô</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chữ</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bên</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để</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tạo</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câu</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nêu</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động</a:t>
            </a:r>
            <a:r>
              <a:rPr lang="en-US" altLang="vi-V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9" name="Picture 8" descr="Icon&#10;&#10;Description automatically generated">
            <a:extLst>
              <a:ext uri="{FF2B5EF4-FFF2-40B4-BE49-F238E27FC236}">
                <a16:creationId xmlns:a16="http://schemas.microsoft.com/office/drawing/2014/main" id="{3537D177-C0D3-45B6-B3B8-D53E7D51B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34" y="0"/>
            <a:ext cx="1402670" cy="1510324"/>
          </a:xfrm>
          <a:prstGeom prst="rect">
            <a:avLst/>
          </a:prstGeom>
        </p:spPr>
      </p:pic>
      <p:sp>
        <p:nvSpPr>
          <p:cNvPr id="2" name="Rounded Rectangle 1">
            <a:extLst>
              <a:ext uri="{FF2B5EF4-FFF2-40B4-BE49-F238E27FC236}">
                <a16:creationId xmlns:a16="http://schemas.microsoft.com/office/drawing/2014/main" id="{0C5508C1-506B-30EF-3FB8-DA6C3C8A1FE0}"/>
              </a:ext>
            </a:extLst>
          </p:cNvPr>
          <p:cNvSpPr/>
          <p:nvPr/>
        </p:nvSpPr>
        <p:spPr>
          <a:xfrm>
            <a:off x="416310" y="3429000"/>
            <a:ext cx="3425858" cy="8950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Cambria" panose="02040503050406030204" pitchFamily="18" charset="0"/>
                <a:ea typeface="Cambria" panose="02040503050406030204" pitchFamily="18" charset="0"/>
              </a:rPr>
              <a:t>Trần Quốc Toản</a:t>
            </a:r>
          </a:p>
        </p:txBody>
      </p:sp>
      <p:sp>
        <p:nvSpPr>
          <p:cNvPr id="3" name="Rounded Rectangle 2">
            <a:extLst>
              <a:ext uri="{FF2B5EF4-FFF2-40B4-BE49-F238E27FC236}">
                <a16:creationId xmlns:a16="http://schemas.microsoft.com/office/drawing/2014/main" id="{E75CAC0C-1B8A-C6D7-B079-1C760F2689D6}"/>
              </a:ext>
            </a:extLst>
          </p:cNvPr>
          <p:cNvSpPr/>
          <p:nvPr/>
        </p:nvSpPr>
        <p:spPr>
          <a:xfrm>
            <a:off x="5091724" y="2122866"/>
            <a:ext cx="6746490"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t</a:t>
            </a:r>
            <a:r>
              <a:rPr lang="en-VN" sz="3200" dirty="0">
                <a:latin typeface="Cambria" panose="02040503050406030204" pitchFamily="18" charset="0"/>
                <a:ea typeface="Cambria" panose="02040503050406030204" pitchFamily="18" charset="0"/>
              </a:rPr>
              <a:t>rẻ tuổi mà dũng cảm.</a:t>
            </a:r>
          </a:p>
        </p:txBody>
      </p:sp>
      <p:sp>
        <p:nvSpPr>
          <p:cNvPr id="4" name="Rounded Rectangle 3">
            <a:extLst>
              <a:ext uri="{FF2B5EF4-FFF2-40B4-BE49-F238E27FC236}">
                <a16:creationId xmlns:a16="http://schemas.microsoft.com/office/drawing/2014/main" id="{DE7738CA-F431-0257-F3AD-6CDBDD8A0BBA}"/>
              </a:ext>
            </a:extLst>
          </p:cNvPr>
          <p:cNvSpPr/>
          <p:nvPr/>
        </p:nvSpPr>
        <p:spPr>
          <a:xfrm>
            <a:off x="5091724" y="3446282"/>
            <a:ext cx="6746490"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l</a:t>
            </a:r>
            <a:r>
              <a:rPr lang="en-VN" sz="3200" dirty="0">
                <a:latin typeface="Cambria" panose="02040503050406030204" pitchFamily="18" charset="0"/>
                <a:ea typeface="Cambria" panose="02040503050406030204" pitchFamily="18" charset="0"/>
              </a:rPr>
              <a:t>à một cậu bé có lòng yêu nước. </a:t>
            </a:r>
          </a:p>
        </p:txBody>
      </p:sp>
      <p:sp>
        <p:nvSpPr>
          <p:cNvPr id="5" name="Rounded Rectangle 4">
            <a:extLst>
              <a:ext uri="{FF2B5EF4-FFF2-40B4-BE49-F238E27FC236}">
                <a16:creationId xmlns:a16="http://schemas.microsoft.com/office/drawing/2014/main" id="{FD3DA751-CA80-ED06-80FF-23F12FB9406E}"/>
              </a:ext>
            </a:extLst>
          </p:cNvPr>
          <p:cNvSpPr/>
          <p:nvPr/>
        </p:nvSpPr>
        <p:spPr>
          <a:xfrm>
            <a:off x="5091724" y="4708779"/>
            <a:ext cx="6746490" cy="115757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x</a:t>
            </a:r>
            <a:r>
              <a:rPr lang="en-VN" sz="3200" dirty="0">
                <a:latin typeface="Cambria" panose="02040503050406030204" pitchFamily="18" charset="0"/>
                <a:ea typeface="Cambria" panose="02040503050406030204" pitchFamily="18" charset="0"/>
              </a:rPr>
              <a:t>ô mấy người lính gác, xăm xăm xuống bến để gặp vua. </a:t>
            </a:r>
          </a:p>
        </p:txBody>
      </p:sp>
      <p:cxnSp>
        <p:nvCxnSpPr>
          <p:cNvPr id="7" name="Straight Arrow Connector 6">
            <a:extLst>
              <a:ext uri="{FF2B5EF4-FFF2-40B4-BE49-F238E27FC236}">
                <a16:creationId xmlns:a16="http://schemas.microsoft.com/office/drawing/2014/main" id="{88D8DE2C-D7C6-912A-BE58-239BA5D29FA7}"/>
              </a:ext>
            </a:extLst>
          </p:cNvPr>
          <p:cNvCxnSpPr>
            <a:endCxn id="5" idx="1"/>
          </p:cNvCxnSpPr>
          <p:nvPr/>
        </p:nvCxnSpPr>
        <p:spPr>
          <a:xfrm>
            <a:off x="3842168" y="3886200"/>
            <a:ext cx="1249556" cy="140136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87312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175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linds(horizontal)">
                                      <p:cBhvr>
                                        <p:cTn id="50" dur="500"/>
                                        <p:tgtEl>
                                          <p:spTgt spid="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4081205" y="2282890"/>
            <a:ext cx="384489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Luyện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đọc</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4104229" y="3813778"/>
            <a:ext cx="5059397" cy="707886"/>
          </a:xfrm>
          <a:prstGeom prst="rect">
            <a:avLst/>
          </a:prstGeom>
          <a:noFill/>
        </p:spPr>
        <p:txBody>
          <a:bodyPr wrap="none">
            <a:spAutoFit/>
          </a:bodyPr>
          <a:lstStyle/>
          <a:p>
            <a:pPr algn="ctr">
              <a:defRPr/>
            </a:pPr>
            <a:r>
              <a:rPr lang="en-US" sz="400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 bị bài tiếp theo.</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8"/>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50" presetClass="entr" presetSubtype="0" decel="10000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3"/>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1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wipe(left)">
                                      <p:cBhvr>
                                        <p:cTn id="55" dur="1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descr="A person in a garment&#10;&#10;Description automatically generated with medium confidence">
            <a:extLst>
              <a:ext uri="{FF2B5EF4-FFF2-40B4-BE49-F238E27FC236}">
                <a16:creationId xmlns:a16="http://schemas.microsoft.com/office/drawing/2014/main" id="{6654463B-D683-4A90-5B10-E0EB3807E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41" y="-568355"/>
            <a:ext cx="5445943" cy="7702550"/>
          </a:xfrm>
          <a:prstGeom prst="rect">
            <a:avLst/>
          </a:prstGeom>
        </p:spPr>
      </p:pic>
      <p:pic>
        <p:nvPicPr>
          <p:cNvPr id="2" name="Picture 1">
            <a:extLst>
              <a:ext uri="{FF2B5EF4-FFF2-40B4-BE49-F238E27FC236}">
                <a16:creationId xmlns:a16="http://schemas.microsoft.com/office/drawing/2014/main" id="{ACE127FE-093A-C44B-694E-FCA54EFB1AE0}"/>
              </a:ext>
            </a:extLst>
          </p:cNvPr>
          <p:cNvPicPr>
            <a:picLocks noChangeAspect="1"/>
          </p:cNvPicPr>
          <p:nvPr/>
        </p:nvPicPr>
        <p:blipFill>
          <a:blip r:embed="rId4"/>
          <a:stretch>
            <a:fillRect/>
          </a:stretch>
        </p:blipFill>
        <p:spPr>
          <a:xfrm>
            <a:off x="4181151" y="1841241"/>
            <a:ext cx="7468247"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0" y="1413976"/>
            <a:ext cx="12221655" cy="5816531"/>
          </a:xfrm>
          <a:prstGeom prst="rect">
            <a:avLst/>
          </a:prstGeom>
        </p:spPr>
      </p:pic>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31" y="128101"/>
            <a:ext cx="1377487" cy="1483209"/>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grpSp>
        <p:nvGrpSpPr>
          <p:cNvPr id="12" name="组合 1">
            <a:extLst>
              <a:ext uri="{FF2B5EF4-FFF2-40B4-BE49-F238E27FC236}">
                <a16:creationId xmlns:a16="http://schemas.microsoft.com/office/drawing/2014/main" id="{49B596DB-403A-4C29-A7FB-DC21BCCA4237}"/>
              </a:ext>
            </a:extLst>
          </p:cNvPr>
          <p:cNvGrpSpPr/>
          <p:nvPr/>
        </p:nvGrpSpPr>
        <p:grpSpPr>
          <a:xfrm flipH="1">
            <a:off x="1786549" y="183867"/>
            <a:ext cx="9849069" cy="1427443"/>
            <a:chOff x="1262060" y="1619250"/>
            <a:chExt cx="9667875" cy="1427443"/>
          </a:xfrm>
        </p:grpSpPr>
        <p:sp>
          <p:nvSpPr>
            <p:cNvPr id="14" name="矩形: 圆角 12">
              <a:extLst>
                <a:ext uri="{FF2B5EF4-FFF2-40B4-BE49-F238E27FC236}">
                  <a16:creationId xmlns:a16="http://schemas.microsoft.com/office/drawing/2014/main" id="{3E40A694-DD02-485F-8A10-0686237FD2BD}"/>
                </a:ext>
              </a:extLst>
            </p:cNvPr>
            <p:cNvSpPr/>
            <p:nvPr/>
          </p:nvSpPr>
          <p:spPr>
            <a:xfrm>
              <a:off x="1262060" y="1619250"/>
              <a:ext cx="9667875" cy="1285875"/>
            </a:xfrm>
            <a:prstGeom prst="roundRect">
              <a:avLst/>
            </a:prstGeom>
            <a:solidFill>
              <a:srgbClr val="EFE1C9"/>
            </a:solidFill>
            <a:ln w="57150">
              <a:solidFill>
                <a:srgbClr val="4EA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文本框 29">
              <a:extLst>
                <a:ext uri="{FF2B5EF4-FFF2-40B4-BE49-F238E27FC236}">
                  <a16:creationId xmlns:a16="http://schemas.microsoft.com/office/drawing/2014/main" id="{66007A7E-6192-4526-B14C-5C3E17194368}"/>
                </a:ext>
              </a:extLst>
            </p:cNvPr>
            <p:cNvSpPr txBox="1"/>
            <p:nvPr/>
          </p:nvSpPr>
          <p:spPr>
            <a:xfrm rot="5400000">
              <a:off x="5886850" y="-1951264"/>
              <a:ext cx="1415772" cy="8580142"/>
            </a:xfrm>
            <a:prstGeom prst="rect">
              <a:avLst/>
            </a:prstGeom>
            <a:noFill/>
          </p:spPr>
          <p:txBody>
            <a:bodyPr vert="eaVert" wrap="square" rtlCol="0">
              <a:spAutoFit/>
            </a:bodyPr>
            <a:lstStyle/>
            <a:p>
              <a:pPr algn="ctr" eaLnBrk="1" hangingPunct="1"/>
              <a:r>
                <a:rPr lang="en-US" altLang="vi-VN" sz="4000" b="1" dirty="0" err="1">
                  <a:solidFill>
                    <a:srgbClr val="C00000"/>
                  </a:solidFill>
                  <a:latin typeface="Times New Roman" panose="02020603050405020304" pitchFamily="18" charset="0"/>
                  <a:cs typeface="Times New Roman" panose="02020603050405020304" pitchFamily="18" charset="0"/>
                </a:rPr>
                <a:t>Kể</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tên</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một</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người</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anh</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hùng</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nhỏ</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tuổi</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mà</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em</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biết</a:t>
              </a:r>
              <a:r>
                <a:rPr lang="en-US" altLang="vi-VN" sz="4000" b="1" dirty="0">
                  <a:solidFill>
                    <a:srgbClr val="C00000"/>
                  </a:solidFill>
                  <a:latin typeface="Times New Roman" panose="02020603050405020304" pitchFamily="18" charset="0"/>
                  <a:cs typeface="Times New Roman" panose="02020603050405020304" pitchFamily="18" charset="0"/>
                </a:rPr>
                <a:t>?</a:t>
              </a:r>
              <a:endParaRPr lang="en-US" altLang="vi-VN" sz="4000" dirty="0">
                <a:solidFill>
                  <a:srgbClr val="C00000"/>
                </a:solidFill>
                <a:latin typeface="Times New Roman" panose="02020603050405020304" pitchFamily="18" charset="0"/>
                <a:cs typeface="Times New Roman" panose="02020603050405020304" pitchFamily="18" charset="0"/>
              </a:endParaRPr>
            </a:p>
          </p:txBody>
        </p:sp>
      </p:grpSp>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603" y="557673"/>
            <a:ext cx="5195052" cy="1285875"/>
          </a:xfrm>
          <a:prstGeom prst="rect">
            <a:avLst/>
          </a:prstGeom>
        </p:spPr>
      </p:pic>
      <p:pic>
        <p:nvPicPr>
          <p:cNvPr id="3" name="Picture 2">
            <a:extLst>
              <a:ext uri="{FF2B5EF4-FFF2-40B4-BE49-F238E27FC236}">
                <a16:creationId xmlns:a16="http://schemas.microsoft.com/office/drawing/2014/main" id="{1A7A6BB9-5AB4-EF6F-455E-A49C9E945042}"/>
              </a:ext>
            </a:extLst>
          </p:cNvPr>
          <p:cNvPicPr>
            <a:picLocks noChangeAspect="1"/>
          </p:cNvPicPr>
          <p:nvPr/>
        </p:nvPicPr>
        <p:blipFill>
          <a:blip r:embed="rId6"/>
          <a:stretch>
            <a:fillRect/>
          </a:stretch>
        </p:blipFill>
        <p:spPr>
          <a:xfrm>
            <a:off x="204531" y="2353048"/>
            <a:ext cx="2759513" cy="3904417"/>
          </a:xfrm>
          <a:prstGeom prst="rect">
            <a:avLst/>
          </a:prstGeom>
        </p:spPr>
      </p:pic>
      <p:pic>
        <p:nvPicPr>
          <p:cNvPr id="5" name="Picture 4">
            <a:extLst>
              <a:ext uri="{FF2B5EF4-FFF2-40B4-BE49-F238E27FC236}">
                <a16:creationId xmlns:a16="http://schemas.microsoft.com/office/drawing/2014/main" id="{80F953D4-5308-6E77-1598-94BC65E6BF2A}"/>
              </a:ext>
            </a:extLst>
          </p:cNvPr>
          <p:cNvPicPr>
            <a:picLocks noChangeAspect="1"/>
          </p:cNvPicPr>
          <p:nvPr/>
        </p:nvPicPr>
        <p:blipFill>
          <a:blip r:embed="rId7"/>
          <a:stretch>
            <a:fillRect/>
          </a:stretch>
        </p:blipFill>
        <p:spPr>
          <a:xfrm>
            <a:off x="9248975" y="2365319"/>
            <a:ext cx="2867688" cy="3813729"/>
          </a:xfrm>
          <a:prstGeom prst="rect">
            <a:avLst/>
          </a:prstGeom>
        </p:spPr>
      </p:pic>
      <p:pic>
        <p:nvPicPr>
          <p:cNvPr id="6" name="Picture 5">
            <a:extLst>
              <a:ext uri="{FF2B5EF4-FFF2-40B4-BE49-F238E27FC236}">
                <a16:creationId xmlns:a16="http://schemas.microsoft.com/office/drawing/2014/main" id="{C1BB4E92-9D8D-5A5D-553A-94767B9F04E2}"/>
              </a:ext>
            </a:extLst>
          </p:cNvPr>
          <p:cNvPicPr>
            <a:picLocks noChangeAspect="1"/>
          </p:cNvPicPr>
          <p:nvPr/>
        </p:nvPicPr>
        <p:blipFill>
          <a:blip r:embed="rId8"/>
          <a:stretch>
            <a:fillRect/>
          </a:stretch>
        </p:blipFill>
        <p:spPr>
          <a:xfrm>
            <a:off x="6335417" y="2365320"/>
            <a:ext cx="2867689" cy="3813731"/>
          </a:xfrm>
          <a:prstGeom prst="rect">
            <a:avLst/>
          </a:prstGeom>
        </p:spPr>
      </p:pic>
      <p:pic>
        <p:nvPicPr>
          <p:cNvPr id="8" name="Picture 7">
            <a:extLst>
              <a:ext uri="{FF2B5EF4-FFF2-40B4-BE49-F238E27FC236}">
                <a16:creationId xmlns:a16="http://schemas.microsoft.com/office/drawing/2014/main" id="{5221F124-6571-5C3F-6AEF-DED4795FC94D}"/>
              </a:ext>
            </a:extLst>
          </p:cNvPr>
          <p:cNvPicPr>
            <a:picLocks noChangeAspect="1"/>
          </p:cNvPicPr>
          <p:nvPr/>
        </p:nvPicPr>
        <p:blipFill>
          <a:blip r:embed="rId9"/>
          <a:stretch>
            <a:fillRect/>
          </a:stretch>
        </p:blipFill>
        <p:spPr>
          <a:xfrm>
            <a:off x="3181917" y="2353997"/>
            <a:ext cx="3002642" cy="3993204"/>
          </a:xfrm>
          <a:prstGeom prst="rect">
            <a:avLst/>
          </a:prstGeom>
        </p:spPr>
      </p:pic>
    </p:spTree>
    <p:extLst>
      <p:ext uri="{BB962C8B-B14F-4D97-AF65-F5344CB8AC3E}">
        <p14:creationId xmlns:p14="http://schemas.microsoft.com/office/powerpoint/2010/main" val="450777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par>
                          <p:cTn id="11" fill="hold">
                            <p:stCondLst>
                              <p:cond delay="500"/>
                            </p:stCondLst>
                            <p:childTnLst>
                              <p:par>
                                <p:cTn id="12" presetID="26"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80">
                                          <p:stCondLst>
                                            <p:cond delay="0"/>
                                          </p:stCondLst>
                                        </p:cTn>
                                        <p:tgtEl>
                                          <p:spTgt spid="13"/>
                                        </p:tgtEl>
                                      </p:cBhvr>
                                    </p:animEffect>
                                    <p:anim calcmode="lin" valueType="num">
                                      <p:cBhvr>
                                        <p:cTn id="1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0" dur="26">
                                          <p:stCondLst>
                                            <p:cond delay="650"/>
                                          </p:stCondLst>
                                        </p:cTn>
                                        <p:tgtEl>
                                          <p:spTgt spid="13"/>
                                        </p:tgtEl>
                                      </p:cBhvr>
                                      <p:to x="100000" y="60000"/>
                                    </p:animScale>
                                    <p:animScale>
                                      <p:cBhvr>
                                        <p:cTn id="21" dur="166" decel="50000">
                                          <p:stCondLst>
                                            <p:cond delay="676"/>
                                          </p:stCondLst>
                                        </p:cTn>
                                        <p:tgtEl>
                                          <p:spTgt spid="13"/>
                                        </p:tgtEl>
                                      </p:cBhvr>
                                      <p:to x="100000" y="100000"/>
                                    </p:animScale>
                                    <p:animScale>
                                      <p:cBhvr>
                                        <p:cTn id="22" dur="26">
                                          <p:stCondLst>
                                            <p:cond delay="1312"/>
                                          </p:stCondLst>
                                        </p:cTn>
                                        <p:tgtEl>
                                          <p:spTgt spid="13"/>
                                        </p:tgtEl>
                                      </p:cBhvr>
                                      <p:to x="100000" y="80000"/>
                                    </p:animScale>
                                    <p:animScale>
                                      <p:cBhvr>
                                        <p:cTn id="23" dur="166" decel="50000">
                                          <p:stCondLst>
                                            <p:cond delay="1338"/>
                                          </p:stCondLst>
                                        </p:cTn>
                                        <p:tgtEl>
                                          <p:spTgt spid="13"/>
                                        </p:tgtEl>
                                      </p:cBhvr>
                                      <p:to x="100000" y="100000"/>
                                    </p:animScale>
                                    <p:animScale>
                                      <p:cBhvr>
                                        <p:cTn id="24" dur="26">
                                          <p:stCondLst>
                                            <p:cond delay="1642"/>
                                          </p:stCondLst>
                                        </p:cTn>
                                        <p:tgtEl>
                                          <p:spTgt spid="13"/>
                                        </p:tgtEl>
                                      </p:cBhvr>
                                      <p:to x="100000" y="90000"/>
                                    </p:animScale>
                                    <p:animScale>
                                      <p:cBhvr>
                                        <p:cTn id="25" dur="166" decel="50000">
                                          <p:stCondLst>
                                            <p:cond delay="1668"/>
                                          </p:stCondLst>
                                        </p:cTn>
                                        <p:tgtEl>
                                          <p:spTgt spid="13"/>
                                        </p:tgtEl>
                                      </p:cBhvr>
                                      <p:to x="100000" y="100000"/>
                                    </p:animScale>
                                    <p:animScale>
                                      <p:cBhvr>
                                        <p:cTn id="26" dur="26">
                                          <p:stCondLst>
                                            <p:cond delay="1808"/>
                                          </p:stCondLst>
                                        </p:cTn>
                                        <p:tgtEl>
                                          <p:spTgt spid="13"/>
                                        </p:tgtEl>
                                      </p:cBhvr>
                                      <p:to x="100000" y="95000"/>
                                    </p:animScale>
                                    <p:animScale>
                                      <p:cBhvr>
                                        <p:cTn id="27" dur="166" decel="50000">
                                          <p:stCondLst>
                                            <p:cond delay="1834"/>
                                          </p:stCondLst>
                                        </p:cTn>
                                        <p:tgtEl>
                                          <p:spTgt spid="13"/>
                                        </p:tgtEl>
                                      </p:cBhvr>
                                      <p:to x="100000" y="100000"/>
                                    </p:animScale>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par>
                                <p:cTn id="44" presetID="3"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par>
                                <p:cTn id="47" presetID="3"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66" descr="云">
            <a:extLst>
              <a:ext uri="{FF2B5EF4-FFF2-40B4-BE49-F238E27FC236}">
                <a16:creationId xmlns:a16="http://schemas.microsoft.com/office/drawing/2014/main" id="{71CF9EBD-DBB8-4DB5-8509-36A68F58D504}"/>
              </a:ext>
            </a:extLst>
          </p:cNvPr>
          <p:cNvPicPr>
            <a:picLocks noChangeAspect="1"/>
          </p:cNvPicPr>
          <p:nvPr/>
        </p:nvPicPr>
        <p:blipFill>
          <a:blip r:embed="rId2"/>
          <a:stretch>
            <a:fillRect/>
          </a:stretch>
        </p:blipFill>
        <p:spPr>
          <a:xfrm>
            <a:off x="0" y="-8890"/>
            <a:ext cx="12192000" cy="1950720"/>
          </a:xfrm>
          <a:prstGeom prst="rect">
            <a:avLst/>
          </a:prstGeom>
        </p:spPr>
      </p:pic>
      <p:grpSp>
        <p:nvGrpSpPr>
          <p:cNvPr id="13" name="Group 12">
            <a:extLst>
              <a:ext uri="{FF2B5EF4-FFF2-40B4-BE49-F238E27FC236}">
                <a16:creationId xmlns:a16="http://schemas.microsoft.com/office/drawing/2014/main" id="{0ACA50F1-3CDD-4F2C-8DFD-C8C5FEE3064B}"/>
              </a:ext>
            </a:extLst>
          </p:cNvPr>
          <p:cNvGrpSpPr/>
          <p:nvPr/>
        </p:nvGrpSpPr>
        <p:grpSpPr>
          <a:xfrm>
            <a:off x="676980" y="5345571"/>
            <a:ext cx="3215727" cy="1234386"/>
            <a:chOff x="6968988" y="231407"/>
            <a:chExt cx="3215727" cy="1023217"/>
          </a:xfrm>
        </p:grpSpPr>
        <p:sp>
          <p:nvSpPr>
            <p:cNvPr id="14" name="缺角矩形 1">
              <a:extLst>
                <a:ext uri="{FF2B5EF4-FFF2-40B4-BE49-F238E27FC236}">
                  <a16:creationId xmlns:a16="http://schemas.microsoft.com/office/drawing/2014/main" id="{BCCFC4CA-7B1B-46B2-BC0C-285690B38BCC}"/>
                </a:ext>
              </a:extLst>
            </p:cNvPr>
            <p:cNvSpPr/>
            <p:nvPr/>
          </p:nvSpPr>
          <p:spPr>
            <a:xfrm>
              <a:off x="6968988" y="231407"/>
              <a:ext cx="3200400" cy="1023217"/>
            </a:xfrm>
            <a:prstGeom prst="plaque">
              <a:avLst/>
            </a:prstGeom>
            <a:solidFill>
              <a:srgbClr val="F2D8B7"/>
            </a:solidFill>
            <a:ln w="57150">
              <a:solidFill>
                <a:srgbClr val="98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sp>
          <p:nvSpPr>
            <p:cNvPr id="15" name="TextBox 14">
              <a:extLst>
                <a:ext uri="{FF2B5EF4-FFF2-40B4-BE49-F238E27FC236}">
                  <a16:creationId xmlns:a16="http://schemas.microsoft.com/office/drawing/2014/main" id="{5604B0D4-837B-4A66-ADA1-08466AB41BCA}"/>
                </a:ext>
              </a:extLst>
            </p:cNvPr>
            <p:cNvSpPr txBox="1"/>
            <p:nvPr/>
          </p:nvSpPr>
          <p:spPr>
            <a:xfrm>
              <a:off x="6992170" y="288927"/>
              <a:ext cx="3192545" cy="892936"/>
            </a:xfrm>
            <a:prstGeom prst="rect">
              <a:avLst/>
            </a:prstGeom>
            <a:noFill/>
          </p:spPr>
          <p:txBody>
            <a:bodyPr wrap="square">
              <a:spAutoFit/>
            </a:bodyPr>
            <a:lstStyle/>
            <a:p>
              <a:pPr algn="ctr"/>
              <a:r>
                <a:rPr lang="en-US" sz="3200" b="1" dirty="0" err="1">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Trần</a:t>
              </a:r>
              <a:r>
                <a:rPr lang="en-US" sz="3200" b="1" dirty="0">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Quốc</a:t>
              </a:r>
              <a:r>
                <a:rPr lang="en-US" sz="3200" b="1" dirty="0">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Toản</a:t>
              </a:r>
              <a:r>
                <a:rPr lang="en-US" sz="3200" b="1" dirty="0">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en-VN" sz="3200" b="0" i="0" u="none" strike="noStrike" dirty="0">
                  <a:solidFill>
                    <a:srgbClr val="0070C0"/>
                  </a:solidFill>
                  <a:effectLst/>
                  <a:latin typeface="Times New Roman" panose="02020603050405020304" pitchFamily="18" charset="0"/>
                  <a:cs typeface="Times New Roman" panose="02020603050405020304" pitchFamily="18" charset="0"/>
                </a:rPr>
                <a:t>1267- 1285)</a:t>
              </a:r>
              <a:endParaRPr lang="en-US" sz="3200" dirty="0">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B814E717-5EDC-43AA-A0B0-FF562EC91B44}"/>
              </a:ext>
            </a:extLst>
          </p:cNvPr>
          <p:cNvGrpSpPr/>
          <p:nvPr/>
        </p:nvGrpSpPr>
        <p:grpSpPr>
          <a:xfrm>
            <a:off x="4719183" y="1578615"/>
            <a:ext cx="6992442" cy="3700769"/>
            <a:chOff x="7377545" y="872837"/>
            <a:chExt cx="4703650" cy="4977246"/>
          </a:xfrm>
        </p:grpSpPr>
        <p:grpSp>
          <p:nvGrpSpPr>
            <p:cNvPr id="25" name="Group 24">
              <a:extLst>
                <a:ext uri="{FF2B5EF4-FFF2-40B4-BE49-F238E27FC236}">
                  <a16:creationId xmlns:a16="http://schemas.microsoft.com/office/drawing/2014/main" id="{91B5C103-4A5C-42AC-BDA8-EB198B285D94}"/>
                </a:ext>
              </a:extLst>
            </p:cNvPr>
            <p:cNvGrpSpPr/>
            <p:nvPr/>
          </p:nvGrpSpPr>
          <p:grpSpPr>
            <a:xfrm>
              <a:off x="7377545" y="872837"/>
              <a:ext cx="4703650" cy="4977246"/>
              <a:chOff x="3397828" y="120423"/>
              <a:chExt cx="8503782" cy="5701418"/>
            </a:xfrm>
          </p:grpSpPr>
          <p:sp>
            <p:nvSpPr>
              <p:cNvPr id="27" name="矩形 24">
                <a:extLst>
                  <a:ext uri="{FF2B5EF4-FFF2-40B4-BE49-F238E27FC236}">
                    <a16:creationId xmlns:a16="http://schemas.microsoft.com/office/drawing/2014/main" id="{D43A9F0E-9158-44CC-AFD3-3E5CDAB38234}"/>
                  </a:ext>
                </a:extLst>
              </p:cNvPr>
              <p:cNvSpPr/>
              <p:nvPr/>
            </p:nvSpPr>
            <p:spPr>
              <a:xfrm>
                <a:off x="3397828" y="120423"/>
                <a:ext cx="8503782" cy="5701418"/>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6">
                <a:extLst>
                  <a:ext uri="{FF2B5EF4-FFF2-40B4-BE49-F238E27FC236}">
                    <a16:creationId xmlns:a16="http://schemas.microsoft.com/office/drawing/2014/main" id="{16990E10-F153-4DFF-8B30-170B6B5157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9390" y="458869"/>
                <a:ext cx="8406791" cy="4986128"/>
              </a:xfrm>
              <a:prstGeom prst="rect">
                <a:avLst/>
              </a:prstGeom>
            </p:spPr>
          </p:pic>
        </p:grpSp>
        <p:sp>
          <p:nvSpPr>
            <p:cNvPr id="26" name="TextBox 25">
              <a:extLst>
                <a:ext uri="{FF2B5EF4-FFF2-40B4-BE49-F238E27FC236}">
                  <a16:creationId xmlns:a16="http://schemas.microsoft.com/office/drawing/2014/main" id="{0257AE43-769E-454B-9EC7-17786E102363}"/>
                </a:ext>
              </a:extLst>
            </p:cNvPr>
            <p:cNvSpPr txBox="1"/>
            <p:nvPr/>
          </p:nvSpPr>
          <p:spPr>
            <a:xfrm>
              <a:off x="7482558" y="1366119"/>
              <a:ext cx="4485954" cy="4180748"/>
            </a:xfrm>
            <a:prstGeom prst="rect">
              <a:avLst/>
            </a:prstGeom>
            <a:noFill/>
          </p:spPr>
          <p:txBody>
            <a:bodyPr wrap="square">
              <a:spAutoFit/>
            </a:bodyPr>
            <a:lstStyle/>
            <a:p>
              <a:pPr algn="just">
                <a:spcBef>
                  <a:spcPct val="50000"/>
                </a:spcBef>
              </a:pPr>
              <a:r>
                <a:rPr lang="vi-VN" sz="2800" b="0" i="0" u="none" strike="noStrike" dirty="0">
                  <a:solidFill>
                    <a:srgbClr val="0070C0"/>
                  </a:solidFill>
                  <a:effectLst/>
                  <a:latin typeface="Times New Roman" panose="02020603050405020304" pitchFamily="18" charset="0"/>
                </a:rPr>
                <a:t>Ông thuộc dõng dõi vua Trần. Cha mất sớm, ông ở với mẹ và được chú là Chiêu Thành Vương dạy dỗ chu đáo. Ngay từ nhỏ, ông đã bộc lộ năng khiếu võ nghệ và lòng quả cảm hơn người, rất ham đọc sách quân sự và có chí lớn. Ông được phong tước </a:t>
              </a:r>
              <a:r>
                <a:rPr lang="vi-VN" sz="2800" b="1" i="0" u="none" strike="noStrike" dirty="0">
                  <a:solidFill>
                    <a:srgbClr val="0070C0"/>
                  </a:solidFill>
                  <a:effectLst/>
                  <a:latin typeface="Times New Roman" panose="02020603050405020304" pitchFamily="18" charset="0"/>
                </a:rPr>
                <a:t>Hoài Văn Hầu</a:t>
              </a:r>
              <a:r>
                <a:rPr lang="vi-VN" sz="2800" b="0" i="0" u="none" strike="noStrike" dirty="0">
                  <a:solidFill>
                    <a:srgbClr val="0070C0"/>
                  </a:solidFill>
                  <a:effectLst/>
                  <a:latin typeface="Times New Roman" panose="02020603050405020304" pitchFamily="18" charset="0"/>
                </a:rPr>
                <a:t> khi mới 15 tuổi.</a:t>
              </a:r>
              <a:endParaRPr lang="en-US" altLang="en-US" sz="2800" b="1" dirty="0">
                <a:solidFill>
                  <a:srgbClr val="02546A"/>
                </a:solidFill>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A3358BD-720A-26F3-2A46-3A394A2D7AB4}"/>
              </a:ext>
            </a:extLst>
          </p:cNvPr>
          <p:cNvPicPr>
            <a:picLocks noChangeAspect="1"/>
          </p:cNvPicPr>
          <p:nvPr/>
        </p:nvPicPr>
        <p:blipFill>
          <a:blip r:embed="rId4"/>
          <a:stretch>
            <a:fillRect/>
          </a:stretch>
        </p:blipFill>
        <p:spPr>
          <a:xfrm>
            <a:off x="480375" y="1443038"/>
            <a:ext cx="3632120" cy="3591736"/>
          </a:xfrm>
          <a:prstGeom prst="rect">
            <a:avLst/>
          </a:prstGeom>
        </p:spPr>
      </p:pic>
    </p:spTree>
    <p:extLst>
      <p:ext uri="{BB962C8B-B14F-4D97-AF65-F5344CB8AC3E}">
        <p14:creationId xmlns:p14="http://schemas.microsoft.com/office/powerpoint/2010/main" val="14943482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4920"/>
            <a:ext cx="1138022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885948" y="3159062"/>
            <a:ext cx="9144001"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LUYỆN ĐỌC</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18844210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6B313825-54FD-4450-B80B-550C18F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25" name="图片 7">
            <a:extLst>
              <a:ext uri="{FF2B5EF4-FFF2-40B4-BE49-F238E27FC236}">
                <a16:creationId xmlns:a16="http://schemas.microsoft.com/office/drawing/2014/main" id="{4925B8AA-0D66-4944-8163-D394E3417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26" name="图片 9">
            <a:extLst>
              <a:ext uri="{FF2B5EF4-FFF2-40B4-BE49-F238E27FC236}">
                <a16:creationId xmlns:a16="http://schemas.microsoft.com/office/drawing/2014/main" id="{74F046AC-8A88-49E5-A40C-9F7FE4177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23" name="图片 66" descr="云">
            <a:extLst>
              <a:ext uri="{FF2B5EF4-FFF2-40B4-BE49-F238E27FC236}">
                <a16:creationId xmlns:a16="http://schemas.microsoft.com/office/drawing/2014/main" id="{DC08F703-71DC-465A-8B4F-89B07F57BBAC}"/>
              </a:ext>
            </a:extLst>
          </p:cNvPr>
          <p:cNvPicPr>
            <a:picLocks noChangeAspect="1"/>
          </p:cNvPicPr>
          <p:nvPr/>
        </p:nvPicPr>
        <p:blipFill>
          <a:blip r:embed="rId5"/>
          <a:stretch>
            <a:fillRect/>
          </a:stretch>
        </p:blipFill>
        <p:spPr>
          <a:xfrm>
            <a:off x="0" y="-8890"/>
            <a:ext cx="12192000" cy="1950720"/>
          </a:xfrm>
          <a:prstGeom prst="rect">
            <a:avLst/>
          </a:prstGeom>
        </p:spPr>
      </p:pic>
      <p:grpSp>
        <p:nvGrpSpPr>
          <p:cNvPr id="32" name="Group 31">
            <a:extLst>
              <a:ext uri="{FF2B5EF4-FFF2-40B4-BE49-F238E27FC236}">
                <a16:creationId xmlns:a16="http://schemas.microsoft.com/office/drawing/2014/main" id="{6FD6016E-970D-4D78-8A42-B896783688EC}"/>
              </a:ext>
            </a:extLst>
          </p:cNvPr>
          <p:cNvGrpSpPr/>
          <p:nvPr/>
        </p:nvGrpSpPr>
        <p:grpSpPr>
          <a:xfrm>
            <a:off x="-333241" y="290871"/>
            <a:ext cx="12435982" cy="6483804"/>
            <a:chOff x="7155732" y="872837"/>
            <a:chExt cx="4925464" cy="4977246"/>
          </a:xfrm>
        </p:grpSpPr>
        <p:sp>
          <p:nvSpPr>
            <p:cNvPr id="20" name="矩形 24">
              <a:extLst>
                <a:ext uri="{FF2B5EF4-FFF2-40B4-BE49-F238E27FC236}">
                  <a16:creationId xmlns:a16="http://schemas.microsoft.com/office/drawing/2014/main" id="{D0C5F236-DE92-4AD8-A615-2DDF594A10C5}"/>
                </a:ext>
              </a:extLst>
            </p:cNvPr>
            <p:cNvSpPr/>
            <p:nvPr/>
          </p:nvSpPr>
          <p:spPr>
            <a:xfrm>
              <a:off x="7377546" y="872837"/>
              <a:ext cx="4703650" cy="4977246"/>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TextBox 30">
              <a:extLst>
                <a:ext uri="{FF2B5EF4-FFF2-40B4-BE49-F238E27FC236}">
                  <a16:creationId xmlns:a16="http://schemas.microsoft.com/office/drawing/2014/main" id="{02D418E8-AB4C-4429-8205-6A8322862D2F}"/>
                </a:ext>
              </a:extLst>
            </p:cNvPr>
            <p:cNvSpPr txBox="1"/>
            <p:nvPr/>
          </p:nvSpPr>
          <p:spPr>
            <a:xfrm>
              <a:off x="7155732" y="878897"/>
              <a:ext cx="4831958" cy="590656"/>
            </a:xfrm>
            <a:prstGeom prst="rect">
              <a:avLst/>
            </a:prstGeom>
            <a:noFill/>
          </p:spPr>
          <p:txBody>
            <a:bodyPr wrap="square">
              <a:spAutoFit/>
            </a:bodyPr>
            <a:lstStyle/>
            <a:p>
              <a:pPr algn="ctr">
                <a:spcBef>
                  <a:spcPct val="50000"/>
                </a:spcBef>
              </a:pP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Bóp</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nát</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quả</a:t>
              </a:r>
              <a:r>
                <a:rPr lang="en-US" altLang="en-US" sz="4400" b="1" dirty="0">
                  <a:solidFill>
                    <a:srgbClr val="C00000"/>
                  </a:solidFill>
                  <a:latin typeface="#9Slide03 SVNEvery Movie Every " panose="02000500000000000000" pitchFamily="2" charset="77"/>
                  <a:cs typeface="Times New Roman" panose="02020603050405020304" pitchFamily="18" charset="0"/>
                </a:rPr>
                <a:t> cam</a:t>
              </a:r>
            </a:p>
          </p:txBody>
        </p:sp>
      </p:grpSp>
      <p:sp>
        <p:nvSpPr>
          <p:cNvPr id="2" name="TextBox 1">
            <a:extLst>
              <a:ext uri="{FF2B5EF4-FFF2-40B4-BE49-F238E27FC236}">
                <a16:creationId xmlns:a16="http://schemas.microsoft.com/office/drawing/2014/main" id="{1B405E76-91CE-3B7D-B3A8-61851F8CE073}"/>
              </a:ext>
            </a:extLst>
          </p:cNvPr>
          <p:cNvSpPr txBox="1"/>
          <p:nvPr/>
        </p:nvSpPr>
        <p:spPr>
          <a:xfrm>
            <a:off x="152220" y="964433"/>
            <a:ext cx="11887559" cy="6186309"/>
          </a:xfrm>
          <a:prstGeom prst="rect">
            <a:avLst/>
          </a:prstGeom>
          <a:noFill/>
        </p:spPr>
        <p:txBody>
          <a:bodyPr wrap="square" rtlCol="0">
            <a:spAutoFit/>
          </a:bodyPr>
          <a:lstStyle/>
          <a:p>
            <a:pPr algn="l"/>
            <a:r>
              <a:rPr lang="vi-VN" sz="2200" b="0" i="0" u="none" strike="noStrike" dirty="0">
                <a:solidFill>
                  <a:srgbClr val="616161"/>
                </a:solidFill>
                <a:effectLst/>
                <a:latin typeface="Tahoma" panose="020B0604030504040204" pitchFamily="34" charset="0"/>
              </a:rPr>
              <a:t>     Giặc Nguyên cho sứ thần sang giả vờ mượn đường để xâm chiếm nước ta. Thấy sứ giặc ngang ngược, Trần Quốc Toản vô cùng căm giận.</a:t>
            </a:r>
          </a:p>
          <a:p>
            <a:pPr algn="l"/>
            <a:r>
              <a:rPr lang="vi-VN" sz="2200" b="0" i="0" u="none" strike="noStrike" dirty="0">
                <a:solidFill>
                  <a:srgbClr val="616161"/>
                </a:solidFill>
                <a:effectLst/>
                <a:latin typeface="Tahoma" panose="020B0604030504040204" pitchFamily="34" charset="0"/>
              </a:rPr>
              <a:t>     Biết vua họp bàn việc nước ở dưới thuyền rồng, Quốc Toản muốn gặp để xin vua quyết đánh. Đợi mãi không gặp được vua, cậu liều chết xô mấy người lính gác, xăm xăm xuống bến. </a:t>
            </a:r>
          </a:p>
          <a:p>
            <a:pPr algn="l"/>
            <a:r>
              <a:rPr lang="vi-VN" sz="2200" dirty="0">
                <a:solidFill>
                  <a:srgbClr val="616161"/>
                </a:solidFill>
                <a:latin typeface="Tahoma" panose="020B0604030504040204" pitchFamily="34" charset="0"/>
              </a:rPr>
              <a:t>     Gặp vua, Quốc Toản quỳ xuống tâu:</a:t>
            </a:r>
            <a:endParaRPr lang="vi-VN" sz="2200" b="0" i="0" u="none" strike="noStrike" dirty="0">
              <a:solidFill>
                <a:srgbClr val="616161"/>
              </a:solidFill>
              <a:effectLst/>
              <a:latin typeface="Tahoma" panose="020B0604030504040204" pitchFamily="34" charset="0"/>
            </a:endParaRPr>
          </a:p>
          <a:p>
            <a:pPr algn="l"/>
            <a:r>
              <a:rPr lang="vi-VN" sz="2200" b="0" i="0" u="none" strike="noStrike" dirty="0">
                <a:solidFill>
                  <a:srgbClr val="616161"/>
                </a:solidFill>
                <a:effectLst/>
                <a:latin typeface="Tahoma" panose="020B0604030504040204" pitchFamily="34" charset="0"/>
              </a:rPr>
              <a:t>- Cho giặc mượn đường là mất nước. Xin bệ hạ cho đánh!</a:t>
            </a:r>
          </a:p>
          <a:p>
            <a:pPr algn="l"/>
            <a:r>
              <a:rPr lang="vi-VN" sz="2200" b="0" i="0" u="none" strike="noStrike" dirty="0">
                <a:solidFill>
                  <a:srgbClr val="616161"/>
                </a:solidFill>
                <a:effectLst/>
                <a:latin typeface="Tahoma" panose="020B0604030504040204" pitchFamily="34" charset="0"/>
              </a:rPr>
              <a:t>   Nói xong, cậu tự đặt thanh gươm lên gáy, xin chịu tội.</a:t>
            </a:r>
          </a:p>
          <a:p>
            <a:pPr algn="l"/>
            <a:r>
              <a:rPr lang="vi-VN" sz="2200" b="0" i="0" u="none" strike="noStrike" dirty="0">
                <a:solidFill>
                  <a:srgbClr val="616161"/>
                </a:solidFill>
                <a:effectLst/>
                <a:latin typeface="Tahoma" panose="020B0604030504040204" pitchFamily="34" charset="0"/>
              </a:rPr>
              <a:t>   Vua cho Quốc Toản đứng dậy, ôn tồn bảo:</a:t>
            </a:r>
          </a:p>
          <a:p>
            <a:pPr algn="l"/>
            <a:r>
              <a:rPr lang="vi-VN" sz="2200" b="0" i="0" u="none" strike="noStrike" dirty="0">
                <a:solidFill>
                  <a:srgbClr val="616161"/>
                </a:solidFill>
                <a:effectLst/>
                <a:latin typeface="Tahoma" panose="020B0604030504040204" pitchFamily="34" charset="0"/>
              </a:rPr>
              <a:t>- Quốc Toản làm trái phép nước, lẽ ra phải trị tội. Nhưng còn trẻ mà đã biết lo việc nước, ta có lời khen. </a:t>
            </a:r>
          </a:p>
          <a:p>
            <a:pPr algn="l"/>
            <a:r>
              <a:rPr lang="vi-VN" sz="2200" b="0" i="0" u="none" strike="noStrike" dirty="0">
                <a:solidFill>
                  <a:srgbClr val="616161"/>
                </a:solidFill>
                <a:effectLst/>
                <a:latin typeface="Tahoma" panose="020B0604030504040204" pitchFamily="34" charset="0"/>
              </a:rPr>
              <a:t>   Nói rồi, Vua ban cho Quốc Toản một quả cam.</a:t>
            </a:r>
          </a:p>
          <a:p>
            <a:pPr algn="l"/>
            <a:r>
              <a:rPr lang="vi-VN" sz="2200" b="0" i="0" u="none" strike="noStrike" dirty="0">
                <a:solidFill>
                  <a:srgbClr val="616161"/>
                </a:solidFill>
                <a:effectLst/>
                <a:latin typeface="Tahoma" panose="020B0604030504040204" pitchFamily="34" charset="0"/>
              </a:rPr>
              <a:t>    Quốc Toản ấm ức bước lên bờ: "Vua ban cho cam quý nhưng xem ta như trẻ con, không cho dự bàn việc nước". Nghĩ đến quân giặc ngang ngược, cậu nghiến răng, hai bàn tay bóp chặt.</a:t>
            </a:r>
          </a:p>
          <a:p>
            <a:pPr algn="l"/>
            <a:r>
              <a:rPr lang="vi-VN" sz="2200" b="0" i="0" u="none" strike="noStrike" dirty="0">
                <a:solidFill>
                  <a:srgbClr val="616161"/>
                </a:solidFill>
                <a:effectLst/>
                <a:latin typeface="Tahoma" panose="020B0604030504040204" pitchFamily="34" charset="0"/>
              </a:rPr>
              <a:t>    Khi trở ra, Quốc Toản xoè tay cho mọi người xem cam quý. Nhưng quả cam đã nát từ bao giờ.</a:t>
            </a:r>
          </a:p>
          <a:p>
            <a:pPr algn="r"/>
            <a:r>
              <a:rPr lang="vi-VN" sz="2200" b="0" i="1" u="none" strike="noStrike" dirty="0">
                <a:solidFill>
                  <a:srgbClr val="616161"/>
                </a:solidFill>
                <a:effectLst/>
                <a:latin typeface="Tahoma" panose="020B0604030504040204" pitchFamily="34" charset="0"/>
              </a:rPr>
              <a:t>Theo</a:t>
            </a:r>
            <a:r>
              <a:rPr lang="vi-VN" sz="2200" b="1" i="1" u="none" strike="noStrike" dirty="0">
                <a:solidFill>
                  <a:srgbClr val="616161"/>
                </a:solidFill>
                <a:effectLst/>
                <a:latin typeface="Tahoma" panose="020B0604030504040204" pitchFamily="34" charset="0"/>
              </a:rPr>
              <a:t> </a:t>
            </a:r>
            <a:r>
              <a:rPr lang="vi-VN" sz="2200" b="1" i="0" u="none" strike="noStrike" dirty="0">
                <a:solidFill>
                  <a:srgbClr val="616161"/>
                </a:solidFill>
                <a:effectLst/>
                <a:latin typeface="Tahoma" panose="020B0604030504040204" pitchFamily="34" charset="0"/>
              </a:rPr>
              <a:t>NGUYỄN HUY TƯỞNG</a:t>
            </a:r>
            <a:endParaRPr lang="vi-VN" sz="2200" b="0" i="0" u="none" strike="noStrike" dirty="0">
              <a:solidFill>
                <a:srgbClr val="616161"/>
              </a:solidFill>
              <a:effectLst/>
              <a:latin typeface="Tahoma" panose="020B0604030504040204" pitchFamily="34" charset="0"/>
            </a:endParaRPr>
          </a:p>
          <a:p>
            <a:endParaRPr lang="en-VN" sz="2200" dirty="0"/>
          </a:p>
        </p:txBody>
      </p:sp>
      <p:sp>
        <p:nvSpPr>
          <p:cNvPr id="4" name="Cloud 3">
            <a:extLst>
              <a:ext uri="{FF2B5EF4-FFF2-40B4-BE49-F238E27FC236}">
                <a16:creationId xmlns:a16="http://schemas.microsoft.com/office/drawing/2014/main" id="{24E0F925-5E0C-EC58-8E3E-DDB612562F1E}"/>
              </a:ext>
            </a:extLst>
          </p:cNvPr>
          <p:cNvSpPr/>
          <p:nvPr/>
        </p:nvSpPr>
        <p:spPr>
          <a:xfrm>
            <a:off x="386850" y="83325"/>
            <a:ext cx="1752501"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rgbClr val="C00000"/>
                </a:solidFill>
                <a:latin typeface="#9Slide03 IcielPanton Black" pitchFamily="2" charset="77"/>
              </a:rPr>
              <a:t>Đọc mẫu</a:t>
            </a:r>
          </a:p>
        </p:txBody>
      </p:sp>
    </p:spTree>
    <p:extLst>
      <p:ext uri="{BB962C8B-B14F-4D97-AF65-F5344CB8AC3E}">
        <p14:creationId xmlns:p14="http://schemas.microsoft.com/office/powerpoint/2010/main" val="3047338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D2E6A90-6AFA-4122-9C40-0FC05CB2A42A}"/>
              </a:ext>
            </a:extLst>
          </p:cNvPr>
          <p:cNvGrpSpPr/>
          <p:nvPr/>
        </p:nvGrpSpPr>
        <p:grpSpPr>
          <a:xfrm>
            <a:off x="-151616" y="45406"/>
            <a:ext cx="3110630" cy="3683450"/>
            <a:chOff x="161633" y="-300918"/>
            <a:chExt cx="4665945" cy="5525175"/>
          </a:xfrm>
        </p:grpSpPr>
        <p:pic>
          <p:nvPicPr>
            <p:cNvPr id="7" name="Picture 6" descr="A picture containing icon&#10;&#10;Description automatically generated">
              <a:extLst>
                <a:ext uri="{FF2B5EF4-FFF2-40B4-BE49-F238E27FC236}">
                  <a16:creationId xmlns:a16="http://schemas.microsoft.com/office/drawing/2014/main" id="{E8F0473E-5ACC-4496-AD3D-4B5697720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33" y="-300918"/>
              <a:ext cx="4665945" cy="5525175"/>
            </a:xfrm>
            <a:prstGeom prst="rect">
              <a:avLst/>
            </a:prstGeom>
          </p:spPr>
        </p:pic>
        <p:sp>
          <p:nvSpPr>
            <p:cNvPr id="9" name="TextBox 8">
              <a:extLst>
                <a:ext uri="{FF2B5EF4-FFF2-40B4-BE49-F238E27FC236}">
                  <a16:creationId xmlns:a16="http://schemas.microsoft.com/office/drawing/2014/main" id="{4FEF1149-AF49-4E9F-9FFA-23FF6661F174}"/>
                </a:ext>
              </a:extLst>
            </p:cNvPr>
            <p:cNvSpPr txBox="1"/>
            <p:nvPr/>
          </p:nvSpPr>
          <p:spPr>
            <a:xfrm>
              <a:off x="981209" y="3449864"/>
              <a:ext cx="2729594" cy="106182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sứ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thần</a:t>
              </a:r>
              <a:endParaRPr lang="en-US" sz="40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7A1FCF8F-C44E-4F46-9BF4-2037F2412AD1}"/>
              </a:ext>
            </a:extLst>
          </p:cNvPr>
          <p:cNvGrpSpPr/>
          <p:nvPr/>
        </p:nvGrpSpPr>
        <p:grpSpPr>
          <a:xfrm>
            <a:off x="4223561" y="-24424"/>
            <a:ext cx="3353280" cy="3518285"/>
            <a:chOff x="6335341" y="-36636"/>
            <a:chExt cx="4425786" cy="5277427"/>
          </a:xfrm>
        </p:grpSpPr>
        <p:pic>
          <p:nvPicPr>
            <p:cNvPr id="3" name="Picture 2" descr="Shape&#10;&#10;Description automatically generated with medium confidence">
              <a:extLst>
                <a:ext uri="{FF2B5EF4-FFF2-40B4-BE49-F238E27FC236}">
                  <a16:creationId xmlns:a16="http://schemas.microsoft.com/office/drawing/2014/main" id="{902C02B8-235C-469D-9460-BD7E8F9E4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341" y="-36636"/>
              <a:ext cx="4425786" cy="5277427"/>
            </a:xfrm>
            <a:prstGeom prst="rect">
              <a:avLst/>
            </a:prstGeom>
          </p:spPr>
        </p:pic>
        <p:sp>
          <p:nvSpPr>
            <p:cNvPr id="10" name="TextBox 9">
              <a:extLst>
                <a:ext uri="{FF2B5EF4-FFF2-40B4-BE49-F238E27FC236}">
                  <a16:creationId xmlns:a16="http://schemas.microsoft.com/office/drawing/2014/main" id="{25FD699A-2576-4DDC-8CFB-0DE79214BAAF}"/>
                </a:ext>
              </a:extLst>
            </p:cNvPr>
            <p:cNvSpPr txBox="1"/>
            <p:nvPr/>
          </p:nvSpPr>
          <p:spPr>
            <a:xfrm>
              <a:off x="6950495" y="3471910"/>
              <a:ext cx="3797547" cy="1061829"/>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xâm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chiếm</a:t>
              </a:r>
              <a:endParaRPr lang="en-US" sz="4000" b="1"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70BE72B-F243-48E9-A1B4-A87A101AE2B6}"/>
              </a:ext>
            </a:extLst>
          </p:cNvPr>
          <p:cNvGrpSpPr/>
          <p:nvPr/>
        </p:nvGrpSpPr>
        <p:grpSpPr>
          <a:xfrm>
            <a:off x="6754232" y="2977019"/>
            <a:ext cx="3023949" cy="3758401"/>
            <a:chOff x="10213028" y="4393696"/>
            <a:chExt cx="4535923" cy="5637602"/>
          </a:xfrm>
        </p:grpSpPr>
        <p:pic>
          <p:nvPicPr>
            <p:cNvPr id="5" name="Picture 4" descr="A picture containing shape&#10;&#10;Description automatically generated">
              <a:extLst>
                <a:ext uri="{FF2B5EF4-FFF2-40B4-BE49-F238E27FC236}">
                  <a16:creationId xmlns:a16="http://schemas.microsoft.com/office/drawing/2014/main" id="{7750A282-CBD5-4291-9DD5-2897EC1DD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028" y="4393696"/>
              <a:ext cx="4535923" cy="5637602"/>
            </a:xfrm>
            <a:prstGeom prst="rect">
              <a:avLst/>
            </a:prstGeom>
          </p:spPr>
        </p:pic>
        <p:sp>
          <p:nvSpPr>
            <p:cNvPr id="11" name="TextBox 10">
              <a:extLst>
                <a:ext uri="{FF2B5EF4-FFF2-40B4-BE49-F238E27FC236}">
                  <a16:creationId xmlns:a16="http://schemas.microsoft.com/office/drawing/2014/main" id="{4480A74B-6F20-427D-8904-A22096382E53}"/>
                </a:ext>
              </a:extLst>
            </p:cNvPr>
            <p:cNvSpPr txBox="1"/>
            <p:nvPr/>
          </p:nvSpPr>
          <p:spPr>
            <a:xfrm>
              <a:off x="10834865" y="8436948"/>
              <a:ext cx="3292248" cy="106182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xăm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xăm</a:t>
              </a:r>
              <a:endParaRPr lang="en-US" sz="40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3F076E81-EB51-4B57-9158-09F125F32C8A}"/>
              </a:ext>
            </a:extLst>
          </p:cNvPr>
          <p:cNvGrpSpPr/>
          <p:nvPr/>
        </p:nvGrpSpPr>
        <p:grpSpPr>
          <a:xfrm>
            <a:off x="1893074" y="2870567"/>
            <a:ext cx="3110629" cy="3888614"/>
            <a:chOff x="2839610" y="4305850"/>
            <a:chExt cx="4665944" cy="5832921"/>
          </a:xfrm>
        </p:grpSpPr>
        <p:pic>
          <p:nvPicPr>
            <p:cNvPr id="8" name="图片 8">
              <a:extLst>
                <a:ext uri="{FF2B5EF4-FFF2-40B4-BE49-F238E27FC236}">
                  <a16:creationId xmlns:a16="http://schemas.microsoft.com/office/drawing/2014/main" id="{88992A8E-1712-4B4A-8A39-333DEE522432}"/>
                </a:ext>
              </a:extLst>
            </p:cNvPr>
            <p:cNvPicPr>
              <a:picLocks noChangeAspect="1"/>
            </p:cNvPicPr>
            <p:nvPr/>
          </p:nvPicPr>
          <p:blipFill rotWithShape="1">
            <a:blip r:embed="rId6">
              <a:extLst>
                <a:ext uri="{28A0092B-C50C-407E-A947-70E740481C1C}">
                  <a14:useLocalDpi xmlns:a14="http://schemas.microsoft.com/office/drawing/2010/main" val="0"/>
                </a:ext>
              </a:extLst>
            </a:blip>
            <a:srcRect l="67253" t="-2220" r="-1"/>
            <a:stretch>
              <a:fillRect/>
            </a:stretch>
          </p:blipFill>
          <p:spPr>
            <a:xfrm>
              <a:off x="2839610" y="4305850"/>
              <a:ext cx="4665944" cy="5832921"/>
            </a:xfrm>
            <a:prstGeom prst="rect">
              <a:avLst/>
            </a:prstGeom>
          </p:spPr>
        </p:pic>
        <p:sp>
          <p:nvSpPr>
            <p:cNvPr id="12" name="TextBox 11">
              <a:extLst>
                <a:ext uri="{FF2B5EF4-FFF2-40B4-BE49-F238E27FC236}">
                  <a16:creationId xmlns:a16="http://schemas.microsoft.com/office/drawing/2014/main" id="{99FC643B-EEB9-4AD0-9B4F-ED2CAA188B0C}"/>
                </a:ext>
              </a:extLst>
            </p:cNvPr>
            <p:cNvSpPr txBox="1"/>
            <p:nvPr/>
          </p:nvSpPr>
          <p:spPr>
            <a:xfrm>
              <a:off x="3657601" y="8508780"/>
              <a:ext cx="2138085" cy="106182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trị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tội</a:t>
              </a:r>
              <a:endParaRPr lang="en-US" sz="4000" b="1"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206EC66-5BE6-4FB8-915F-FFFEB67ACC4C}"/>
              </a:ext>
            </a:extLst>
          </p:cNvPr>
          <p:cNvGrpSpPr/>
          <p:nvPr/>
        </p:nvGrpSpPr>
        <p:grpSpPr>
          <a:xfrm>
            <a:off x="7348374" y="635001"/>
            <a:ext cx="4724400" cy="1750477"/>
            <a:chOff x="10404031" y="835478"/>
            <a:chExt cx="7086600" cy="2766872"/>
          </a:xfrm>
        </p:grpSpPr>
        <p:sp>
          <p:nvSpPr>
            <p:cNvPr id="24" name="Cloud 23">
              <a:extLst>
                <a:ext uri="{FF2B5EF4-FFF2-40B4-BE49-F238E27FC236}">
                  <a16:creationId xmlns:a16="http://schemas.microsoft.com/office/drawing/2014/main" id="{BB1178C6-6F57-455C-82C8-1D74F1D47320}"/>
                </a:ext>
              </a:extLst>
            </p:cNvPr>
            <p:cNvSpPr/>
            <p:nvPr/>
          </p:nvSpPr>
          <p:spPr>
            <a:xfrm>
              <a:off x="10404031" y="835478"/>
              <a:ext cx="7086600" cy="2726728"/>
            </a:xfrm>
            <a:prstGeom prst="cloud">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7" name="组合 12">
              <a:extLst>
                <a:ext uri="{FF2B5EF4-FFF2-40B4-BE49-F238E27FC236}">
                  <a16:creationId xmlns:a16="http://schemas.microsoft.com/office/drawing/2014/main" id="{1798A1AD-3797-4469-B5AF-7BC0C340A822}"/>
                </a:ext>
              </a:extLst>
            </p:cNvPr>
            <p:cNvGrpSpPr/>
            <p:nvPr/>
          </p:nvGrpSpPr>
          <p:grpSpPr>
            <a:xfrm>
              <a:off x="10963731" y="1496869"/>
              <a:ext cx="6309903" cy="2105481"/>
              <a:chOff x="2604152" y="873043"/>
              <a:chExt cx="6309903" cy="2105481"/>
            </a:xfrm>
          </p:grpSpPr>
          <p:grpSp>
            <p:nvGrpSpPr>
              <p:cNvPr id="18" name="组合 6">
                <a:extLst>
                  <a:ext uri="{FF2B5EF4-FFF2-40B4-BE49-F238E27FC236}">
                    <a16:creationId xmlns:a16="http://schemas.microsoft.com/office/drawing/2014/main" id="{3C8DB1FA-0C63-49FE-A8B7-149680A873D5}"/>
                  </a:ext>
                </a:extLst>
              </p:cNvPr>
              <p:cNvGrpSpPr/>
              <p:nvPr/>
            </p:nvGrpSpPr>
            <p:grpSpPr>
              <a:xfrm>
                <a:off x="2604152" y="931699"/>
                <a:ext cx="6309903" cy="1229810"/>
                <a:chOff x="3771007" y="1083237"/>
                <a:chExt cx="6309903" cy="1229810"/>
              </a:xfrm>
            </p:grpSpPr>
            <p:sp>
              <p:nvSpPr>
                <p:cNvPr id="22" name="矩形 7">
                  <a:extLst>
                    <a:ext uri="{FF2B5EF4-FFF2-40B4-BE49-F238E27FC236}">
                      <a16:creationId xmlns:a16="http://schemas.microsoft.com/office/drawing/2014/main" id="{CC3B6044-1500-4644-BF44-1B9F81B34891}"/>
                    </a:ext>
                  </a:extLst>
                </p:cNvPr>
                <p:cNvSpPr/>
                <p:nvPr/>
              </p:nvSpPr>
              <p:spPr>
                <a:xfrm>
                  <a:off x="3771007" y="1083237"/>
                  <a:ext cx="6309901" cy="1216209"/>
                </a:xfrm>
                <a:prstGeom prst="rect">
                  <a:avLst/>
                </a:prstGeom>
              </p:spPr>
              <p:txBody>
                <a:bodyPr wrap="none">
                  <a:spAutoFit/>
                </a:bodyPr>
                <a:lstStyle/>
                <a:p>
                  <a:pPr lvl="0"/>
                  <a:r>
                    <a:rPr lang="en-US" altLang="zh-CN" sz="4400" dirty="0" err="1">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Luyện</a:t>
                  </a:r>
                  <a:r>
                    <a:rPr lang="en-US" altLang="zh-CN" sz="4400" dirty="0">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 </a:t>
                  </a:r>
                  <a:r>
                    <a:rPr lang="en-US" altLang="zh-CN" sz="4400" dirty="0" err="1">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đọc</a:t>
                  </a:r>
                  <a:r>
                    <a:rPr lang="en-US" altLang="zh-CN" sz="4400" dirty="0">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 </a:t>
                  </a:r>
                  <a:r>
                    <a:rPr lang="en-US" altLang="zh-CN" sz="4400" dirty="0" err="1">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từ</a:t>
                  </a:r>
                  <a:endParaRPr lang="en-US" altLang="zh-CN" sz="4400" dirty="0">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endParaRPr>
                </a:p>
              </p:txBody>
            </p:sp>
            <p:sp>
              <p:nvSpPr>
                <p:cNvPr id="23" name="矩形 8">
                  <a:extLst>
                    <a:ext uri="{FF2B5EF4-FFF2-40B4-BE49-F238E27FC236}">
                      <a16:creationId xmlns:a16="http://schemas.microsoft.com/office/drawing/2014/main" id="{2ABE23D2-5297-4CAF-A7D4-3361716E6EDD}"/>
                    </a:ext>
                  </a:extLst>
                </p:cNvPr>
                <p:cNvSpPr/>
                <p:nvPr/>
              </p:nvSpPr>
              <p:spPr>
                <a:xfrm>
                  <a:off x="3771007" y="1096840"/>
                  <a:ext cx="6309903" cy="1216207"/>
                </a:xfrm>
                <a:prstGeom prst="rect">
                  <a:avLst/>
                </a:prstGeom>
              </p:spPr>
              <p:txBody>
                <a:bodyPr wrap="none">
                  <a:spAutoFit/>
                </a:bodyPr>
                <a:lstStyle/>
                <a:p>
                  <a:pPr lvl="0"/>
                  <a:r>
                    <a:rPr lang="en-US" altLang="zh-CN" sz="4400" dirty="0" err="1">
                      <a:solidFill>
                        <a:srgbClr val="002060"/>
                      </a:solidFill>
                      <a:latin typeface="#9Slide03 SVNNeutraface 2" panose="02000600040000020004" pitchFamily="2" charset="77"/>
                      <a:ea typeface="字魂27号-布丁体" panose="00000505000000000000" pitchFamily="2" charset="-122"/>
                    </a:rPr>
                    <a:t>Luyện</a:t>
                  </a:r>
                  <a:r>
                    <a:rPr lang="en-US" altLang="zh-CN" sz="4400" dirty="0">
                      <a:solidFill>
                        <a:srgbClr val="002060"/>
                      </a:solidFill>
                      <a:latin typeface="#9Slide03 SVNNeutraface 2" panose="02000600040000020004" pitchFamily="2" charset="77"/>
                      <a:ea typeface="字魂27号-布丁体" panose="00000505000000000000" pitchFamily="2" charset="-122"/>
                    </a:rPr>
                    <a:t> </a:t>
                  </a:r>
                  <a:r>
                    <a:rPr lang="en-US" altLang="zh-CN" sz="4400" dirty="0" err="1">
                      <a:solidFill>
                        <a:srgbClr val="002060"/>
                      </a:solidFill>
                      <a:latin typeface="#9Slide03 SVNNeutraface 2" panose="02000600040000020004" pitchFamily="2" charset="77"/>
                      <a:ea typeface="字魂27号-布丁体" panose="00000505000000000000" pitchFamily="2" charset="-122"/>
                    </a:rPr>
                    <a:t>đọc</a:t>
                  </a:r>
                  <a:r>
                    <a:rPr lang="en-US" altLang="zh-CN" sz="4400" dirty="0">
                      <a:solidFill>
                        <a:srgbClr val="002060"/>
                      </a:solidFill>
                      <a:latin typeface="#9Slide03 SVNNeutraface 2" panose="02000600040000020004" pitchFamily="2" charset="77"/>
                      <a:ea typeface="字魂27号-布丁体" panose="00000505000000000000" pitchFamily="2" charset="-122"/>
                    </a:rPr>
                    <a:t> </a:t>
                  </a:r>
                  <a:r>
                    <a:rPr lang="en-US" altLang="zh-CN" sz="4400" dirty="0" err="1">
                      <a:solidFill>
                        <a:srgbClr val="002060"/>
                      </a:solidFill>
                      <a:latin typeface="#9Slide03 SVNNeutraface 2" panose="02000600040000020004" pitchFamily="2" charset="77"/>
                      <a:ea typeface="字魂27号-布丁体" panose="00000505000000000000" pitchFamily="2" charset="-122"/>
                    </a:rPr>
                    <a:t>từ</a:t>
                  </a:r>
                  <a:endParaRPr lang="en-US" altLang="zh-CN" sz="4400" dirty="0">
                    <a:solidFill>
                      <a:srgbClr val="002060"/>
                    </a:solidFill>
                    <a:latin typeface="#9Slide03 SVNNeutraface 2" panose="02000600040000020004" pitchFamily="2" charset="77"/>
                    <a:ea typeface="字魂27号-布丁体" panose="00000505000000000000" pitchFamily="2" charset="-122"/>
                  </a:endParaRPr>
                </a:p>
              </p:txBody>
            </p:sp>
          </p:grpSp>
          <p:grpSp>
            <p:nvGrpSpPr>
              <p:cNvPr id="19" name="组合 9">
                <a:extLst>
                  <a:ext uri="{FF2B5EF4-FFF2-40B4-BE49-F238E27FC236}">
                    <a16:creationId xmlns:a16="http://schemas.microsoft.com/office/drawing/2014/main" id="{ADD9C9F5-84FC-4EF4-BDFC-082EF7AC05DF}"/>
                  </a:ext>
                </a:extLst>
              </p:cNvPr>
              <p:cNvGrpSpPr/>
              <p:nvPr/>
            </p:nvGrpSpPr>
            <p:grpSpPr>
              <a:xfrm>
                <a:off x="3583560" y="873043"/>
                <a:ext cx="277097" cy="2105481"/>
                <a:chOff x="3771007" y="1083236"/>
                <a:chExt cx="277097" cy="2105481"/>
              </a:xfrm>
            </p:grpSpPr>
            <p:sp>
              <p:nvSpPr>
                <p:cNvPr id="20" name="矩形 10">
                  <a:extLst>
                    <a:ext uri="{FF2B5EF4-FFF2-40B4-BE49-F238E27FC236}">
                      <a16:creationId xmlns:a16="http://schemas.microsoft.com/office/drawing/2014/main" id="{BAB86E19-B721-4E94-8FA3-E50ECD673515}"/>
                    </a:ext>
                  </a:extLst>
                </p:cNvPr>
                <p:cNvSpPr/>
                <p:nvPr/>
              </p:nvSpPr>
              <p:spPr>
                <a:xfrm>
                  <a:off x="3771007" y="1083236"/>
                  <a:ext cx="277097" cy="2091880"/>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Ambrose" panose="02040603050506020204" pitchFamily="18" charset="0"/>
                    <a:ea typeface="字魂27号-布丁体" panose="00000505000000000000" pitchFamily="2" charset="-122"/>
                  </a:endParaRPr>
                </a:p>
              </p:txBody>
            </p:sp>
            <p:sp>
              <p:nvSpPr>
                <p:cNvPr id="21" name="矩形 11">
                  <a:extLst>
                    <a:ext uri="{FF2B5EF4-FFF2-40B4-BE49-F238E27FC236}">
                      <a16:creationId xmlns:a16="http://schemas.microsoft.com/office/drawing/2014/main" id="{2C7D3C95-08FF-4FA3-922F-68301066FA35}"/>
                    </a:ext>
                  </a:extLst>
                </p:cNvPr>
                <p:cNvSpPr/>
                <p:nvPr/>
              </p:nvSpPr>
              <p:spPr>
                <a:xfrm>
                  <a:off x="3771007" y="1096837"/>
                  <a:ext cx="277097" cy="2091880"/>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Ambrose" panose="02040603050506020204" pitchFamily="18" charset="0"/>
                    <a:ea typeface="字魂27号-布丁体" panose="00000505000000000000" pitchFamily="2" charset="-122"/>
                  </a:endParaRPr>
                </a:p>
              </p:txBody>
            </p:sp>
          </p:grpSp>
        </p:grpSp>
      </p:grpSp>
      <p:sp>
        <p:nvSpPr>
          <p:cNvPr id="26" name="Cloud 25">
            <a:extLst>
              <a:ext uri="{FF2B5EF4-FFF2-40B4-BE49-F238E27FC236}">
                <a16:creationId xmlns:a16="http://schemas.microsoft.com/office/drawing/2014/main" id="{35AF5ECE-5E74-468E-9BAF-AEC3593474C7}"/>
              </a:ext>
            </a:extLst>
          </p:cNvPr>
          <p:cNvSpPr/>
          <p:nvPr/>
        </p:nvSpPr>
        <p:spPr>
          <a:xfrm>
            <a:off x="107756" y="3498941"/>
            <a:ext cx="1657851" cy="798739"/>
          </a:xfrm>
          <a:prstGeom prst="cloud">
            <a:avLst/>
          </a:prstGeom>
          <a:solidFill>
            <a:schemeClr val="bg1">
              <a:alpha val="87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Cloud 26">
            <a:extLst>
              <a:ext uri="{FF2B5EF4-FFF2-40B4-BE49-F238E27FC236}">
                <a16:creationId xmlns:a16="http://schemas.microsoft.com/office/drawing/2014/main" id="{1375D6CD-BAA2-492B-A165-724A7421E4F0}"/>
              </a:ext>
            </a:extLst>
          </p:cNvPr>
          <p:cNvSpPr/>
          <p:nvPr/>
        </p:nvSpPr>
        <p:spPr>
          <a:xfrm>
            <a:off x="1333944" y="3784601"/>
            <a:ext cx="952057" cy="535125"/>
          </a:xfrm>
          <a:prstGeom prst="cloud">
            <a:avLst/>
          </a:prstGeom>
          <a:solidFill>
            <a:schemeClr val="bg1"/>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Cloud 27">
            <a:extLst>
              <a:ext uri="{FF2B5EF4-FFF2-40B4-BE49-F238E27FC236}">
                <a16:creationId xmlns:a16="http://schemas.microsoft.com/office/drawing/2014/main" id="{676D9C4B-E4DC-4177-9F2A-DCE6FE01F2BC}"/>
              </a:ext>
            </a:extLst>
          </p:cNvPr>
          <p:cNvSpPr/>
          <p:nvPr/>
        </p:nvSpPr>
        <p:spPr>
          <a:xfrm>
            <a:off x="10434296" y="2848448"/>
            <a:ext cx="1657851" cy="798739"/>
          </a:xfrm>
          <a:prstGeom prst="cloud">
            <a:avLst/>
          </a:prstGeom>
          <a:solidFill>
            <a:schemeClr val="bg1"/>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1">
            <a:extLst>
              <a:ext uri="{FF2B5EF4-FFF2-40B4-BE49-F238E27FC236}">
                <a16:creationId xmlns:a16="http://schemas.microsoft.com/office/drawing/2014/main" id="{6F89E5BE-9A36-1EE0-C5CB-02A6F3BD9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7636" y="-115388"/>
            <a:ext cx="5664435" cy="6850808"/>
          </a:xfrm>
          <a:prstGeom prst="rect">
            <a:avLst/>
          </a:prstGeom>
        </p:spPr>
      </p:pic>
    </p:spTree>
    <p:extLst>
      <p:ext uri="{BB962C8B-B14F-4D97-AF65-F5344CB8AC3E}">
        <p14:creationId xmlns:p14="http://schemas.microsoft.com/office/powerpoint/2010/main" val="61802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7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1+#ppt_w/2"/>
                                          </p:val>
                                        </p:tav>
                                        <p:tav tm="100000">
                                          <p:val>
                                            <p:strVal val="#ppt_x"/>
                                          </p:val>
                                        </p:tav>
                                      </p:tavLst>
                                    </p:anim>
                                    <p:anim calcmode="lin" valueType="num">
                                      <p:cBhvr additive="base">
                                        <p:cTn id="12" dur="1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1000" fill="hold"/>
                                        <p:tgtEl>
                                          <p:spTgt spid="27"/>
                                        </p:tgtEl>
                                        <p:attrNameLst>
                                          <p:attrName>ppt_x</p:attrName>
                                        </p:attrNameLst>
                                      </p:cBhvr>
                                      <p:tavLst>
                                        <p:tav tm="0">
                                          <p:val>
                                            <p:strVal val="0-#ppt_w/2"/>
                                          </p:val>
                                        </p:tav>
                                        <p:tav tm="100000">
                                          <p:val>
                                            <p:strVal val="#ppt_x"/>
                                          </p:val>
                                        </p:tav>
                                      </p:tavLst>
                                    </p:anim>
                                    <p:anim calcmode="lin" valueType="num">
                                      <p:cBhvr additive="base">
                                        <p:cTn id="17" dur="100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37"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900" decel="100000" fill="hold"/>
                                        <p:tgtEl>
                                          <p:spTgt spid="1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7" fill="hold">
                            <p:stCondLst>
                              <p:cond delay="2000"/>
                            </p:stCondLst>
                            <p:childTnLst>
                              <p:par>
                                <p:cTn id="38" presetID="37"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4" fill="hold">
                            <p:stCondLst>
                              <p:cond delay="3000"/>
                            </p:stCondLst>
                            <p:childTnLst>
                              <p:par>
                                <p:cTn id="45" presetID="37"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900" decel="100000" fill="hold"/>
                                        <p:tgtEl>
                                          <p:spTgt spid="1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6B313825-54FD-4450-B80B-550C18F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25" name="图片 7">
            <a:extLst>
              <a:ext uri="{FF2B5EF4-FFF2-40B4-BE49-F238E27FC236}">
                <a16:creationId xmlns:a16="http://schemas.microsoft.com/office/drawing/2014/main" id="{4925B8AA-0D66-4944-8163-D394E3417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26" name="图片 9">
            <a:extLst>
              <a:ext uri="{FF2B5EF4-FFF2-40B4-BE49-F238E27FC236}">
                <a16:creationId xmlns:a16="http://schemas.microsoft.com/office/drawing/2014/main" id="{74F046AC-8A88-49E5-A40C-9F7FE4177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23" name="图片 66" descr="云">
            <a:extLst>
              <a:ext uri="{FF2B5EF4-FFF2-40B4-BE49-F238E27FC236}">
                <a16:creationId xmlns:a16="http://schemas.microsoft.com/office/drawing/2014/main" id="{DC08F703-71DC-465A-8B4F-89B07F57BBAC}"/>
              </a:ext>
            </a:extLst>
          </p:cNvPr>
          <p:cNvPicPr>
            <a:picLocks noChangeAspect="1"/>
          </p:cNvPicPr>
          <p:nvPr/>
        </p:nvPicPr>
        <p:blipFill>
          <a:blip r:embed="rId5"/>
          <a:stretch>
            <a:fillRect/>
          </a:stretch>
        </p:blipFill>
        <p:spPr>
          <a:xfrm>
            <a:off x="0" y="-8890"/>
            <a:ext cx="12192000" cy="1950720"/>
          </a:xfrm>
          <a:prstGeom prst="rect">
            <a:avLst/>
          </a:prstGeom>
        </p:spPr>
      </p:pic>
      <p:grpSp>
        <p:nvGrpSpPr>
          <p:cNvPr id="32" name="Group 31">
            <a:extLst>
              <a:ext uri="{FF2B5EF4-FFF2-40B4-BE49-F238E27FC236}">
                <a16:creationId xmlns:a16="http://schemas.microsoft.com/office/drawing/2014/main" id="{6FD6016E-970D-4D78-8A42-B896783688EC}"/>
              </a:ext>
            </a:extLst>
          </p:cNvPr>
          <p:cNvGrpSpPr/>
          <p:nvPr/>
        </p:nvGrpSpPr>
        <p:grpSpPr>
          <a:xfrm>
            <a:off x="-333241" y="290871"/>
            <a:ext cx="12435982" cy="6483804"/>
            <a:chOff x="7155732" y="872837"/>
            <a:chExt cx="4925464" cy="4977246"/>
          </a:xfrm>
        </p:grpSpPr>
        <p:sp>
          <p:nvSpPr>
            <p:cNvPr id="20" name="矩形 24">
              <a:extLst>
                <a:ext uri="{FF2B5EF4-FFF2-40B4-BE49-F238E27FC236}">
                  <a16:creationId xmlns:a16="http://schemas.microsoft.com/office/drawing/2014/main" id="{D0C5F236-DE92-4AD8-A615-2DDF594A10C5}"/>
                </a:ext>
              </a:extLst>
            </p:cNvPr>
            <p:cNvSpPr/>
            <p:nvPr/>
          </p:nvSpPr>
          <p:spPr>
            <a:xfrm>
              <a:off x="7377546" y="872837"/>
              <a:ext cx="4703650" cy="4977246"/>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02D418E8-AB4C-4429-8205-6A8322862D2F}"/>
                </a:ext>
              </a:extLst>
            </p:cNvPr>
            <p:cNvSpPr txBox="1"/>
            <p:nvPr/>
          </p:nvSpPr>
          <p:spPr>
            <a:xfrm>
              <a:off x="7155732" y="878897"/>
              <a:ext cx="4831958" cy="590656"/>
            </a:xfrm>
            <a:prstGeom prst="rect">
              <a:avLst/>
            </a:prstGeom>
            <a:noFill/>
          </p:spPr>
          <p:txBody>
            <a:bodyPr wrap="square">
              <a:spAutoFit/>
            </a:bodyPr>
            <a:lstStyle/>
            <a:p>
              <a:pPr algn="ctr">
                <a:spcBef>
                  <a:spcPct val="50000"/>
                </a:spcBef>
              </a:pPr>
              <a:r>
                <a:rPr lang="en-US" alt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Bóp</a:t>
              </a:r>
              <a:r>
                <a:rPr lang="en-US" alt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nát</a:t>
              </a:r>
              <a:r>
                <a:rPr lang="en-US" alt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quả</a:t>
              </a:r>
              <a:r>
                <a:rPr lang="en-US" alt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cam</a:t>
              </a:r>
            </a:p>
          </p:txBody>
        </p:sp>
      </p:grpSp>
      <p:sp>
        <p:nvSpPr>
          <p:cNvPr id="2" name="TextBox 1">
            <a:extLst>
              <a:ext uri="{FF2B5EF4-FFF2-40B4-BE49-F238E27FC236}">
                <a16:creationId xmlns:a16="http://schemas.microsoft.com/office/drawing/2014/main" id="{1B405E76-91CE-3B7D-B3A8-61851F8CE073}"/>
              </a:ext>
            </a:extLst>
          </p:cNvPr>
          <p:cNvSpPr txBox="1"/>
          <p:nvPr/>
        </p:nvSpPr>
        <p:spPr>
          <a:xfrm>
            <a:off x="152220" y="964433"/>
            <a:ext cx="11887559" cy="6186309"/>
          </a:xfrm>
          <a:prstGeom prst="rect">
            <a:avLst/>
          </a:prstGeom>
          <a:noFill/>
        </p:spPr>
        <p:txBody>
          <a:bodyPr wrap="square" rtlCol="0">
            <a:spAutoFit/>
          </a:bodyPr>
          <a:lstStyle/>
          <a:p>
            <a:pPr algn="l"/>
            <a:r>
              <a:rPr lang="vi-VN" sz="2200" b="0" i="0"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rPr>
              <a:t>     </a:t>
            </a:r>
            <a:r>
              <a:rPr lang="vi-VN" sz="2200" b="0" i="0" u="none" strike="noStrike" dirty="0">
                <a:solidFill>
                  <a:schemeClr val="accent2"/>
                </a:solidFill>
                <a:effectLst/>
                <a:latin typeface="Tahoma" panose="020B0604030504040204" pitchFamily="34" charset="0"/>
                <a:ea typeface="Tahoma" panose="020B0604030504040204" pitchFamily="34" charset="0"/>
                <a:cs typeface="Tahoma" panose="020B0604030504040204" pitchFamily="34" charset="0"/>
              </a:rPr>
              <a:t>Giặc Nguyên cho sứ thần sang giả vờ mượn đường để xâm chiếm nước ta. Thấy sứ giặc ngang ngược, Trần Quốc Toản vô cùng căm giận.</a:t>
            </a:r>
          </a:p>
          <a:p>
            <a:pPr algn="l"/>
            <a:r>
              <a:rPr lang="vi-VN" sz="2200" b="0" i="0" u="none" strike="noStrike" dirty="0">
                <a:solidFill>
                  <a:schemeClr val="accent2"/>
                </a:solidFill>
                <a:effectLst/>
                <a:latin typeface="Tahoma" panose="020B0604030504040204" pitchFamily="34" charset="0"/>
                <a:ea typeface="Tahoma" panose="020B0604030504040204" pitchFamily="34" charset="0"/>
                <a:cs typeface="Tahoma" panose="020B0604030504040204" pitchFamily="34" charset="0"/>
              </a:rPr>
              <a:t>     Biết vua họp bàn việc nước ở dưới thuyền rồng, Quốc Toản muốn gặp để xin vua quyết đánh. Đợi mãi không gặp được vua, cậu liều chết xô mấy người lính gác, xăm xăm xuống bến. </a:t>
            </a:r>
          </a:p>
          <a:p>
            <a:pPr algn="l"/>
            <a:r>
              <a:rPr lang="vi-VN" sz="2200" dirty="0">
                <a:solidFill>
                  <a:srgbClr val="616161"/>
                </a:solidFill>
                <a:latin typeface="Tahoma" panose="020B0604030504040204" pitchFamily="34" charset="0"/>
                <a:ea typeface="Tahoma" panose="020B0604030504040204" pitchFamily="34" charset="0"/>
                <a:cs typeface="Tahoma" panose="020B0604030504040204" pitchFamily="34" charset="0"/>
              </a:rPr>
              <a:t>      </a:t>
            </a:r>
            <a:r>
              <a:rPr lang="vi-VN" sz="2200" dirty="0">
                <a:solidFill>
                  <a:srgbClr val="00B0F0"/>
                </a:solidFill>
                <a:latin typeface="Tahoma" panose="020B0604030504040204" pitchFamily="34" charset="0"/>
                <a:ea typeface="Tahoma" panose="020B0604030504040204" pitchFamily="34" charset="0"/>
                <a:cs typeface="Tahoma" panose="020B0604030504040204" pitchFamily="34" charset="0"/>
              </a:rPr>
              <a:t>Gặp vua, Quốc Toản quỳ xuống tâu:</a:t>
            </a:r>
            <a:endParaRPr lang="vi-VN" sz="2200" b="0" i="0" u="none" strike="noStrike" dirty="0">
              <a:solidFill>
                <a:srgbClr val="00B0F0"/>
              </a:solidFill>
              <a:effectLst/>
              <a:latin typeface="Tahoma" panose="020B0604030504040204" pitchFamily="34" charset="0"/>
              <a:ea typeface="Tahoma" panose="020B0604030504040204" pitchFamily="34" charset="0"/>
              <a:cs typeface="Tahoma" panose="020B0604030504040204" pitchFamily="34" charset="0"/>
            </a:endParaRPr>
          </a:p>
          <a:p>
            <a:pPr algn="l"/>
            <a:r>
              <a:rPr lang="vi-VN" sz="2200" b="0" i="0" u="none" strike="noStrike" dirty="0">
                <a:solidFill>
                  <a:srgbClr val="00B0F0"/>
                </a:solidFill>
                <a:effectLst/>
                <a:latin typeface="Tahoma" panose="020B0604030504040204" pitchFamily="34" charset="0"/>
                <a:ea typeface="Tahoma" panose="020B0604030504040204" pitchFamily="34" charset="0"/>
                <a:cs typeface="Tahoma" panose="020B0604030504040204" pitchFamily="34" charset="0"/>
              </a:rPr>
              <a:t>- Cho giặc mượn đường là mất nước. Xin bệ hạ cho đánh!</a:t>
            </a:r>
          </a:p>
          <a:p>
            <a:pPr algn="l"/>
            <a:r>
              <a:rPr lang="vi-VN" sz="2200" b="0" i="0" u="none" strike="noStrike" dirty="0">
                <a:solidFill>
                  <a:srgbClr val="00B0F0"/>
                </a:solidFill>
                <a:effectLst/>
                <a:latin typeface="Tahoma" panose="020B0604030504040204" pitchFamily="34" charset="0"/>
                <a:ea typeface="Tahoma" panose="020B0604030504040204" pitchFamily="34" charset="0"/>
                <a:cs typeface="Tahoma" panose="020B0604030504040204" pitchFamily="34" charset="0"/>
              </a:rPr>
              <a:t>   Nói xong, cậu tự đặt thanh gươm lên gáy, xin chịu tội.</a:t>
            </a:r>
          </a:p>
          <a:p>
            <a:pPr algn="l"/>
            <a:r>
              <a:rPr lang="vi-VN" sz="2200" b="0" i="0"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rPr>
              <a:t>  </a:t>
            </a:r>
            <a:r>
              <a:rPr lang="vi-VN" sz="2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200" b="0"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 Vua cho Quốc Toản đứng dậy, ôn tồn bảo:</a:t>
            </a:r>
          </a:p>
          <a:p>
            <a:pPr algn="l"/>
            <a:r>
              <a:rPr lang="vi-VN" sz="2200" b="0"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 Quốc Toản làm trái phép nước, lẽ ra phải trị tội. Nhưng còn trẻ mà đã biết lo việc nước, ta có lời khen. </a:t>
            </a:r>
          </a:p>
          <a:p>
            <a:pPr algn="l"/>
            <a:r>
              <a:rPr lang="vi-VN" sz="2200" b="0"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   Nói rồi, Vua ban cho Quốc Toản một quả cam.</a:t>
            </a:r>
          </a:p>
          <a:p>
            <a:pPr algn="l"/>
            <a:r>
              <a:rPr lang="vi-VN" sz="2200" b="0" i="0"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rPr>
              <a:t>       </a:t>
            </a:r>
            <a:r>
              <a:rPr lang="vi-VN" sz="2200" b="0"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Quốc Toản ấm ức bước lên bờ: "Vua ban cho cam quý nhưng xem ta như trẻ con, không cho dự bàn việc nước". Nghĩ đến quân giặc ngang ngược, cậu nghiến răng, hai bàn tay bóp chặt.</a:t>
            </a:r>
          </a:p>
          <a:p>
            <a:pPr algn="l"/>
            <a:r>
              <a:rPr lang="vi-VN" sz="2200" b="0"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    Khi trở ra, Quốc Toản xoè tay cho mọi người xem cam quý. Nhưng quả cam đã nát từ bao giờ.</a:t>
            </a:r>
          </a:p>
          <a:p>
            <a:pPr algn="r"/>
            <a:r>
              <a:rPr lang="vi-VN" sz="2200" b="0" i="1"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rPr>
              <a:t>Theo</a:t>
            </a:r>
            <a:r>
              <a:rPr lang="vi-VN" sz="2200" b="1" i="1"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rPr>
              <a:t> </a:t>
            </a:r>
            <a:r>
              <a:rPr lang="vi-VN" sz="2200" b="1" i="0"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rPr>
              <a:t>NGUYỄN HUY TƯỞNG</a:t>
            </a:r>
            <a:endParaRPr lang="vi-VN" sz="2200" b="0" i="0" u="none" strike="noStrike" dirty="0">
              <a:solidFill>
                <a:srgbClr val="616161"/>
              </a:solidFill>
              <a:effectLst/>
              <a:latin typeface="Tahoma" panose="020B0604030504040204" pitchFamily="34" charset="0"/>
              <a:ea typeface="Tahoma" panose="020B0604030504040204" pitchFamily="34" charset="0"/>
              <a:cs typeface="Tahoma" panose="020B0604030504040204" pitchFamily="34" charset="0"/>
            </a:endParaRPr>
          </a:p>
          <a:p>
            <a:endParaRPr lang="en-VN" sz="2200" dirty="0">
              <a:latin typeface="Tahoma" panose="020B0604030504040204" pitchFamily="34" charset="0"/>
              <a:ea typeface="Tahoma" panose="020B0604030504040204" pitchFamily="34" charset="0"/>
              <a:cs typeface="Tahoma" panose="020B0604030504040204" pitchFamily="34" charset="0"/>
            </a:endParaRPr>
          </a:p>
        </p:txBody>
      </p:sp>
      <p:sp>
        <p:nvSpPr>
          <p:cNvPr id="4" name="Cloud 3">
            <a:extLst>
              <a:ext uri="{FF2B5EF4-FFF2-40B4-BE49-F238E27FC236}">
                <a16:creationId xmlns:a16="http://schemas.microsoft.com/office/drawing/2014/main" id="{24E0F925-5E0C-EC58-8E3E-DDB612562F1E}"/>
              </a:ext>
            </a:extLst>
          </p:cNvPr>
          <p:cNvSpPr/>
          <p:nvPr/>
        </p:nvSpPr>
        <p:spPr>
          <a:xfrm>
            <a:off x="10263757" y="29506"/>
            <a:ext cx="1883614"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rgbClr val="C00000"/>
                </a:solidFill>
                <a:latin typeface="Tahoma" panose="020B0604030504040204" pitchFamily="34" charset="0"/>
                <a:ea typeface="Tahoma" panose="020B0604030504040204" pitchFamily="34" charset="0"/>
                <a:cs typeface="Tahoma" panose="020B0604030504040204" pitchFamily="34" charset="0"/>
              </a:rPr>
              <a:t>Đọc đoạn</a:t>
            </a:r>
          </a:p>
        </p:txBody>
      </p:sp>
      <p:sp>
        <p:nvSpPr>
          <p:cNvPr id="3" name="TextBox 2">
            <a:extLst>
              <a:ext uri="{FF2B5EF4-FFF2-40B4-BE49-F238E27FC236}">
                <a16:creationId xmlns:a16="http://schemas.microsoft.com/office/drawing/2014/main" id="{3A89970B-D2F8-AA53-7658-DCD5532D2941}"/>
              </a:ext>
            </a:extLst>
          </p:cNvPr>
          <p:cNvSpPr txBox="1"/>
          <p:nvPr/>
        </p:nvSpPr>
        <p:spPr>
          <a:xfrm>
            <a:off x="226803" y="821451"/>
            <a:ext cx="664209" cy="646331"/>
          </a:xfrm>
          <a:prstGeom prst="rect">
            <a:avLst/>
          </a:prstGeom>
          <a:noFill/>
        </p:spPr>
        <p:txBody>
          <a:bodyPr wrap="square" rtlCol="0">
            <a:spAutoFit/>
          </a:bodyPr>
          <a:lstStyle/>
          <a:p>
            <a:r>
              <a:rPr lang="en-VN" sz="3600"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5" name="TextBox 4">
            <a:extLst>
              <a:ext uri="{FF2B5EF4-FFF2-40B4-BE49-F238E27FC236}">
                <a16:creationId xmlns:a16="http://schemas.microsoft.com/office/drawing/2014/main" id="{92743299-1AFC-5297-2610-C375694A8D64}"/>
              </a:ext>
            </a:extLst>
          </p:cNvPr>
          <p:cNvSpPr txBox="1"/>
          <p:nvPr/>
        </p:nvSpPr>
        <p:spPr>
          <a:xfrm>
            <a:off x="226803" y="2203195"/>
            <a:ext cx="664209" cy="646331"/>
          </a:xfrm>
          <a:prstGeom prst="rect">
            <a:avLst/>
          </a:prstGeom>
          <a:noFill/>
        </p:spPr>
        <p:txBody>
          <a:bodyPr wrap="square" rtlCol="0">
            <a:spAutoFit/>
          </a:bodyPr>
          <a:lstStyle/>
          <a:p>
            <a:r>
              <a:rPr lang="en-VN" sz="3600"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5344D077-36FE-35B5-859C-EE34C0F68A94}"/>
              </a:ext>
            </a:extLst>
          </p:cNvPr>
          <p:cNvSpPr txBox="1"/>
          <p:nvPr/>
        </p:nvSpPr>
        <p:spPr>
          <a:xfrm>
            <a:off x="202860" y="3209607"/>
            <a:ext cx="664209" cy="646331"/>
          </a:xfrm>
          <a:prstGeom prst="rect">
            <a:avLst/>
          </a:prstGeom>
          <a:noFill/>
        </p:spPr>
        <p:txBody>
          <a:bodyPr wrap="square" rtlCol="0">
            <a:spAutoFit/>
          </a:bodyPr>
          <a:lstStyle/>
          <a:p>
            <a:r>
              <a:rPr lang="en-VN" sz="3600"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2E9BAC67-2885-0F2A-07A5-D453FC6B28E5}"/>
              </a:ext>
            </a:extLst>
          </p:cNvPr>
          <p:cNvSpPr txBox="1"/>
          <p:nvPr/>
        </p:nvSpPr>
        <p:spPr>
          <a:xfrm>
            <a:off x="163142" y="4548924"/>
            <a:ext cx="664209" cy="646331"/>
          </a:xfrm>
          <a:prstGeom prst="rect">
            <a:avLst/>
          </a:prstGeom>
          <a:noFill/>
        </p:spPr>
        <p:txBody>
          <a:bodyPr wrap="square" rtlCol="0">
            <a:spAutoFit/>
          </a:bodyPr>
          <a:lstStyle/>
          <a:p>
            <a:r>
              <a:rPr lang="en-VN" sz="3600" dirty="0">
                <a:solidFill>
                  <a:srgbClr val="FF0000"/>
                </a:solidFill>
                <a:latin typeface="Tahoma" panose="020B0604030504040204" pitchFamily="34" charset="0"/>
                <a:ea typeface="Tahoma" panose="020B0604030504040204" pitchFamily="34" charset="0"/>
                <a:cs typeface="Tahoma" panose="020B0604030504040204" pitchFamily="34" charset="0"/>
              </a:rPr>
              <a:t>4</a:t>
            </a:r>
          </a:p>
        </p:txBody>
      </p:sp>
      <p:sp>
        <p:nvSpPr>
          <p:cNvPr id="8" name="TextBox 7">
            <a:extLst>
              <a:ext uri="{FF2B5EF4-FFF2-40B4-BE49-F238E27FC236}">
                <a16:creationId xmlns:a16="http://schemas.microsoft.com/office/drawing/2014/main" id="{71386C7B-4F9D-FE8F-86B1-6C021226522E}"/>
              </a:ext>
            </a:extLst>
          </p:cNvPr>
          <p:cNvSpPr txBox="1"/>
          <p:nvPr/>
        </p:nvSpPr>
        <p:spPr>
          <a:xfrm>
            <a:off x="11782257" y="1820123"/>
            <a:ext cx="664209" cy="646331"/>
          </a:xfrm>
          <a:prstGeom prst="rect">
            <a:avLst/>
          </a:prstGeom>
          <a:noFill/>
        </p:spPr>
        <p:txBody>
          <a:bodyPr wrap="square" rtlCol="0">
            <a:spAutoFit/>
          </a:bodyPr>
          <a:lstStyle/>
          <a:p>
            <a:endParaRPr lang="en-VN"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5922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0" y="1413976"/>
            <a:ext cx="12221655" cy="5816531"/>
          </a:xfrm>
          <a:prstGeom prst="rect">
            <a:avLst/>
          </a:prstGeom>
        </p:spPr>
      </p:pic>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31" y="128101"/>
            <a:ext cx="1377487" cy="1483209"/>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grpSp>
        <p:nvGrpSpPr>
          <p:cNvPr id="12" name="组合 1">
            <a:extLst>
              <a:ext uri="{FF2B5EF4-FFF2-40B4-BE49-F238E27FC236}">
                <a16:creationId xmlns:a16="http://schemas.microsoft.com/office/drawing/2014/main" id="{49B596DB-403A-4C29-A7FB-DC21BCCA4237}"/>
              </a:ext>
            </a:extLst>
          </p:cNvPr>
          <p:cNvGrpSpPr/>
          <p:nvPr/>
        </p:nvGrpSpPr>
        <p:grpSpPr>
          <a:xfrm flipH="1">
            <a:off x="1786548" y="183867"/>
            <a:ext cx="9849070" cy="1285875"/>
            <a:chOff x="1262060" y="1619250"/>
            <a:chExt cx="9667876" cy="1285875"/>
          </a:xfrm>
        </p:grpSpPr>
        <p:sp>
          <p:nvSpPr>
            <p:cNvPr id="14" name="矩形: 圆角 12">
              <a:extLst>
                <a:ext uri="{FF2B5EF4-FFF2-40B4-BE49-F238E27FC236}">
                  <a16:creationId xmlns:a16="http://schemas.microsoft.com/office/drawing/2014/main" id="{3E40A694-DD02-485F-8A10-0686237FD2BD}"/>
                </a:ext>
              </a:extLst>
            </p:cNvPr>
            <p:cNvSpPr/>
            <p:nvPr/>
          </p:nvSpPr>
          <p:spPr>
            <a:xfrm>
              <a:off x="1262060" y="1619250"/>
              <a:ext cx="9667875" cy="1285875"/>
            </a:xfrm>
            <a:prstGeom prst="roundRect">
              <a:avLst/>
            </a:prstGeom>
            <a:solidFill>
              <a:srgbClr val="EFE1C9"/>
            </a:solidFill>
            <a:ln w="57150">
              <a:solidFill>
                <a:srgbClr val="4EA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文本框 29">
              <a:extLst>
                <a:ext uri="{FF2B5EF4-FFF2-40B4-BE49-F238E27FC236}">
                  <a16:creationId xmlns:a16="http://schemas.microsoft.com/office/drawing/2014/main" id="{66007A7E-6192-4526-B14C-5C3E17194368}"/>
                </a:ext>
              </a:extLst>
            </p:cNvPr>
            <p:cNvSpPr txBox="1"/>
            <p:nvPr/>
          </p:nvSpPr>
          <p:spPr>
            <a:xfrm rot="5400000">
              <a:off x="6132033" y="-2135447"/>
              <a:ext cx="1015663" cy="8580142"/>
            </a:xfrm>
            <a:prstGeom prst="rect">
              <a:avLst/>
            </a:prstGeom>
            <a:noFill/>
          </p:spPr>
          <p:txBody>
            <a:bodyPr vert="eaVert" wrap="square" rtlCol="0">
              <a:spAutoFit/>
            </a:bodyPr>
            <a:lstStyle/>
            <a:p>
              <a:pPr algn="ctr" eaLnBrk="1" hangingPunct="1"/>
              <a:r>
                <a:rPr lang="en-US" altLang="vi-VN" sz="5400" b="1" dirty="0" err="1">
                  <a:solidFill>
                    <a:srgbClr val="C00000"/>
                  </a:solidFill>
                  <a:latin typeface="#9Slide07 IcielBC Cubano Normal" pitchFamily="2" charset="0"/>
                  <a:cs typeface="Times New Roman" panose="02020603050405020304" pitchFamily="18" charset="0"/>
                </a:rPr>
                <a:t>Giải</a:t>
              </a:r>
              <a:r>
                <a:rPr lang="en-US" altLang="vi-VN" sz="5400" b="1" dirty="0">
                  <a:solidFill>
                    <a:srgbClr val="C00000"/>
                  </a:solidFill>
                  <a:latin typeface="#9Slide07 IcielBC Cubano Normal" pitchFamily="2" charset="0"/>
                  <a:cs typeface="Times New Roman" panose="02020603050405020304" pitchFamily="18" charset="0"/>
                </a:rPr>
                <a:t> </a:t>
              </a:r>
              <a:r>
                <a:rPr lang="en-US" altLang="vi-VN" sz="5400" b="1" dirty="0" err="1">
                  <a:solidFill>
                    <a:srgbClr val="C00000"/>
                  </a:solidFill>
                  <a:latin typeface="#9Slide07 IcielBC Cubano Normal" pitchFamily="2" charset="0"/>
                  <a:cs typeface="Times New Roman" panose="02020603050405020304" pitchFamily="18" charset="0"/>
                </a:rPr>
                <a:t>nghĩa</a:t>
              </a:r>
              <a:r>
                <a:rPr lang="en-US" altLang="vi-VN" sz="5400" b="1" dirty="0">
                  <a:solidFill>
                    <a:srgbClr val="C00000"/>
                  </a:solidFill>
                  <a:latin typeface="#9Slide07 IcielBC Cubano Normal" pitchFamily="2" charset="0"/>
                  <a:cs typeface="Times New Roman" panose="02020603050405020304" pitchFamily="18" charset="0"/>
                </a:rPr>
                <a:t> </a:t>
              </a:r>
              <a:r>
                <a:rPr lang="en-US" altLang="vi-VN" sz="5400" b="1" dirty="0" err="1">
                  <a:solidFill>
                    <a:srgbClr val="C00000"/>
                  </a:solidFill>
                  <a:latin typeface="#9Slide07 IcielBC Cubano Normal" pitchFamily="2" charset="0"/>
                  <a:cs typeface="Times New Roman" panose="02020603050405020304" pitchFamily="18" charset="0"/>
                </a:rPr>
                <a:t>từ</a:t>
              </a:r>
              <a:endParaRPr lang="en-US" altLang="vi-VN" sz="5400" dirty="0">
                <a:solidFill>
                  <a:srgbClr val="C00000"/>
                </a:solidFill>
                <a:latin typeface="#9Slide07 IcielBC Cubano Normal" pitchFamily="2" charset="0"/>
                <a:cs typeface="Times New Roman" panose="02020603050405020304" pitchFamily="18" charset="0"/>
              </a:endParaRPr>
            </a:p>
          </p:txBody>
        </p:sp>
      </p:grpSp>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603" y="557673"/>
            <a:ext cx="5195052" cy="1285875"/>
          </a:xfrm>
          <a:prstGeom prst="rect">
            <a:avLst/>
          </a:prstGeom>
        </p:spPr>
      </p:pic>
      <p:sp>
        <p:nvSpPr>
          <p:cNvPr id="7" name="TextBox 6">
            <a:extLst>
              <a:ext uri="{FF2B5EF4-FFF2-40B4-BE49-F238E27FC236}">
                <a16:creationId xmlns:a16="http://schemas.microsoft.com/office/drawing/2014/main" id="{9ECF0F19-AD20-3DFA-7388-521940FB55DE}"/>
              </a:ext>
            </a:extLst>
          </p:cNvPr>
          <p:cNvSpPr txBox="1"/>
          <p:nvPr/>
        </p:nvSpPr>
        <p:spPr>
          <a:xfrm>
            <a:off x="204531" y="2213686"/>
            <a:ext cx="10797418" cy="3477875"/>
          </a:xfrm>
          <a:prstGeom prst="rect">
            <a:avLst/>
          </a:prstGeom>
          <a:noFill/>
        </p:spPr>
        <p:txBody>
          <a:bodyPr wrap="square" rtlCol="0">
            <a:spAutoFit/>
          </a:bodyPr>
          <a:lstStyle/>
          <a:p>
            <a:pPr marL="571500" indent="-571500">
              <a:buFontTx/>
              <a:buChar char="-"/>
            </a:pPr>
            <a:r>
              <a:rPr lang="en-VN" sz="4400" dirty="0">
                <a:solidFill>
                  <a:srgbClr val="C00000"/>
                </a:solidFill>
              </a:rPr>
              <a:t>Giặc Nguyên: </a:t>
            </a:r>
            <a:r>
              <a:rPr lang="en-VN" sz="4400" dirty="0"/>
              <a:t>giặc từ phương Bắc.</a:t>
            </a:r>
          </a:p>
          <a:p>
            <a:pPr marL="571500" indent="-571500">
              <a:buFontTx/>
              <a:buChar char="-"/>
            </a:pPr>
            <a:endParaRPr lang="en-VN" sz="4400" dirty="0"/>
          </a:p>
          <a:p>
            <a:r>
              <a:rPr lang="en-VN" sz="4400" dirty="0">
                <a:solidFill>
                  <a:srgbClr val="C00000"/>
                </a:solidFill>
              </a:rPr>
              <a:t>- Trần Quốc Toản (1267 – 1285): </a:t>
            </a:r>
            <a:r>
              <a:rPr lang="en-VN" sz="4400" dirty="0"/>
              <a:t>một thiếu niên anh hùng, tham gia khácng chiến chống giặc Nguyên.</a:t>
            </a:r>
          </a:p>
        </p:txBody>
      </p:sp>
    </p:spTree>
    <p:extLst>
      <p:ext uri="{BB962C8B-B14F-4D97-AF65-F5344CB8AC3E}">
        <p14:creationId xmlns:p14="http://schemas.microsoft.com/office/powerpoint/2010/main" val="2238758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1261</Words>
  <Application>Microsoft Office PowerPoint</Application>
  <PresentationFormat>Widescreen</PresentationFormat>
  <Paragraphs>115</Paragraphs>
  <Slides>26</Slides>
  <Notes>9</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等线</vt:lpstr>
      <vt:lpstr>#9Slide03 IcielPanton Black</vt:lpstr>
      <vt:lpstr>#9Slide03 SVNEvery Movie Every </vt:lpstr>
      <vt:lpstr>Times New Roman</vt:lpstr>
      <vt:lpstr>#9Slide07 IcielBC Cubano Normal</vt:lpstr>
      <vt:lpstr>Calibri Light</vt:lpstr>
      <vt:lpstr>Tahoma</vt:lpstr>
      <vt:lpstr>#9Slide03 SVNNeutraface 2</vt:lpstr>
      <vt:lpstr>Cambria</vt:lpstr>
      <vt:lpstr>Calibri</vt:lpstr>
      <vt:lpstr>UTM Ambrose</vt:lpstr>
      <vt:lpstr>Arial</vt:lpstr>
      <vt:lpstr>字魂27号-布丁体</vt:lpstr>
      <vt:lpstr>字魂36号-正文宋楷</vt:lpstr>
      <vt:lpstr>Office 主题</vt:lpstr>
      <vt:lpstr>自定义设计方案</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 Hau Le va viec to chuc quan li dat nuoc</dc:title>
  <dc:subject>Lich su 4</dc:subject>
  <dc:creator>KTUTS</dc:creator>
  <cp:keywords>YenVu</cp:keywords>
  <cp:lastModifiedBy>Thao Tran</cp:lastModifiedBy>
  <cp:revision>40</cp:revision>
  <dcterms:created xsi:type="dcterms:W3CDTF">2020-07-21T07:25:20Z</dcterms:created>
  <dcterms:modified xsi:type="dcterms:W3CDTF">2025-03-08T09:05:26Z</dcterms:modified>
  <cp:version>B32</cp:version>
</cp:coreProperties>
</file>