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7" r:id="rId3"/>
    <p:sldId id="289" r:id="rId4"/>
    <p:sldId id="275" r:id="rId5"/>
    <p:sldId id="290" r:id="rId6"/>
    <p:sldId id="273" r:id="rId7"/>
    <p:sldId id="258" r:id="rId8"/>
    <p:sldId id="278" r:id="rId9"/>
    <p:sldId id="284" r:id="rId10"/>
    <p:sldId id="259" r:id="rId11"/>
    <p:sldId id="262" r:id="rId12"/>
    <p:sldId id="266" r:id="rId13"/>
    <p:sldId id="280" r:id="rId14"/>
    <p:sldId id="279" r:id="rId15"/>
    <p:sldId id="281" r:id="rId16"/>
    <p:sldId id="283" r:id="rId17"/>
    <p:sldId id="267" r:id="rId18"/>
    <p:sldId id="286" r:id="rId19"/>
    <p:sldId id="288" r:id="rId20"/>
    <p:sldId id="287" r:id="rId21"/>
    <p:sldId id="270" r:id="rId22"/>
    <p:sldId id="274" r:id="rId23"/>
    <p:sldId id="282" r:id="rId24"/>
    <p:sldId id="271" r:id="rId25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B3EF"/>
    <a:srgbClr val="AD27B7"/>
    <a:srgbClr val="F95970"/>
    <a:srgbClr val="F452A7"/>
    <a:srgbClr val="FFEDB3"/>
    <a:srgbClr val="DF8AE6"/>
    <a:srgbClr val="F0C9F3"/>
    <a:srgbClr val="FFDF79"/>
    <a:srgbClr val="FFD03B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77" d="100"/>
          <a:sy n="77" d="100"/>
        </p:scale>
        <p:origin x="109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404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1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4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15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5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37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206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2043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9079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3242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66597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09158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9888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21798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4724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4002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3092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5366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13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1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02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69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CHÀO MỪNG CÁC CON </a:t>
            </a:r>
          </a:p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0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98468" y="61322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endParaRPr lang="en-US" sz="28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616" y="551739"/>
            <a:ext cx="3917372" cy="36932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Hôm qua em tới trường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 dắt tay từng bước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Hôm nay mẹ lên nương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 mình em tới lớp.</a:t>
            </a:r>
          </a:p>
          <a:p>
            <a:pPr algn="just"/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Trường của em be bé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Nằm lặng giữa rừng cây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Cô giáo em tre trẻ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Dạy em hát rất hay.</a:t>
            </a:r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3591" y="1413513"/>
            <a:ext cx="5486400" cy="209283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Hương rừng thơm đồi vắng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Nước suối trong thầm thì…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Cọ xòe ô che nắng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Râm mát đường em đi.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          (Hoàng Minh Chính)</a:t>
            </a:r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84512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cuối các dòng thơ những tiếng cùng vần với nhau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619232" y="2970894"/>
            <a:ext cx="2597931" cy="2678458"/>
            <a:chOff x="6276785" y="2774940"/>
            <a:chExt cx="3001150" cy="30941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4709">
              <a:off x="6276785" y="2774940"/>
              <a:ext cx="3001150" cy="309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Oval 42"/>
            <p:cNvSpPr/>
            <p:nvPr/>
          </p:nvSpPr>
          <p:spPr>
            <a:xfrm rot="20875489">
              <a:off x="7126981" y="3579608"/>
              <a:ext cx="1435593" cy="919500"/>
            </a:xfrm>
            <a:prstGeom prst="ellipse">
              <a:avLst/>
            </a:prstGeom>
            <a:solidFill>
              <a:srgbClr val="F959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274667" y="2860300"/>
            <a:ext cx="2739034" cy="2823934"/>
            <a:chOff x="6059096" y="2612568"/>
            <a:chExt cx="3001150" cy="3094176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4709">
              <a:off x="6059096" y="2612568"/>
              <a:ext cx="3001150" cy="309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Oval 52"/>
            <p:cNvSpPr/>
            <p:nvPr/>
          </p:nvSpPr>
          <p:spPr>
            <a:xfrm rot="20875489">
              <a:off x="6920151" y="3430428"/>
              <a:ext cx="1435593" cy="919500"/>
            </a:xfrm>
            <a:prstGeom prst="ellipse">
              <a:avLst/>
            </a:prstGeom>
            <a:solidFill>
              <a:srgbClr val="F959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95783" y="2985408"/>
            <a:ext cx="2597931" cy="2678458"/>
            <a:chOff x="6059096" y="2612569"/>
            <a:chExt cx="3001150" cy="3094177"/>
          </a:xfrm>
        </p:grpSpPr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4709">
              <a:off x="6059096" y="2612569"/>
              <a:ext cx="3001150" cy="3094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Oval 55"/>
            <p:cNvSpPr/>
            <p:nvPr/>
          </p:nvSpPr>
          <p:spPr>
            <a:xfrm rot="20875489">
              <a:off x="6920151" y="3430428"/>
              <a:ext cx="1435593" cy="919500"/>
            </a:xfrm>
            <a:prstGeom prst="ellipse">
              <a:avLst/>
            </a:prstGeom>
            <a:solidFill>
              <a:srgbClr val="F959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 rot="20764561">
            <a:off x="2656007" y="3598580"/>
            <a:ext cx="1413001" cy="857250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nương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25"/>
          <p:cNvSpPr txBox="1">
            <a:spLocks/>
          </p:cNvSpPr>
          <p:nvPr/>
        </p:nvSpPr>
        <p:spPr>
          <a:xfrm rot="20764561">
            <a:off x="5011562" y="3559018"/>
            <a:ext cx="1413001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trẻ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25"/>
          <p:cNvSpPr txBox="1">
            <a:spLocks/>
          </p:cNvSpPr>
          <p:nvPr/>
        </p:nvSpPr>
        <p:spPr>
          <a:xfrm rot="20764561">
            <a:off x="7263326" y="3621867"/>
            <a:ext cx="1413001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-247274" y="2985408"/>
            <a:ext cx="2597931" cy="2678458"/>
            <a:chOff x="6059096" y="2612569"/>
            <a:chExt cx="3001150" cy="3094177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4709">
              <a:off x="6059096" y="2612569"/>
              <a:ext cx="3001150" cy="3094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Oval 60"/>
            <p:cNvSpPr/>
            <p:nvPr/>
          </p:nvSpPr>
          <p:spPr>
            <a:xfrm rot="20875489">
              <a:off x="6920151" y="3430428"/>
              <a:ext cx="1435593" cy="919500"/>
            </a:xfrm>
            <a:prstGeom prst="ellipse">
              <a:avLst/>
            </a:prstGeom>
            <a:solidFill>
              <a:srgbClr val="F959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2" name="Title 25"/>
          <p:cNvSpPr txBox="1">
            <a:spLocks/>
          </p:cNvSpPr>
          <p:nvPr/>
        </p:nvSpPr>
        <p:spPr>
          <a:xfrm rot="20764561">
            <a:off x="412950" y="3598580"/>
            <a:ext cx="1413001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6295" y="715378"/>
            <a:ext cx="2331156" cy="1558783"/>
            <a:chOff x="324101" y="584168"/>
            <a:chExt cx="2331156" cy="1558783"/>
          </a:xfrm>
        </p:grpSpPr>
        <p:sp>
          <p:nvSpPr>
            <p:cNvPr id="8" name="Oval 7"/>
            <p:cNvSpPr/>
            <p:nvPr/>
          </p:nvSpPr>
          <p:spPr>
            <a:xfrm>
              <a:off x="324101" y="584168"/>
              <a:ext cx="2331156" cy="8083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AD27B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r>
                <a:rPr lang="en-US" sz="3200" b="1" smtClean="0">
                  <a:solidFill>
                    <a:srgbClr val="AD27B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rường</a:t>
              </a:r>
              <a:endParaRPr lang="en-US" sz="3200" b="1">
                <a:solidFill>
                  <a:srgbClr val="AD27B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flipH="1">
              <a:off x="778948" y="889047"/>
              <a:ext cx="1225802" cy="125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4" name="Group 1023"/>
          <p:cNvGrpSpPr/>
          <p:nvPr/>
        </p:nvGrpSpPr>
        <p:grpSpPr>
          <a:xfrm>
            <a:off x="2485572" y="702946"/>
            <a:ext cx="1905000" cy="1552440"/>
            <a:chOff x="2362200" y="883446"/>
            <a:chExt cx="1905000" cy="15524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flipH="1">
              <a:off x="2826988" y="1181982"/>
              <a:ext cx="1225802" cy="125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Oval 35"/>
            <p:cNvSpPr/>
            <p:nvPr/>
          </p:nvSpPr>
          <p:spPr>
            <a:xfrm>
              <a:off x="2362200" y="883446"/>
              <a:ext cx="1905000" cy="8083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AD27B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endParaRPr lang="en-US" sz="3200" b="1">
                <a:solidFill>
                  <a:srgbClr val="AD27B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88234" y="723622"/>
            <a:ext cx="1905000" cy="1562557"/>
            <a:chOff x="4450052" y="858838"/>
            <a:chExt cx="1905000" cy="1562557"/>
          </a:xfrm>
        </p:grpSpPr>
        <p:sp>
          <p:nvSpPr>
            <p:cNvPr id="39" name="Oval 38"/>
            <p:cNvSpPr/>
            <p:nvPr/>
          </p:nvSpPr>
          <p:spPr>
            <a:xfrm>
              <a:off x="4450052" y="858838"/>
              <a:ext cx="1905000" cy="8083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AD27B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</a:t>
              </a:r>
              <a:r>
                <a:rPr lang="en-US" sz="3200" b="1" smtClean="0">
                  <a:solidFill>
                    <a:srgbClr val="AD27B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ắng</a:t>
              </a:r>
              <a:endParaRPr lang="en-US" sz="3200" b="1">
                <a:solidFill>
                  <a:srgbClr val="AD27B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648200" y="1167491"/>
              <a:ext cx="1225802" cy="125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7079998" y="708250"/>
            <a:ext cx="1905000" cy="1565911"/>
            <a:chOff x="6853709" y="835886"/>
            <a:chExt cx="1905000" cy="1565911"/>
          </a:xfrm>
        </p:grpSpPr>
        <p:sp>
          <p:nvSpPr>
            <p:cNvPr id="42" name="Oval 41"/>
            <p:cNvSpPr/>
            <p:nvPr/>
          </p:nvSpPr>
          <p:spPr>
            <a:xfrm>
              <a:off x="6853709" y="835886"/>
              <a:ext cx="1905000" cy="8083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AD27B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thì</a:t>
              </a:r>
              <a:endParaRPr lang="en-US" sz="3200" b="1">
                <a:solidFill>
                  <a:srgbClr val="AD27B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079998" y="1147893"/>
              <a:ext cx="1225802" cy="125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4625E-7 L 0.23593 0.3429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1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7349E-6 L 0.24063 0.31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5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1057E-6 L -0.00347 0.31418 " pathEditMode="relative" rAng="0" ptsTypes="AA">
                                      <p:cBhvr>
                                        <p:cTn id="16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6274E-6 L -0.49445 0.32623 " pathEditMode="relative" rAng="0" ptsTypes="AA">
                                      <p:cBhvr>
                                        <p:cTn id="21" dur="3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2" y="16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207249" y="194081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 Rounded"/>
              </a:rPr>
              <a:t>Viết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 Rounded"/>
              </a:rPr>
              <a:t>vở</a:t>
            </a:r>
            <a:endParaRPr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  <a:sym typeface="Arial Rounded"/>
            </a:endParaRPr>
          </a:p>
        </p:txBody>
      </p:sp>
      <p:pic>
        <p:nvPicPr>
          <p:cNvPr id="40" name="Google Shape;5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8853" y="402717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4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65" b="45119"/>
          <a:stretch/>
        </p:blipFill>
        <p:spPr>
          <a:xfrm>
            <a:off x="127754" y="1276350"/>
            <a:ext cx="8888491" cy="2590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94622" y="659158"/>
            <a:ext cx="3163772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 dirty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endParaRPr lang="vi-VN" sz="2800" dirty="0">
              <a:ln>
                <a:solidFill>
                  <a:srgbClr val="00B050"/>
                </a:solidFill>
              </a:ln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704" y="1647788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Ǉhì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84" y="1639374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Ǉhầm</a:t>
            </a:r>
            <a:endParaRPr lang="en-US" altLang="en-US" sz="315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74" y="287162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wư</a:t>
            </a:r>
            <a:r>
              <a:rPr lang="el-GR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endParaRPr lang="en-US" altLang="en-US" sz="30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150" y="2871629"/>
            <a:ext cx="927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ǧ</a:t>
            </a:r>
            <a:r>
              <a:rPr lang="el-GR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Ē</a:t>
            </a:r>
            <a:endParaRPr lang="en-US" altLang="en-US" sz="30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024" y="1647788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Ǉhì</a:t>
            </a:r>
            <a:endParaRPr lang="en-US" altLang="en-US" sz="315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314" y="1639374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Ǉhầm</a:t>
            </a:r>
            <a:endParaRPr lang="en-US" altLang="en-US" sz="315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624" y="1637392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Ǉhì</a:t>
            </a:r>
            <a:endParaRPr lang="en-US" altLang="en-US" sz="315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44" y="1628978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Ǉhầm</a:t>
            </a:r>
            <a:endParaRPr lang="en-US" altLang="en-US" sz="315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04" y="287162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wư</a:t>
            </a:r>
            <a:r>
              <a:rPr lang="el-GR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endParaRPr lang="en-US" altLang="en-US" sz="30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180" y="2871629"/>
            <a:ext cx="927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ǧ</a:t>
            </a:r>
            <a:r>
              <a:rPr lang="el-GR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Ē</a:t>
            </a:r>
            <a:endParaRPr lang="en-US" altLang="en-US" sz="30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964" y="286723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wư</a:t>
            </a:r>
            <a:r>
              <a:rPr lang="el-GR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endParaRPr lang="en-US" altLang="en-US" sz="30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640" y="2867239"/>
            <a:ext cx="927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ǧ</a:t>
            </a:r>
            <a:r>
              <a:rPr lang="el-GR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Ē</a:t>
            </a:r>
            <a:endParaRPr lang="en-US" altLang="en-US" sz="3000" b="1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65" b="60025"/>
          <a:stretch/>
        </p:blipFill>
        <p:spPr>
          <a:xfrm>
            <a:off x="110730" y="1628179"/>
            <a:ext cx="8888491" cy="18871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10730" y="372805"/>
            <a:ext cx="8576070" cy="11264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vần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SHS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48)</a:t>
            </a:r>
            <a:endParaRPr lang="vi-VN" sz="2800" i="1" dirty="0">
              <a:ln>
                <a:solidFill>
                  <a:srgbClr val="00B050"/>
                </a:solidFill>
              </a:ln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" y="1991204"/>
            <a:ext cx="141351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ǇrưŊg</a:t>
            </a:r>
            <a:endParaRPr lang="en-US" altLang="en-US" sz="315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8" y="2412012"/>
            <a:ext cx="2857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220" y="1991204"/>
            <a:ext cx="141351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wư</a:t>
            </a:r>
            <a:r>
              <a:rPr lang="el-GR" altLang="en-US" sz="315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Ω</a:t>
            </a:r>
            <a:r>
              <a:rPr lang="en-US" altLang="en-US" sz="315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altLang="en-US" sz="315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910" y="1991204"/>
            <a:ext cx="141351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vắng</a:t>
            </a:r>
            <a:endParaRPr lang="en-US" altLang="en-US" sz="315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470" y="1991204"/>
            <a:ext cx="1143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wắng</a:t>
            </a:r>
            <a:endParaRPr lang="en-US" altLang="en-US" sz="315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276" y="1996285"/>
            <a:ext cx="58674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315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χ≠</a:t>
            </a:r>
            <a:endParaRPr lang="en-US" altLang="en-US" sz="315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08186" y="1991204"/>
            <a:ext cx="678180" cy="577081"/>
            <a:chOff x="1093470" y="1660659"/>
            <a:chExt cx="678180" cy="577081"/>
          </a:xfrm>
        </p:grpSpPr>
        <p:sp>
          <p:nvSpPr>
            <p:cNvPr id="22" name="Text Box 11">
              <a:extLst>
                <a:ext uri="{FF2B5EF4-FFF2-40B4-BE49-F238E27FC236}">
                  <a16:creationId xmlns="" xmlns:a16="http://schemas.microsoft.com/office/drawing/2014/main" id="{243B69F1-7102-4478-B308-223FBA0A1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470" y="1660659"/>
              <a:ext cx="678180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315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Λ;</a:t>
              </a:r>
              <a:endParaRPr lang="en-US" altLang="en-US" sz="315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="" xmlns:a16="http://schemas.microsoft.com/office/drawing/2014/main" id="{243B69F1-7102-4478-B308-223FBA0A1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2560" y="1696634"/>
              <a:ext cx="3390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800" b="1" smtClean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’</a:t>
              </a:r>
              <a:endParaRPr lang="en-US" altLang="en-US" sz="18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30" y="2600920"/>
            <a:ext cx="6477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Ǉhì</a:t>
            </a:r>
            <a:endParaRPr lang="en-US" altLang="en-US" sz="315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70" y="2592149"/>
            <a:ext cx="6477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endParaRPr lang="en-US" altLang="en-US" sz="315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840" y="1807319"/>
            <a:ext cx="2857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838" y="201813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710" y="201094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28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795" y="1807319"/>
            <a:ext cx="2857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042" y="2000135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956" y="1817745"/>
            <a:ext cx="2857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835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2944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583949" y="1926456"/>
            <a:ext cx="280814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 Rounded"/>
              </a:rPr>
              <a:t>Trả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 Rounded"/>
              </a:rPr>
              <a:t>lời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 Rounded"/>
              </a:rPr>
              <a:t>câu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Arial Rounded"/>
              </a:rPr>
              <a:t>hỏi</a:t>
            </a:r>
            <a:endParaRPr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4</a:t>
            </a:r>
            <a:endParaRPr sz="5400" b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Arial Rounded"/>
              <a:cs typeface="Arial" panose="020B0604020202020204" pitchFamily="34" charset="0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9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0333" y="388380"/>
            <a:ext cx="7453746" cy="492406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a) Vì sao hôm nay bạn nhỏ đi học một mình?</a:t>
            </a:r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461" y="2649413"/>
            <a:ext cx="3917372" cy="209283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Hôm qua em tới trường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 dắt tay từng bước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Hôm nay mẹ lên nương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 mình em tới lớp.</a:t>
            </a:r>
          </a:p>
          <a:p>
            <a:pPr algn="just"/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29200" y="1065192"/>
            <a:ext cx="4038600" cy="3915061"/>
            <a:chOff x="685800" y="1961243"/>
            <a:chExt cx="7311572" cy="361496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36" t="34295" r="36993" b="26770"/>
            <a:stretch/>
          </p:blipFill>
          <p:spPr bwMode="auto">
            <a:xfrm>
              <a:off x="685800" y="2728686"/>
              <a:ext cx="5265057" cy="2847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07" t="23814" r="21011" b="26770"/>
            <a:stretch/>
          </p:blipFill>
          <p:spPr bwMode="auto">
            <a:xfrm>
              <a:off x="5918200" y="1961243"/>
              <a:ext cx="2079172" cy="361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-10333" y="1118793"/>
            <a:ext cx="5147817" cy="12926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Hôm nay, bạn nhỏ đi học một mình vì mẹ bạn nhỏ phải lên nương. </a:t>
            </a:r>
            <a:endParaRPr lang="en-US" sz="260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10975" y="386715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0975" y="4324350"/>
            <a:ext cx="2999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333" y="210811"/>
            <a:ext cx="6705600" cy="492406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b) Trường học của bạn nhỏ có đặc điểm gì? </a:t>
            </a:r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6375" y="819150"/>
            <a:ext cx="4572000" cy="89250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Trường học của bạn nhỏ be bé, nằm ở giữa rừng cây. </a:t>
            </a:r>
            <a:endParaRPr lang="en-US" sz="260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211" y="2343150"/>
            <a:ext cx="3917372" cy="17235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Trường của em be bé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Nằm lặng giữa rừng cây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Cô giáo em tre trẻ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Dạy em hát rất hay.</a:t>
            </a:r>
            <a:endParaRPr lang="en-US" sz="28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29200" y="1065192"/>
            <a:ext cx="4038600" cy="3915061"/>
            <a:chOff x="685800" y="1961243"/>
            <a:chExt cx="7311572" cy="361496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36" t="34295" r="36993" b="26770"/>
            <a:stretch/>
          </p:blipFill>
          <p:spPr bwMode="auto">
            <a:xfrm>
              <a:off x="685800" y="2728686"/>
              <a:ext cx="5265057" cy="2847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07" t="23814" r="21011" b="26770"/>
            <a:stretch/>
          </p:blipFill>
          <p:spPr bwMode="auto">
            <a:xfrm>
              <a:off x="5918200" y="1961243"/>
              <a:ext cx="2079172" cy="361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>
            <a:off x="685800" y="280035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800" y="3181350"/>
            <a:ext cx="2999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68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333" y="210811"/>
            <a:ext cx="6705600" cy="492406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c) Cảnh </a:t>
            </a:r>
            <a:r>
              <a:rPr lang="en-US" sz="26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trên đường đến trường có gì?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6376" y="819150"/>
            <a:ext cx="5055575" cy="169272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Cảnh trên đường đến trường có: hương rừng thơm đồi vắng, nước suối trong và cọ xòe ô che nắng. </a:t>
            </a:r>
            <a:endParaRPr lang="en-US" sz="260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2591936"/>
            <a:ext cx="4551809" cy="169272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Hương rừng thơm đồi vắng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Nước suối trong thầm thì…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Cọ xòe ô che nắng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Râm mát đường em đi.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29200" y="1065192"/>
            <a:ext cx="4038600" cy="3915061"/>
            <a:chOff x="685800" y="1961243"/>
            <a:chExt cx="7311572" cy="361496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36" t="34295" r="36993" b="26770"/>
            <a:stretch/>
          </p:blipFill>
          <p:spPr bwMode="auto">
            <a:xfrm>
              <a:off x="685800" y="2728686"/>
              <a:ext cx="5265057" cy="2847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07" t="23814" r="21011" b="26770"/>
            <a:stretch/>
          </p:blipFill>
          <p:spPr bwMode="auto">
            <a:xfrm>
              <a:off x="5918200" y="1961243"/>
              <a:ext cx="2079172" cy="361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0" name="Straight Connector 9"/>
          <p:cNvCxnSpPr/>
          <p:nvPr/>
        </p:nvCxnSpPr>
        <p:spPr>
          <a:xfrm>
            <a:off x="381000" y="3028950"/>
            <a:ext cx="396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3409950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3867150"/>
            <a:ext cx="2999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7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133350"/>
            <a:ext cx="8915400" cy="492406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So sánh trường học của em với trường học của bạn nhỏ</a:t>
            </a:r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659460"/>
            <a:ext cx="4038600" cy="4191000"/>
            <a:chOff x="685800" y="1961243"/>
            <a:chExt cx="7311572" cy="361496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36" t="34295" r="36993" b="26770"/>
            <a:stretch/>
          </p:blipFill>
          <p:spPr bwMode="auto">
            <a:xfrm>
              <a:off x="685800" y="2728686"/>
              <a:ext cx="5265057" cy="2847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07" t="23814" r="21011" b="26770"/>
            <a:stretch/>
          </p:blipFill>
          <p:spPr bwMode="auto">
            <a:xfrm>
              <a:off x="5918200" y="1961243"/>
              <a:ext cx="2079172" cy="361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37968"/>
            <a:ext cx="4622800" cy="42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0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vi-VN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 đầu</a:t>
            </a:r>
            <a:endParaRPr lang="en-US" sz="24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3541" y="1200150"/>
            <a:ext cx="379580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qua em tới trường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dắt tay từng bước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nay mẹ lên nương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mình em tới lớp.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 của em be bé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 lặng giữa rừng cây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giáo em tre trẻ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Dạy em hát rất hay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82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46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15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46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4" y="3139358"/>
            <a:ext cx="2743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8" y="3479515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46" y="3826628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4" y="4218740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9" y="445960"/>
            <a:ext cx="4031671" cy="461616"/>
          </a:xfrm>
          <a:prstGeom prst="rect">
            <a:avLst/>
          </a:prstGeom>
          <a:solidFill>
            <a:srgbClr val="EBB3EF"/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 một bài hát về thầy cô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2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t="-2000" r="1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50"/>
            <a:ext cx="82296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99388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4293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</a:t>
            </a:r>
            <a:endParaRPr lang="en-US" sz="36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45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267689"/>
            <a:ext cx="8763000" cy="4608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Học sinh thực hiện được: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đọc đúng bài thơ, hiểu một số từ mới: </a:t>
            </a:r>
            <a:r>
              <a:rPr lang="vi-V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nương; thầm thì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biết một số tiếng cùng vần với nhau, củng cố kiến thức về vần. Cảm nhận được vẻ đẹp của bài thơ qua vần và hình ảnh trong thơ.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 vận dụng được: </a:t>
            </a:r>
            <a:r>
              <a:rPr lang="vi-VN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Hiểu nội dung, trả lời được các câu hỏi liên quan đến bài, viết được câu trả lời, nghe viết một đoạn ngắn.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Học sinh hình thành và phát triển: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Phát triển năng lực: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Rèn kĩ năng đọc văn bản, viết câu trả lời cho câu hỏi trong văn bản, nói nghe theo văn bản và suy luận theo tranh.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Rèn kĩ năng nói và nghe thông qua hoạt động trao đổi nội dung văn bản và nội dung thể hiện trong tranh.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Rèn kĩ năng làm việc nhóm.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Yêu thương bạn bè, thầy cô, trường lớp, nhận biết và bày tỏ tình cảm, cảm xúc của bản thân.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3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150" y="201863"/>
            <a:ext cx="847725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Quan sát tranh các bạn nhỏ đang trên đường tới trường</a:t>
            </a:r>
            <a:endParaRPr lang="en-US" sz="2400" b="1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150" y="740310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Các bạn trông như thế nào khi đi học?</a:t>
            </a:r>
          </a:p>
          <a:p>
            <a:pPr marL="457200" indent="-457200" algn="just">
              <a:buAutoNum type="alphaLcPeriod"/>
            </a:pPr>
            <a:r>
              <a:rPr lang="en-US" sz="24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Nói về cảm xúc của em sau mỗi ngày đi học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91519" y="1623929"/>
            <a:ext cx="6846661" cy="3385105"/>
            <a:chOff x="685800" y="1961243"/>
            <a:chExt cx="7311572" cy="361496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36" t="34295" r="36993" b="26770"/>
            <a:stretch/>
          </p:blipFill>
          <p:spPr bwMode="auto">
            <a:xfrm>
              <a:off x="685800" y="2728686"/>
              <a:ext cx="5265057" cy="2847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07" t="23814" r="21011" b="26770"/>
            <a:stretch/>
          </p:blipFill>
          <p:spPr bwMode="auto">
            <a:xfrm>
              <a:off x="5918200" y="1961243"/>
              <a:ext cx="2079172" cy="361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6850" y="383239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endParaRPr lang="en-US" sz="28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47750"/>
            <a:ext cx="3917372" cy="36932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Hôm qua em tới trường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 dắt tay từng bước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Hôm nay mẹ lên nương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 mình em tới lớp.</a:t>
            </a:r>
          </a:p>
          <a:p>
            <a:pPr algn="just"/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Trường của em be bé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Nằm lặng giữa rừng cây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Cô giáo em tre trẻ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Dạy em hát rất hay.</a:t>
            </a:r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 mẫu</a:t>
            </a:r>
            <a:endParaRPr lang="en-US" sz="2000" b="1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0382" y="1847969"/>
            <a:ext cx="5486400" cy="209283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Hương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rừng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thơm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đồi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vắng</a:t>
            </a:r>
            <a:endParaRPr lang="en-US" sz="2600" dirty="0" smtClean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suối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thầm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thì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Cọ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xòe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che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nắng</a:t>
            </a:r>
            <a:endParaRPr lang="en-US" sz="2600" dirty="0" smtClean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Râm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mát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          </a:t>
            </a:r>
            <a:r>
              <a:rPr lang="en-US" sz="2400" i="1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Hoàng</a:t>
            </a:r>
            <a:r>
              <a:rPr lang="en-US" sz="2400" i="1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Minh </a:t>
            </a:r>
            <a:r>
              <a:rPr lang="en-US" sz="2400" i="1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Chính</a:t>
            </a:r>
            <a:r>
              <a:rPr lang="en-US" sz="2400" i="1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9437" y="1754691"/>
            <a:ext cx="5486400" cy="209283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Hương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rừng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thơm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đồi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vắng</a:t>
            </a:r>
            <a:endParaRPr lang="en-US" sz="2600" dirty="0" smtClean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suối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thầm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thì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Cọ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xòe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che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nắng</a:t>
            </a:r>
            <a:endParaRPr lang="en-US" sz="2600" dirty="0" smtClean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Râm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mát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2600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i="1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          (</a:t>
            </a:r>
            <a:r>
              <a:rPr lang="en-US" sz="2400" i="1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Hoàng</a:t>
            </a:r>
            <a:r>
              <a:rPr lang="en-US" sz="2400" i="1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Minh </a:t>
            </a:r>
            <a:r>
              <a:rPr lang="en-US" sz="2400" i="1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Chính</a:t>
            </a:r>
            <a:r>
              <a:rPr lang="en-US" sz="2400" i="1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16" y="783480"/>
            <a:ext cx="3917372" cy="36932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Hôm qua em tới trường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 dắt tay từng bước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Hôm nay mẹ lên nương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 mình em tới lớp.</a:t>
            </a:r>
          </a:p>
          <a:p>
            <a:pPr algn="just"/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Trường của em be bé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Nằm lặng giữa rừng cây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Cô giáo em tre trẻ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Dạy em hát rất hay.</a:t>
            </a:r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286000" y="2010549"/>
            <a:ext cx="15058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100046" y="2577186"/>
            <a:ext cx="11429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55905" y="248127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endParaRPr lang="en-US" sz="28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81000" y="3610749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85446" y="3415386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693985" y="783480"/>
            <a:ext cx="76200" cy="392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05000" y="1218908"/>
            <a:ext cx="76200" cy="392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76400" y="1558421"/>
            <a:ext cx="76200" cy="392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735992" y="1952346"/>
            <a:ext cx="76200" cy="392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667000" y="2786875"/>
            <a:ext cx="76200" cy="392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7701" y="3164717"/>
            <a:ext cx="76200" cy="392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44849" y="3557258"/>
            <a:ext cx="76200" cy="392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074157" y="3949799"/>
            <a:ext cx="76200" cy="392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328646" y="1754691"/>
            <a:ext cx="76200" cy="392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023846" y="2144688"/>
            <a:ext cx="76200" cy="392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957046" y="2554314"/>
            <a:ext cx="76200" cy="392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061946" y="2927226"/>
            <a:ext cx="76200" cy="392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3200399" y="1699593"/>
            <a:ext cx="26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giãn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8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85800" y="4295479"/>
            <a:ext cx="7773005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 thơ có mấy khổ thơ?</a:t>
            </a:r>
            <a:endParaRPr lang="en-US" sz="32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8770" y="83487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endParaRPr lang="en-US" sz="28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130" y="412086"/>
            <a:ext cx="3917372" cy="36932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Hôm qua em tới trường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 dắt tay từng bước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Hôm nay mẹ lên nương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 mình em tới lớp.</a:t>
            </a:r>
          </a:p>
          <a:p>
            <a:pPr algn="just"/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Trường của em be bé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Nằm lặng giữa rừng cây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Cô giáo em tre trẻ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Dạy em hát rất hay.</a:t>
            </a:r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8105" y="1273860"/>
            <a:ext cx="5486400" cy="209283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Hương rừng thơm đồi vắng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Nước suối trong thầm thì…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Cọ xòe ô che nắng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Râm mát đường em đi.</a:t>
            </a:r>
          </a:p>
          <a:p>
            <a:pPr algn="just"/>
            <a:r>
              <a:rPr lang="en-US" sz="26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          (Hoàng Minh Chính)</a:t>
            </a:r>
            <a:endParaRPr lang="en-US" sz="260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-76200" y="412086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(1)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-76200" y="241935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(2)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4012580" y="127386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(3)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900</Words>
  <Application>Microsoft Office PowerPoint</Application>
  <PresentationFormat>On-screen Show (16:9)</PresentationFormat>
  <Paragraphs>182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宋体</vt:lpstr>
      <vt:lpstr>Arial</vt:lpstr>
      <vt:lpstr>Arial Rounded</vt:lpstr>
      <vt:lpstr>Arial Rounded MT Bold</vt:lpstr>
      <vt:lpstr>Arial-Rounded</vt:lpstr>
      <vt:lpstr>Calibri</vt:lpstr>
      <vt:lpstr>Calibri Light</vt:lpstr>
      <vt:lpstr>HP001 4 hàng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154</cp:revision>
  <dcterms:created xsi:type="dcterms:W3CDTF">2020-12-08T15:48:47Z</dcterms:created>
  <dcterms:modified xsi:type="dcterms:W3CDTF">2025-04-12T01:47:07Z</dcterms:modified>
</cp:coreProperties>
</file>