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5" r:id="rId2"/>
  </p:sldMasterIdLst>
  <p:notesMasterIdLst>
    <p:notesMasterId r:id="rId21"/>
  </p:notesMasterIdLst>
  <p:sldIdLst>
    <p:sldId id="2920" r:id="rId3"/>
    <p:sldId id="2904" r:id="rId4"/>
    <p:sldId id="2922" r:id="rId5"/>
    <p:sldId id="2905" r:id="rId6"/>
    <p:sldId id="2906" r:id="rId7"/>
    <p:sldId id="277" r:id="rId8"/>
    <p:sldId id="2921" r:id="rId9"/>
    <p:sldId id="2910" r:id="rId10"/>
    <p:sldId id="328" r:id="rId11"/>
    <p:sldId id="267" r:id="rId12"/>
    <p:sldId id="279" r:id="rId13"/>
    <p:sldId id="288" r:id="rId14"/>
    <p:sldId id="2916" r:id="rId15"/>
    <p:sldId id="2900" r:id="rId16"/>
    <p:sldId id="268" r:id="rId17"/>
    <p:sldId id="263" r:id="rId18"/>
    <p:sldId id="2919" r:id="rId19"/>
    <p:sldId id="2898" r:id="rId20"/>
  </p:sldIdLst>
  <p:sldSz cx="9144000" cy="5143500" type="screen16x9"/>
  <p:notesSz cx="6858000" cy="9144000"/>
  <p:embeddedFontLst>
    <p:embeddedFont>
      <p:font typeface="Arial-Rounded" panose="020B0500000000000000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imSun" panose="02010600030101010101" pitchFamily="2" charset="-122"/>
      <p:regular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Arial-SGK-TV" panose="020B0604020202020204" charset="0"/>
      <p:regular r:id="rId30"/>
      <p:bold r:id="rId31"/>
      <p:italic r:id="rId32"/>
    </p:embeddedFont>
    <p:embeddedFont>
      <p:font typeface="DFPOP1-W9" panose="020B0600070205080204" charset="-128"/>
      <p:regular r:id="rId33"/>
    </p:embeddedFont>
    <p:embeddedFont>
      <p:font typeface="SimSun" panose="02010600030101010101" pitchFamily="2" charset="-122"/>
      <p:regular r:id="rId27"/>
    </p:embeddedFont>
  </p:embeddedFontLst>
  <p:custDataLst>
    <p:tags r:id="rId3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20"/>
            <p14:sldId id="2904"/>
            <p14:sldId id="2922"/>
            <p14:sldId id="2905"/>
            <p14:sldId id="2906"/>
          </p14:sldIdLst>
        </p14:section>
        <p14:section name="Tiết 1" id="{694160BE-F2C5-4F1F-9227-A8A060926D5B}">
          <p14:sldIdLst>
            <p14:sldId id="277"/>
            <p14:sldId id="2921"/>
            <p14:sldId id="2910"/>
            <p14:sldId id="328"/>
          </p14:sldIdLst>
        </p14:section>
        <p14:section name="Tiết 2" id="{47239A1A-9B72-4DA5-96A7-F8786F163078}">
          <p14:sldIdLst>
            <p14:sldId id="267"/>
            <p14:sldId id="279"/>
            <p14:sldId id="288"/>
            <p14:sldId id="2916"/>
            <p14:sldId id="2900"/>
            <p14:sldId id="268"/>
            <p14:sldId id="263"/>
            <p14:sldId id="2919"/>
            <p14:sldId id="28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04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12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54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5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13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01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5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74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29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378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60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4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17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10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790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33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5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1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7" y="1676813"/>
            <a:ext cx="3697464" cy="1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8" y="173580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09451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36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THẦY, CÔ GIÁO VÀ CÁC EM </a:t>
            </a:r>
          </a:p>
          <a:p>
            <a:pPr marL="0" marR="0" lvl="0" indent="0" algn="ctr" defTabSz="109451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9836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454" y="-51728"/>
            <a:ext cx="7042147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3058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PHÒNG GIÁO DỤC VÀ ĐÀO TẠO QUẬN LONG BIÊN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314" y="2723338"/>
            <a:ext cx="595326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808206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176" y="647892"/>
            <a:ext cx="90511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Ngày đầu đi học, Nam hồi hộp lắm. Mẹ nhẹ nhàng đặt một nụ hôn vào tay Nam và dặn: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Mỗi khi lo lắng, con hãy áp bàn tay này lên má. Mẹ lúc nào cũng ở bên con. 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cảm thấy ấm áp. Cậu im lặng rồi đột nhiên mỉm cười: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Mẹ đưa tay cho con nào !!!!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đặt một nụ hôn vào tay mẹ rồi thủ thỉ: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Bây giờ thì mẹ cũng có nụ hôn trên bàn tay rồi. Con yêu mẹ!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chào mẹ rồi tung tăng bước vào lớp.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3401" y="1065704"/>
            <a:ext cx="476935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528001" y="1114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SGK-TV" panose="020B0604020202020204" charset="0"/>
                <a:ea typeface="Arial-Rounded" panose="020B0500000000000000" pitchFamily="34" charset="-93"/>
                <a:cs typeface="Arial-SGK-TV" panose="020B0604020202020204" charset="0"/>
                <a:sym typeface="+mn-lt"/>
              </a:rPr>
              <a:t>b. </a:t>
            </a:r>
            <a:r>
              <a:rPr lang="en-US" altLang="zh-CN" sz="3200" dirty="0" err="1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Mẹ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dặn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Nam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điều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31" y="760776"/>
            <a:ext cx="90511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Ngày đầu đi học, Nam hồi hộp lắm. Mẹ nhẹ nhàng đặt một nụ hôn vào tay Nam và dặn: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Mỗi khi lo lắng, con hãy áp bàn tay này lên má. Mẹ lúc nào cũng ở bên con. 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cảm thấy ấm áp. Cậu im lặng rồi đột nhiên mỉm cười: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Mẹ đưa tay cho con nào !!!!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đặt một nụ hôn vào tay mẹ rồi thủ thỉ: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Bây giờ thì mẹ cũng có nụ hôn trên bàn tay rồi. Con yêu mẹ!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chào mẹ rồi tung tăng bước vào lớp.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1088" y="1909861"/>
            <a:ext cx="6331603" cy="18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8578" y="2273585"/>
            <a:ext cx="2154458" cy="134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B1C2F3-4CF4-4F39-B6F1-5321E4E00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40" y="2650798"/>
            <a:ext cx="473868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7145032" y="1919337"/>
            <a:ext cx="141014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2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539338" y="824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Sau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Mmẹj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31" y="760776"/>
            <a:ext cx="90511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Ngày đầu đi học, Nam hồi hộp lắm. Mẹ nhẹ nhàng đặt một nụ hôn vào tay Nam và dặn: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Mỗi khi lo lắng, con hãy áp bàn tay này lên má. Mẹ lúc nào cũng ở bên con. 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cảm thấy ấm áp. Cậu im lặng rồi đột nhiên mỉm cười: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Mẹ đưa tay cho con nào !!!!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đặt một nụ hôn vào tay mẹ rồi thủ thỉ: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Bây giờ thì mẹ cũng có nụ hôn trên bàn tay rồi. Con yêu mẹ!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chào mẹ rồi tung tăng bước vào lớp.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089489" y="4107873"/>
            <a:ext cx="3235111" cy="6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1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3200399" y="1699593"/>
            <a:ext cx="26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Th</a:t>
            </a:r>
            <a:r>
              <a:rPr lang="vi-VN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giãn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5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F3E9E6-2A7C-4672-930A-C20210A27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" t="80807" r="21882" b="14380"/>
          <a:stretch/>
        </p:blipFill>
        <p:spPr>
          <a:xfrm>
            <a:off x="686554" y="130094"/>
            <a:ext cx="6668753" cy="593388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id="{96FE5FEC-5AA4-4491-924F-C12F301E7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81" t="20386" r="7087"/>
          <a:stretch/>
        </p:blipFill>
        <p:spPr>
          <a:xfrm>
            <a:off x="606167" y="2250930"/>
            <a:ext cx="4739558" cy="1954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582671-FC64-4266-8CFE-002D506946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602"/>
          <a:stretch/>
        </p:blipFill>
        <p:spPr>
          <a:xfrm>
            <a:off x="194651" y="2137375"/>
            <a:ext cx="8754697" cy="2059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06EDAC-7463-4A64-B294-732FE5C06EDC}"/>
              </a:ext>
            </a:extLst>
          </p:cNvPr>
          <p:cNvSpPr txBox="1"/>
          <p:nvPr/>
        </p:nvSpPr>
        <p:spPr>
          <a:xfrm>
            <a:off x="686554" y="737931"/>
            <a:ext cx="66687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Nam ….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1C7CFB-EE6D-4AF3-936E-9351D1EB46B2}"/>
              </a:ext>
            </a:extLst>
          </p:cNvPr>
          <p:cNvSpPr txBox="1"/>
          <p:nvPr/>
        </p:nvSpPr>
        <p:spPr>
          <a:xfrm>
            <a:off x="765348" y="2531558"/>
            <a:ext cx="658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đi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latin typeface="HP001 4 hàng" panose="020B0603050302020204" pitchFamily="34" charset="0"/>
              </a:rPr>
              <a:t>, Nam …. </a:t>
            </a:r>
          </a:p>
        </p:txBody>
      </p:sp>
    </p:spTree>
    <p:extLst>
      <p:ext uri="{BB962C8B-B14F-4D97-AF65-F5344CB8AC3E}">
        <p14:creationId xmlns:p14="http://schemas.microsoft.com/office/powerpoint/2010/main" val="2766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F3E9E6-2A7C-4672-930A-C20210A27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" t="80807" r="21882" b="14380"/>
          <a:stretch/>
        </p:blipFill>
        <p:spPr>
          <a:xfrm>
            <a:off x="686554" y="130094"/>
            <a:ext cx="6668753" cy="593388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id="{96FE5FEC-5AA4-4491-924F-C12F301E7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081" t="20386" r="7087"/>
          <a:stretch/>
        </p:blipFill>
        <p:spPr>
          <a:xfrm>
            <a:off x="606167" y="2250930"/>
            <a:ext cx="4739558" cy="1954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4582671-FC64-4266-8CFE-002D506946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602"/>
          <a:stretch/>
        </p:blipFill>
        <p:spPr>
          <a:xfrm>
            <a:off x="194651" y="2137375"/>
            <a:ext cx="8754697" cy="2059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D06EDAC-7463-4A64-B294-732FE5C06EDC}"/>
              </a:ext>
            </a:extLst>
          </p:cNvPr>
          <p:cNvSpPr txBox="1"/>
          <p:nvPr/>
        </p:nvSpPr>
        <p:spPr>
          <a:xfrm>
            <a:off x="686554" y="737931"/>
            <a:ext cx="66687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, Nam ….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1C7CFB-EE6D-4AF3-936E-9351D1EB46B2}"/>
              </a:ext>
            </a:extLst>
          </p:cNvPr>
          <p:cNvSpPr txBox="1"/>
          <p:nvPr/>
        </p:nvSpPr>
        <p:spPr>
          <a:xfrm>
            <a:off x="765348" y="2531558"/>
            <a:ext cx="723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đi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latin typeface="HP001 4 hàng" panose="020B0603050302020204" pitchFamily="34" charset="0"/>
              </a:rPr>
              <a:t>, Nam </a:t>
            </a:r>
            <a:r>
              <a:rPr lang="en-US" sz="3200" b="1" dirty="0" err="1">
                <a:latin typeface="HP001 4 hàng" panose="020B0603050302020204" pitchFamily="34" charset="0"/>
              </a:rPr>
              <a:t>hồi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hộp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lắm</a:t>
            </a:r>
            <a:r>
              <a:rPr lang="en-US" sz="3200" b="1" dirty="0">
                <a:latin typeface="HP001 4 hàng" panose="020B0603050302020204" pitchFamily="34" charset="0"/>
              </a:rPr>
              <a:t> …. </a:t>
            </a:r>
          </a:p>
        </p:txBody>
      </p:sp>
    </p:spTree>
    <p:extLst>
      <p:ext uri="{BB962C8B-B14F-4D97-AF65-F5344CB8AC3E}">
        <p14:creationId xmlns:p14="http://schemas.microsoft.com/office/powerpoint/2010/main" val="42878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773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563835" y="1327243"/>
            <a:ext cx="6016329" cy="645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3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ĐỊNH HƯỚNG BÀI HỌC </a:t>
            </a:r>
            <a:endParaRPr lang="vi-VN" sz="45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="" xmlns:a16="http://schemas.microsoft.com/office/drawing/2014/main" id="{BFEA5621-C09F-45AA-BC11-A8EB70F6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581"/>
            <a:ext cx="9144000" cy="522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75958C-AE72-63F3-2127-693890A2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356" y="-120294"/>
            <a:ext cx="3587825" cy="994172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C280C9-0745-26B5-CB22-7A9B4C768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6708"/>
            <a:ext cx="7886700" cy="326350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vi-VN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đọc đúng, rõ ràng một văn bản tự sự ngắn và đơn giản, kể lại một trải nghiệm từ ngôi thứ ba, có lời thoại;</a:t>
            </a:r>
            <a:endParaRPr lang="en-US" sz="6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iểu và trả lời đúng các câu hỏi có liên quan đến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quan sát, nhận biết được các chi tiết trong tranh và suy luận từ tranh được quan sát.</a:t>
            </a:r>
            <a:r>
              <a:rPr lang="vi-VN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6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vi-VN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Nắm nghĩa của các từ ngữ khó trong văn bản: </a:t>
            </a:r>
            <a:r>
              <a:rPr lang="vi-VN" sz="6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hồi hộp, nhẹ nhàng, thủ thỉ, tung tăng.</a:t>
            </a:r>
            <a:endParaRPr lang="en-US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 qua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vi-VN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vi-VN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 triển kĩ năng đọc thông qua việc đọc đúng, rõ ràng một câu chuyện ngắn và đơn giản, có lời thoại.</a:t>
            </a:r>
            <a:endParaRPr lang="en-US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vi-VN" sz="6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thương, biết ơn cha mẹ; </a:t>
            </a:r>
            <a:r>
              <a:rPr lang="en-US" sz="6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vi-VN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năng nhận biết và bày tỏ tình cảm, cảm xúc của bản thân; khả năng làm việc nhóm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8">
            <a:extLst>
              <a:ext uri="{FF2B5EF4-FFF2-40B4-BE49-F238E27FC236}">
                <a16:creationId xmlns="" xmlns:a16="http://schemas.microsoft.com/office/drawing/2014/main" id="{548A8B1C-1532-4582-AB6A-18CD22EC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594"/>
            <a:ext cx="9144000" cy="420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76588E22-3C5D-49DA-A16D-74EC957F7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980" y="326036"/>
            <a:ext cx="8382099" cy="419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những gì em quan sát được trong tranh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1486" y="390617"/>
            <a:ext cx="399495" cy="3551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76588E22-3C5D-49DA-A16D-74EC957F780E}"/>
              </a:ext>
            </a:extLst>
          </p:cNvPr>
          <p:cNvSpPr txBox="1">
            <a:spLocks/>
          </p:cNvSpPr>
          <p:nvPr/>
        </p:nvSpPr>
        <p:spPr>
          <a:xfrm>
            <a:off x="531081" y="0"/>
            <a:ext cx="987001" cy="41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1587" y="64581"/>
            <a:ext cx="399495" cy="3551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-12677" y="1096828"/>
            <a:ext cx="9221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Ngày đầu đi học, Nam hồi hộp lắm. Mẹ nhẹ nhàng đặt một nụ hôn vào tay Nam và dặn: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Mỗi khi lo lắng, con hãy áp bàn tay này lên má. Mẹ lúc nào cũng ở bên con. 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cảm thấy ấm áp. Cậu im lặng rồi đột nhiên mỉm cười: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Mẹ đưa tay cho con nào !!!!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đặt một nụ hôn vào tay mẹ rồi thủ thỉ: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Bây giờ thì mẹ cũng có nụ hôn trên bàn tay rồi. Con yêu mẹ!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chào mẹ rồi tung tăng bước vào lớp.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76588E22-3C5D-49DA-A16D-74EC957F780E}"/>
              </a:ext>
            </a:extLst>
          </p:cNvPr>
          <p:cNvSpPr txBox="1">
            <a:spLocks/>
          </p:cNvSpPr>
          <p:nvPr/>
        </p:nvSpPr>
        <p:spPr>
          <a:xfrm>
            <a:off x="2501922" y="425346"/>
            <a:ext cx="4191840" cy="41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Nụ hôn trên bàn tay</a:t>
            </a:r>
          </a:p>
          <a:p>
            <a:pPr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329" y="1096828"/>
            <a:ext cx="9221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Ngày đầu đi học, Nam </a:t>
            </a:r>
            <a:r>
              <a:rPr lang="en-US" altLang="zh-CN" sz="2400">
                <a:solidFill>
                  <a:srgbClr val="EF2A19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hồi hộp </a:t>
            </a: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lắm. Mẹ </a:t>
            </a:r>
            <a:r>
              <a:rPr lang="en-US" altLang="zh-CN" sz="2400">
                <a:solidFill>
                  <a:srgbClr val="EF2A19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nhẹ nhàng </a:t>
            </a: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đặt một </a:t>
            </a:r>
            <a:r>
              <a:rPr lang="en-US" altLang="zh-CN" sz="2400">
                <a:solidFill>
                  <a:srgbClr val="EF2A19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nụ hôn </a:t>
            </a: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vào tay Nam và dặn: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Mỗi khi </a:t>
            </a:r>
            <a:r>
              <a:rPr lang="en-US" altLang="zh-CN" sz="2400">
                <a:solidFill>
                  <a:srgbClr val="EF2A19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lo lắng</a:t>
            </a: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, con hãy áp bàn tay này lên má. Mẹ lúc nào cũng ở bên con. 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cảm thấy ấm áp. Cậu im lặng rồi đột nhiên mỉm cười: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Mẹ đưa tay cho con nào !!!!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đặt một nụ hôn vào tay mẹ rồi </a:t>
            </a:r>
            <a:r>
              <a:rPr lang="en-US" altLang="zh-CN" sz="2400">
                <a:solidFill>
                  <a:srgbClr val="EF2A19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thủ thỉ</a:t>
            </a: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: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- Bây giờ thì mẹ cũng có nụ hôn trên bàn tay rồi. Con yêu mẹ! </a:t>
            </a:r>
          </a:p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   Nam chào mẹ rồi </a:t>
            </a:r>
            <a:r>
              <a:rPr lang="en-US" altLang="zh-CN" sz="2400">
                <a:solidFill>
                  <a:srgbClr val="EF2A19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tung tăng </a:t>
            </a: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bước vào lớp.</a:t>
            </a:r>
            <a:endParaRPr lang="en-US" altLang="zh-CN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253671" y="-334508"/>
            <a:ext cx="8593288" cy="61123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trên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bàn</a:t>
            </a:r>
            <a:r>
              <a:rPr lang="en-US" altLang="zh-CN" sz="2800" b="1" dirty="0">
                <a:solidFill>
                  <a:srgbClr val="F14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144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endParaRPr lang="en-US" altLang="zh-CN" sz="2800" b="1" dirty="0">
              <a:solidFill>
                <a:srgbClr val="F1442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  <a:p>
            <a:r>
              <a:rPr lang="en-US" altLang="zh-CN" sz="28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 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Ngày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đầu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đi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học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, Nam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hồi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hộp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lắm</a:t>
            </a:r>
            <a:r>
              <a:rPr lang="en-US" altLang="zh-CN" sz="270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</a:t>
            </a:r>
            <a:r>
              <a:rPr lang="en-US" altLang="zh-CN" sz="270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</a:t>
            </a:r>
            <a:r>
              <a:rPr lang="en-US" altLang="zh-CN" sz="2700" smtClean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lang="en-US" altLang="zh-CN" sz="2700" dirty="0" smtClean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nhẹ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nhàng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đặt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một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vào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Nam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dặn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:</a:t>
            </a:r>
          </a:p>
          <a:p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</a:t>
            </a:r>
            <a:r>
              <a:rPr lang="en-US" altLang="zh-CN" sz="2700" dirty="0" smtClean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-</a:t>
            </a:r>
            <a:r>
              <a:rPr lang="en-US" altLang="zh-CN" sz="2700" dirty="0" smtClean="0">
                <a:solidFill>
                  <a:srgbClr val="679C31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Mỗi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khi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lo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lắng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, con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hãy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áp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bàn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này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lên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má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 </a:t>
            </a:r>
            <a:r>
              <a:rPr lang="en-US" altLang="zh-CN" sz="2700" dirty="0" err="1" smtClean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lang="en-US" altLang="zh-CN" sz="2700" dirty="0" smtClean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lúc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nào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cũng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ở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bên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con.  </a:t>
            </a:r>
          </a:p>
          <a:p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  Nam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cảm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thấy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ấm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áp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Cậu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im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lặng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rồi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đột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nhiên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mỉm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cười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:</a:t>
            </a:r>
          </a:p>
          <a:p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 </a:t>
            </a:r>
            <a:r>
              <a:rPr lang="en-US" altLang="zh-CN" sz="2700" dirty="0" smtClean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- </a:t>
            </a:r>
            <a:r>
              <a:rPr lang="en-US" altLang="zh-CN" sz="2700" dirty="0" err="1">
                <a:solidFill>
                  <a:srgbClr val="679C31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Mẹ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đưa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cho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con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nào</a:t>
            </a:r>
            <a:r>
              <a:rPr lang="en-US" altLang="zh-CN" sz="2700" dirty="0" smtClean="0">
                <a:solidFill>
                  <a:srgbClr val="679C31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!</a:t>
            </a:r>
            <a:endParaRPr lang="en-US" altLang="zh-CN" sz="2700" dirty="0">
              <a:solidFill>
                <a:srgbClr val="679C3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  <a:p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  Nam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đặt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một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vào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rồi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thủ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thỉ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:</a:t>
            </a:r>
          </a:p>
          <a:p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 </a:t>
            </a:r>
            <a:r>
              <a:rPr lang="en-US" altLang="zh-CN" sz="27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-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Bây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giờ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thì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cũng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có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trên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bàn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rồi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 Con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yêu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! </a:t>
            </a:r>
            <a:endParaRPr lang="en-US" altLang="zh-CN" sz="2700" dirty="0">
              <a:solidFill>
                <a:srgbClr val="679C3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  <a:p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  Nam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chào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 smtClean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</a:t>
            </a:r>
            <a:r>
              <a:rPr lang="en-US" altLang="zh-CN" sz="2700" dirty="0" smtClean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tung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tăng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bước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vào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 smtClean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lớp</a:t>
            </a:r>
            <a:r>
              <a:rPr lang="en-US" altLang="zh-CN" sz="2700" dirty="0" smtClean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</a:t>
            </a:r>
            <a:endParaRPr lang="en-US" altLang="zh-CN" sz="2700" dirty="0">
              <a:solidFill>
                <a:srgbClr val="679C3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  <a:p>
            <a:pPr algn="just"/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                                                    </a:t>
            </a:r>
            <a:endParaRPr lang="zh-CN" altLang="en-US" sz="2700" dirty="0">
              <a:solidFill>
                <a:srgbClr val="F1442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88975" y="31485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6111880" y="31414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88975" y="120937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301749" y="155082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665769" y="21017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4188808" y="196008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700481" y="290794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="" xmlns:a16="http://schemas.microsoft.com/office/drawing/2014/main" id="{644A3FBE-CEED-433B-B1E1-E4EB3B5F8B0B}"/>
              </a:ext>
            </a:extLst>
          </p:cNvPr>
          <p:cNvSpPr/>
          <p:nvPr/>
        </p:nvSpPr>
        <p:spPr>
          <a:xfrm>
            <a:off x="698414" y="334336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="" xmlns:a16="http://schemas.microsoft.com/office/drawing/2014/main" id="{6BD4C7CE-C4E8-4E32-AB10-89D2C2297AD0}"/>
              </a:ext>
            </a:extLst>
          </p:cNvPr>
          <p:cNvSpPr/>
          <p:nvPr/>
        </p:nvSpPr>
        <p:spPr>
          <a:xfrm>
            <a:off x="698414" y="3732752"/>
            <a:ext cx="328862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="" xmlns:a16="http://schemas.microsoft.com/office/drawing/2014/main" id="{DBD3F6B5-CDBE-4427-86CC-33A8C25A20F5}"/>
              </a:ext>
            </a:extLst>
          </p:cNvPr>
          <p:cNvSpPr/>
          <p:nvPr/>
        </p:nvSpPr>
        <p:spPr>
          <a:xfrm>
            <a:off x="165525" y="3934127"/>
            <a:ext cx="532889" cy="3923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117696-58ED-430C-A636-BDB2D4405955}"/>
              </a:ext>
            </a:extLst>
          </p:cNvPr>
          <p:cNvSpPr txBox="1"/>
          <p:nvPr/>
        </p:nvSpPr>
        <p:spPr>
          <a:xfrm>
            <a:off x="9837683" y="1408386"/>
            <a:ext cx="483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Mm</a:t>
            </a: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="" xmlns:a16="http://schemas.microsoft.com/office/drawing/2014/main" id="{E0161F2B-F3C2-499F-8654-61B4A8F95DD4}"/>
              </a:ext>
            </a:extLst>
          </p:cNvPr>
          <p:cNvSpPr/>
          <p:nvPr/>
        </p:nvSpPr>
        <p:spPr>
          <a:xfrm>
            <a:off x="596400" y="4512949"/>
            <a:ext cx="532889" cy="39236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550712" y="1170484"/>
            <a:ext cx="8593288" cy="240065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2700" dirty="0" err="1" smtClean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lang="en-US" altLang="zh-CN" sz="2700" dirty="0" smtClean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nhẹ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nhàng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đặt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một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vào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Nam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dặn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:</a:t>
            </a:r>
          </a:p>
          <a:p>
            <a:endParaRPr lang="en-US" altLang="zh-CN" sz="2700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  <a:p>
            <a:r>
              <a:rPr lang="en-US" altLang="zh-CN" sz="2700" dirty="0">
                <a:solidFill>
                  <a:srgbClr val="679C31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- </a:t>
            </a:r>
            <a:r>
              <a:rPr lang="en-US" altLang="zh-CN" sz="2700" dirty="0" err="1">
                <a:solidFill>
                  <a:srgbClr val="679C31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Mỗi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khi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lo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lắng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, con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hãy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áp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bàn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này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lên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má</a:t>
            </a:r>
            <a:r>
              <a:rPr lang="en-US" altLang="zh-CN" sz="2700" dirty="0">
                <a:solidFill>
                  <a:srgbClr val="679C3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..  </a:t>
            </a:r>
          </a:p>
          <a:p>
            <a:endParaRPr lang="en-US" altLang="zh-CN" sz="2700" dirty="0">
              <a:solidFill>
                <a:srgbClr val="679C3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  <a:p>
            <a:r>
              <a:rPr lang="en-US" altLang="zh-CN" sz="2700" smtClean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-</a:t>
            </a:r>
            <a:r>
              <a:rPr lang="en-US" altLang="zh-CN" sz="270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smtClean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Bây</a:t>
            </a:r>
            <a:r>
              <a:rPr lang="en-US" altLang="zh-CN" sz="2700" dirty="0" smtClean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giờ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thì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cũng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có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trên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bàn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lang="en-US" altLang="zh-CN" sz="2700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rồi</a:t>
            </a:r>
            <a:r>
              <a:rPr lang="en-US" altLang="zh-CN" sz="2700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 </a:t>
            </a:r>
            <a:endParaRPr lang="zh-CN" altLang="en-US" sz="2700" dirty="0">
              <a:solidFill>
                <a:srgbClr val="F1442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260015" y="131821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260016" y="217936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>
            <a:extLst>
              <a:ext uri="{FF2B5EF4-FFF2-40B4-BE49-F238E27FC236}">
                <a16:creationId xmlns="" xmlns:a16="http://schemas.microsoft.com/office/drawing/2014/main" id="{644A3FBE-CEED-433B-B1E1-E4EB3B5F8B0B}"/>
              </a:ext>
            </a:extLst>
          </p:cNvPr>
          <p:cNvSpPr/>
          <p:nvPr/>
        </p:nvSpPr>
        <p:spPr>
          <a:xfrm>
            <a:off x="260015" y="30185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117696-58ED-430C-A636-BDB2D4405955}"/>
              </a:ext>
            </a:extLst>
          </p:cNvPr>
          <p:cNvSpPr txBox="1"/>
          <p:nvPr/>
        </p:nvSpPr>
        <p:spPr>
          <a:xfrm>
            <a:off x="9837683" y="1408386"/>
            <a:ext cx="4834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A8AB8C8-CA7E-4181-ADB3-8E31D5BA6B3D}"/>
              </a:ext>
            </a:extLst>
          </p:cNvPr>
          <p:cNvSpPr txBox="1"/>
          <p:nvPr/>
        </p:nvSpPr>
        <p:spPr>
          <a:xfrm>
            <a:off x="6458024" y="2031632"/>
            <a:ext cx="53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/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EC1D9D2-248A-4C2D-89DB-D819614DF7D6}"/>
              </a:ext>
            </a:extLst>
          </p:cNvPr>
          <p:cNvSpPr txBox="1"/>
          <p:nvPr/>
        </p:nvSpPr>
        <p:spPr>
          <a:xfrm>
            <a:off x="8158130" y="1170483"/>
            <a:ext cx="53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/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E645993-3A3F-4B0C-BE9A-260D70DD148D}"/>
              </a:ext>
            </a:extLst>
          </p:cNvPr>
          <p:cNvSpPr txBox="1"/>
          <p:nvPr/>
        </p:nvSpPr>
        <p:spPr>
          <a:xfrm>
            <a:off x="2768092" y="1235261"/>
            <a:ext cx="53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/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A8AB8C8-CA7E-4181-ADB3-8E31D5BA6B3D}"/>
              </a:ext>
            </a:extLst>
          </p:cNvPr>
          <p:cNvSpPr txBox="1"/>
          <p:nvPr/>
        </p:nvSpPr>
        <p:spPr>
          <a:xfrm>
            <a:off x="1914653" y="2809840"/>
            <a:ext cx="53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/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EC1D9D2-248A-4C2D-89DB-D819614DF7D6}"/>
              </a:ext>
            </a:extLst>
          </p:cNvPr>
          <p:cNvSpPr txBox="1"/>
          <p:nvPr/>
        </p:nvSpPr>
        <p:spPr>
          <a:xfrm>
            <a:off x="5049503" y="1200061"/>
            <a:ext cx="53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/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E645993-3A3F-4B0C-BE9A-260D70DD148D}"/>
              </a:ext>
            </a:extLst>
          </p:cNvPr>
          <p:cNvSpPr txBox="1"/>
          <p:nvPr/>
        </p:nvSpPr>
        <p:spPr>
          <a:xfrm>
            <a:off x="4242330" y="2031631"/>
            <a:ext cx="53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/</a:t>
            </a:r>
            <a:endParaRPr lang="en-US" sz="32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EC1D9D2-248A-4C2D-89DB-D819614DF7D6}"/>
              </a:ext>
            </a:extLst>
          </p:cNvPr>
          <p:cNvSpPr txBox="1"/>
          <p:nvPr/>
        </p:nvSpPr>
        <p:spPr>
          <a:xfrm>
            <a:off x="5174476" y="2809839"/>
            <a:ext cx="53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40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607826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trên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bàn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EF2A19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dirty="0">
                <a:solidFill>
                  <a:schemeClr val="accent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N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gày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đầu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đi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học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, Nam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hồi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hộp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lắm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Mẹ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nhẹ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nhàng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đặt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một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vào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Nam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dặn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: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dirty="0">
                <a:solidFill>
                  <a:schemeClr val="accent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-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M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Mỗi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khi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lo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lắng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, con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hãy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áp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bàn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này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lên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má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M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lúc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nào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cũng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ở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bên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con. 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Nam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cảm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thấy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ấm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áp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Cậu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im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lặng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rồi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đột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nhiên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mỉm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cười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: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</a:t>
            </a:r>
            <a:r>
              <a:rPr lang="en-US" altLang="zh-CN" sz="2700" dirty="0">
                <a:solidFill>
                  <a:srgbClr val="FFC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-</a:t>
            </a:r>
            <a:r>
              <a:rPr lang="en-US" altLang="zh-CN" sz="2700" dirty="0">
                <a:solidFill>
                  <a:srgbClr val="FFC000"/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-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Mẹ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đưa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cho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con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nào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!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!!!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Nam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đặt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một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vào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rồi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thủ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thỉ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: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-  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-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Bây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giờ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thì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cũng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có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nụ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hôn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trên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bàn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tay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rồi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 Con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yêu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! 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  <a:sym typeface="+mn-lt"/>
              </a:rPr>
              <a:t>!</a:t>
            </a:r>
            <a:endParaRPr kumimoji="0" lang="en-US" altLang="zh-CN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dirty="0">
                <a:solidFill>
                  <a:srgbClr val="FFC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Nam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chào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mẹ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rồi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tung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tăng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bước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vào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lớp</a:t>
            </a:r>
            <a:r>
              <a:rPr lang="en-US" altLang="zh-CN" sz="2700" dirty="0">
                <a:solidFill>
                  <a:srgbClr val="FFC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.</a:t>
            </a:r>
            <a:endParaRPr kumimoji="0" lang="en-US" altLang="zh-CN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rPr>
              <a:t>                                                        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="" xmlns:a16="http://schemas.microsoft.com/office/drawing/2014/main" id="{0CD3CC7A-C341-4AA1-A726-C0499C553DE8}"/>
              </a:ext>
            </a:extLst>
          </p:cNvPr>
          <p:cNvSpPr/>
          <p:nvPr/>
        </p:nvSpPr>
        <p:spPr>
          <a:xfrm>
            <a:off x="321604" y="32363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="" xmlns:a16="http://schemas.microsoft.com/office/drawing/2014/main" id="{2C431B45-3D51-4F54-9631-E389244F2511}"/>
              </a:ext>
            </a:extLst>
          </p:cNvPr>
          <p:cNvSpPr/>
          <p:nvPr/>
        </p:nvSpPr>
        <p:spPr>
          <a:xfrm>
            <a:off x="310971" y="205542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3200399" y="1699593"/>
            <a:ext cx="26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Th</a:t>
            </a:r>
            <a:r>
              <a:rPr lang="vi-VN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ư</a:t>
            </a: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giãn</a:t>
            </a:r>
            <a:endParaRPr lang="en-US" sz="3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71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1190</Words>
  <Application>Microsoft Office PowerPoint</Application>
  <PresentationFormat>On-screen Show (16:9)</PresentationFormat>
  <Paragraphs>117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华康少女文字W5</vt:lpstr>
      <vt:lpstr>UTM Avo</vt:lpstr>
      <vt:lpstr>Arial-Rounded</vt:lpstr>
      <vt:lpstr>Calibri</vt:lpstr>
      <vt:lpstr>Times New Roman</vt:lpstr>
      <vt:lpstr>SimSun</vt:lpstr>
      <vt:lpstr>Arial</vt:lpstr>
      <vt:lpstr>HP001 4 hàng</vt:lpstr>
      <vt:lpstr>Arial-SGK-TV</vt:lpstr>
      <vt:lpstr>DFPOP1-W9</vt:lpstr>
      <vt:lpstr>SimSun</vt:lpstr>
      <vt:lpstr>Office 主题</vt:lpstr>
      <vt:lpstr>1_Office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Microsoft account</cp:lastModifiedBy>
  <cp:revision>41</cp:revision>
  <dcterms:created xsi:type="dcterms:W3CDTF">2020-08-13T09:19:00Z</dcterms:created>
  <dcterms:modified xsi:type="dcterms:W3CDTF">2025-04-12T01:37:23Z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