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89" r:id="rId4"/>
    <p:sldId id="260" r:id="rId5"/>
    <p:sldId id="258" r:id="rId6"/>
    <p:sldId id="262" r:id="rId7"/>
    <p:sldId id="257" r:id="rId8"/>
    <p:sldId id="263" r:id="rId9"/>
    <p:sldId id="264" r:id="rId10"/>
    <p:sldId id="276" r:id="rId11"/>
    <p:sldId id="265" r:id="rId12"/>
    <p:sldId id="269" r:id="rId13"/>
    <p:sldId id="283" r:id="rId14"/>
    <p:sldId id="271" r:id="rId15"/>
    <p:sldId id="284" r:id="rId16"/>
    <p:sldId id="285" r:id="rId17"/>
    <p:sldId id="268" r:id="rId18"/>
    <p:sldId id="286" r:id="rId19"/>
    <p:sldId id="272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72" autoAdjust="0"/>
    <p:restoredTop sz="94660"/>
  </p:normalViewPr>
  <p:slideViewPr>
    <p:cSldViewPr snapToGrid="0">
      <p:cViewPr varScale="1">
        <p:scale>
          <a:sx n="68" d="100"/>
          <a:sy n="68" d="100"/>
        </p:scale>
        <p:origin x="3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3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30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12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823FFC-3859-42E5-A4D1-5134576C9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6B86FE-A9C1-483A-B47A-F52988E2B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285FFF-F3BD-4E9C-8E0F-3B66A6A9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3971E-249F-4532-A66D-4A2D0416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DF53D-47FE-4319-9446-4817B574F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3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4043C8-0A2D-4195-B198-5F40AEA8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7C7A12-D4E0-4B43-8DBA-3E11FC9DE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C20EF2-2455-4C98-88FD-272C469A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97C93A-06E0-4CE3-838C-8E43C5B0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42F173-EB01-4463-93C1-B5CBBC6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36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286F9-4BEF-4067-AC98-E7131D45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BAB803-CE8A-46D9-8F04-05CE7480F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0175F4-16A6-4D0E-9C4E-F8D48095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4806B7-792F-4CEF-B915-4385EEA1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650EF-33D2-4EB2-8267-03AB8722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750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0B37D9-D41E-45E2-9BF3-A31FC273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B62985-3E7A-42C2-BC7A-C1A8E89EE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CC5B76-F43C-4C12-817D-F787116DD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309EBE-B260-409E-BFC6-0977B382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F14403-575E-4B93-97CF-6B3FA8EC9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2147F5-92EC-44B4-9D53-69121FD5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67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1CA9EA-7528-4ACB-8563-CE2932C9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06F95F-BCBE-4C07-B424-B8D360A4B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FD64E2E-62B2-4D41-8E66-A9F025BB8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CAA756-ED9F-4B41-8163-80D85D15B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A989A0-5DC8-4615-BA64-9C232C96CA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3B38630-71DF-4CF6-A42D-F80727B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137B3-35E6-412D-BEBD-4C4B13F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5328DF-1439-47DB-BBF7-11DE110F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288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C34FA-0900-4632-840B-E2FCEAE1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727E9A-3393-4805-99CD-B48174536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CE956B-63F7-4BA4-A676-435A862B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2E11BB-F2F3-4F8E-AB5A-11622AF2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197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26415E2-0E59-4CFD-8DA3-48BD7A7B3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6366"/>
            <a:ext cx="12192000" cy="12192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43B649-736B-440B-9B84-76EB399F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973DBE-19F9-43B9-81A2-7098098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3B31C-B78C-46A7-9E02-9218C98B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4CAD343-2EBB-40EE-925D-556B9A11EEE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10933288" y="220131"/>
                </a:moveTo>
                <a:cubicBezTo>
                  <a:pt x="10425161" y="220131"/>
                  <a:pt x="10013243" y="632049"/>
                  <a:pt x="10013243" y="1140176"/>
                </a:cubicBezTo>
                <a:lnTo>
                  <a:pt x="10024623" y="1253066"/>
                </a:lnTo>
                <a:cubicBezTo>
                  <a:pt x="7608740" y="774094"/>
                  <a:pt x="4800972" y="570895"/>
                  <a:pt x="2167375" y="1253066"/>
                </a:cubicBezTo>
                <a:lnTo>
                  <a:pt x="2178756" y="1140176"/>
                </a:lnTo>
                <a:cubicBezTo>
                  <a:pt x="2178756" y="632049"/>
                  <a:pt x="1766838" y="220131"/>
                  <a:pt x="1258711" y="220131"/>
                </a:cubicBezTo>
                <a:cubicBezTo>
                  <a:pt x="750584" y="220131"/>
                  <a:pt x="338665" y="632049"/>
                  <a:pt x="338665" y="1140176"/>
                </a:cubicBezTo>
                <a:cubicBezTo>
                  <a:pt x="338665" y="1457756"/>
                  <a:pt x="499571" y="1737754"/>
                  <a:pt x="744305" y="1903092"/>
                </a:cubicBezTo>
                <a:lnTo>
                  <a:pt x="817247" y="1947406"/>
                </a:lnTo>
                <a:lnTo>
                  <a:pt x="801510" y="2103513"/>
                </a:lnTo>
                <a:cubicBezTo>
                  <a:pt x="583796" y="3222894"/>
                  <a:pt x="366081" y="4429359"/>
                  <a:pt x="772481" y="5563254"/>
                </a:cubicBezTo>
                <a:cubicBezTo>
                  <a:pt x="1033738" y="6032943"/>
                  <a:pt x="1182268" y="6355644"/>
                  <a:pt x="1651957" y="6355644"/>
                </a:cubicBezTo>
                <a:cubicBezTo>
                  <a:pt x="4817852" y="6674958"/>
                  <a:pt x="7664431" y="6645929"/>
                  <a:pt x="10540041" y="6355644"/>
                </a:cubicBezTo>
                <a:cubicBezTo>
                  <a:pt x="11009730" y="6355644"/>
                  <a:pt x="11143745" y="6032943"/>
                  <a:pt x="11390488" y="5505197"/>
                </a:cubicBezTo>
                <a:cubicBezTo>
                  <a:pt x="11724317" y="4371302"/>
                  <a:pt x="11695288" y="3222894"/>
                  <a:pt x="11390488" y="2103513"/>
                </a:cubicBezTo>
                <a:lnTo>
                  <a:pt x="11374751" y="1947406"/>
                </a:lnTo>
                <a:lnTo>
                  <a:pt x="11447694" y="1903092"/>
                </a:lnTo>
                <a:cubicBezTo>
                  <a:pt x="11692428" y="1737753"/>
                  <a:pt x="11853333" y="1457756"/>
                  <a:pt x="11853333" y="1140176"/>
                </a:cubicBezTo>
                <a:cubicBezTo>
                  <a:pt x="11853333" y="632049"/>
                  <a:pt x="11441415" y="220131"/>
                  <a:pt x="10933288" y="2201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544282-8E6E-458D-BB8E-90ED2378995B}"/>
              </a:ext>
            </a:extLst>
          </p:cNvPr>
          <p:cNvSpPr/>
          <p:nvPr userDrawn="1"/>
        </p:nvSpPr>
        <p:spPr>
          <a:xfrm>
            <a:off x="640611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1500241-2F86-4917-B1D0-E9AEED365FC3}"/>
              </a:ext>
            </a:extLst>
          </p:cNvPr>
          <p:cNvSpPr/>
          <p:nvPr userDrawn="1"/>
        </p:nvSpPr>
        <p:spPr>
          <a:xfrm>
            <a:off x="10353845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61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4CAD343-2EBB-40EE-925D-556B9A11EEE0}"/>
              </a:ext>
            </a:extLst>
          </p:cNvPr>
          <p:cNvSpPr/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801510 w 12191999"/>
              <a:gd name="connsiteY10" fmla="*/ 5505197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  <a:gd name="connsiteX0" fmla="*/ 10933288 w 12191999"/>
              <a:gd name="connsiteY0" fmla="*/ 220131 h 6858000"/>
              <a:gd name="connsiteX1" fmla="*/ 10013243 w 12191999"/>
              <a:gd name="connsiteY1" fmla="*/ 1140176 h 6858000"/>
              <a:gd name="connsiteX2" fmla="*/ 10024623 w 12191999"/>
              <a:gd name="connsiteY2" fmla="*/ 1253066 h 6858000"/>
              <a:gd name="connsiteX3" fmla="*/ 2167375 w 12191999"/>
              <a:gd name="connsiteY3" fmla="*/ 1253066 h 6858000"/>
              <a:gd name="connsiteX4" fmla="*/ 2178756 w 12191999"/>
              <a:gd name="connsiteY4" fmla="*/ 1140176 h 6858000"/>
              <a:gd name="connsiteX5" fmla="*/ 1258711 w 12191999"/>
              <a:gd name="connsiteY5" fmla="*/ 220131 h 6858000"/>
              <a:gd name="connsiteX6" fmla="*/ 338665 w 12191999"/>
              <a:gd name="connsiteY6" fmla="*/ 1140176 h 6858000"/>
              <a:gd name="connsiteX7" fmla="*/ 744305 w 12191999"/>
              <a:gd name="connsiteY7" fmla="*/ 1903092 h 6858000"/>
              <a:gd name="connsiteX8" fmla="*/ 817247 w 12191999"/>
              <a:gd name="connsiteY8" fmla="*/ 1947406 h 6858000"/>
              <a:gd name="connsiteX9" fmla="*/ 801510 w 12191999"/>
              <a:gd name="connsiteY9" fmla="*/ 2103513 h 6858000"/>
              <a:gd name="connsiteX10" fmla="*/ 772481 w 12191999"/>
              <a:gd name="connsiteY10" fmla="*/ 5563254 h 6858000"/>
              <a:gd name="connsiteX11" fmla="*/ 1651957 w 12191999"/>
              <a:gd name="connsiteY11" fmla="*/ 6355644 h 6858000"/>
              <a:gd name="connsiteX12" fmla="*/ 10540041 w 12191999"/>
              <a:gd name="connsiteY12" fmla="*/ 6355644 h 6858000"/>
              <a:gd name="connsiteX13" fmla="*/ 11390488 w 12191999"/>
              <a:gd name="connsiteY13" fmla="*/ 5505197 h 6858000"/>
              <a:gd name="connsiteX14" fmla="*/ 11390488 w 12191999"/>
              <a:gd name="connsiteY14" fmla="*/ 2103513 h 6858000"/>
              <a:gd name="connsiteX15" fmla="*/ 11374751 w 12191999"/>
              <a:gd name="connsiteY15" fmla="*/ 1947406 h 6858000"/>
              <a:gd name="connsiteX16" fmla="*/ 11447694 w 12191999"/>
              <a:gd name="connsiteY16" fmla="*/ 1903092 h 6858000"/>
              <a:gd name="connsiteX17" fmla="*/ 11853333 w 12191999"/>
              <a:gd name="connsiteY17" fmla="*/ 1140176 h 6858000"/>
              <a:gd name="connsiteX18" fmla="*/ 10933288 w 12191999"/>
              <a:gd name="connsiteY18" fmla="*/ 220131 h 6858000"/>
              <a:gd name="connsiteX19" fmla="*/ 0 w 12191999"/>
              <a:gd name="connsiteY19" fmla="*/ 0 h 6858000"/>
              <a:gd name="connsiteX20" fmla="*/ 12191999 w 12191999"/>
              <a:gd name="connsiteY20" fmla="*/ 0 h 6858000"/>
              <a:gd name="connsiteX21" fmla="*/ 12191999 w 12191999"/>
              <a:gd name="connsiteY21" fmla="*/ 6858000 h 6858000"/>
              <a:gd name="connsiteX22" fmla="*/ 0 w 12191999"/>
              <a:gd name="connsiteY22" fmla="*/ 6858000 h 6858000"/>
              <a:gd name="connsiteX23" fmla="*/ 0 w 12191999"/>
              <a:gd name="connsiteY2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1999" h="6858000">
                <a:moveTo>
                  <a:pt x="10933288" y="220131"/>
                </a:moveTo>
                <a:cubicBezTo>
                  <a:pt x="10425161" y="220131"/>
                  <a:pt x="10013243" y="632049"/>
                  <a:pt x="10013243" y="1140176"/>
                </a:cubicBezTo>
                <a:lnTo>
                  <a:pt x="10024623" y="1253066"/>
                </a:lnTo>
                <a:cubicBezTo>
                  <a:pt x="7608740" y="774094"/>
                  <a:pt x="4800972" y="570895"/>
                  <a:pt x="2167375" y="1253066"/>
                </a:cubicBezTo>
                <a:lnTo>
                  <a:pt x="2178756" y="1140176"/>
                </a:lnTo>
                <a:cubicBezTo>
                  <a:pt x="2178756" y="632049"/>
                  <a:pt x="1766838" y="220131"/>
                  <a:pt x="1258711" y="220131"/>
                </a:cubicBezTo>
                <a:cubicBezTo>
                  <a:pt x="750584" y="220131"/>
                  <a:pt x="338665" y="632049"/>
                  <a:pt x="338665" y="1140176"/>
                </a:cubicBezTo>
                <a:cubicBezTo>
                  <a:pt x="338665" y="1457756"/>
                  <a:pt x="499571" y="1737754"/>
                  <a:pt x="744305" y="1903092"/>
                </a:cubicBezTo>
                <a:lnTo>
                  <a:pt x="817247" y="1947406"/>
                </a:lnTo>
                <a:lnTo>
                  <a:pt x="801510" y="2103513"/>
                </a:lnTo>
                <a:cubicBezTo>
                  <a:pt x="583796" y="3222894"/>
                  <a:pt x="366081" y="4429359"/>
                  <a:pt x="772481" y="5563254"/>
                </a:cubicBezTo>
                <a:cubicBezTo>
                  <a:pt x="1033738" y="6032943"/>
                  <a:pt x="1182268" y="6355644"/>
                  <a:pt x="1651957" y="6355644"/>
                </a:cubicBezTo>
                <a:cubicBezTo>
                  <a:pt x="4817852" y="6674958"/>
                  <a:pt x="7664431" y="6645929"/>
                  <a:pt x="10540041" y="6355644"/>
                </a:cubicBezTo>
                <a:cubicBezTo>
                  <a:pt x="11009730" y="6355644"/>
                  <a:pt x="11143745" y="6032943"/>
                  <a:pt x="11390488" y="5505197"/>
                </a:cubicBezTo>
                <a:cubicBezTo>
                  <a:pt x="11724317" y="4371302"/>
                  <a:pt x="11695288" y="3222894"/>
                  <a:pt x="11390488" y="2103513"/>
                </a:cubicBezTo>
                <a:lnTo>
                  <a:pt x="11374751" y="1947406"/>
                </a:lnTo>
                <a:lnTo>
                  <a:pt x="11447694" y="1903092"/>
                </a:lnTo>
                <a:cubicBezTo>
                  <a:pt x="11692428" y="1737753"/>
                  <a:pt x="11853333" y="1457756"/>
                  <a:pt x="11853333" y="1140176"/>
                </a:cubicBezTo>
                <a:cubicBezTo>
                  <a:pt x="11853333" y="632049"/>
                  <a:pt x="11441415" y="220131"/>
                  <a:pt x="10933288" y="220131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843B649-736B-440B-9B84-76EB399F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973DBE-19F9-43B9-81A2-709809864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3B31C-B78C-46A7-9E02-9218C98B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544282-8E6E-458D-BB8E-90ED2378995B}"/>
              </a:ext>
            </a:extLst>
          </p:cNvPr>
          <p:cNvSpPr/>
          <p:nvPr userDrawn="1"/>
        </p:nvSpPr>
        <p:spPr>
          <a:xfrm>
            <a:off x="640611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1500241-2F86-4917-B1D0-E9AEED365FC3}"/>
              </a:ext>
            </a:extLst>
          </p:cNvPr>
          <p:cNvSpPr/>
          <p:nvPr userDrawn="1"/>
        </p:nvSpPr>
        <p:spPr>
          <a:xfrm>
            <a:off x="10353845" y="407208"/>
            <a:ext cx="1197544" cy="11975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96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54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7C00CD-8084-462D-868B-9358C626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DD8250-AD89-44EF-91C3-DB64EBB13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D075F7-9E77-44BB-B732-970DFC6A2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6DC01A-309A-4F15-BDD1-F8990D6A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B7855D-9723-459D-8AD2-64DE07E6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956D39-AB99-4AAD-9F9D-DE01C984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0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15765-741D-4EC3-AFAC-60A1677E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0CF2B97-4AD4-493C-A7B7-6B9B503B5D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30145E-C78D-4107-A20D-0135ED6FD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2810F8-80D9-4C79-AEC4-CA6D08EB6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6E4239-1341-49BE-A80E-3F9D5A94F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9E396E-2968-4D5D-B750-8EB91E6F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17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9CFA-68D5-4DF6-911C-93DBE7C8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AF1306-6144-4DD6-9E65-0ED24E2DC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4F0AD9-34CC-482C-BF03-6C6591F9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894CA6-2AB0-48D5-AE38-B8908E53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2B953D-62EA-45E4-995D-90D62EF1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1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EAB9B68-A282-4952-B80C-74CD27988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CE1259-9F96-41B6-853B-25B6F3CE40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C37308-409F-46AF-8566-A35E5E66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546CE3-F901-49C8-BB70-FF3C1D3B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CB80C7-84A4-45E7-B41A-6C72C921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096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7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8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9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8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51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9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4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D47F5-E730-42C2-A8FB-9E687534F4C8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FBD23-604F-4A5E-968C-1C1FE245B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6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2826E9D-AE4A-4F43-A3D5-9B792343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F380FCA-49F8-4CBC-8361-2AED72204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22B6D8-FE5B-41D3-8817-FD90E4739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D09F5-C466-4235-8896-79EE0DA2EA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676B8A-7DDE-4EAC-B300-1BC4CB87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696D62-D906-4D74-8670-D9FB2A777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1DDDB1-8C7C-450B-AC79-64E7A91B4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156" y="376518"/>
            <a:ext cx="6255687" cy="53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62" y="527052"/>
            <a:ext cx="762066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3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8182" y="497988"/>
            <a:ext cx="9256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Chọn từ phù hợp với mỗi lời giải nghĩa dưới đây:</a:t>
            </a:r>
            <a:endParaRPr lang="en-US" sz="96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7" y="148712"/>
            <a:ext cx="1219200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65" y="4071282"/>
            <a:ext cx="2477809" cy="27514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E425EC-0D78-734E-AF44-44909346B03D}"/>
              </a:ext>
            </a:extLst>
          </p:cNvPr>
          <p:cNvGrpSpPr/>
          <p:nvPr/>
        </p:nvGrpSpPr>
        <p:grpSpPr>
          <a:xfrm>
            <a:off x="1771593" y="1946848"/>
            <a:ext cx="1895792" cy="1922705"/>
            <a:chOff x="1539077" y="2148577"/>
            <a:chExt cx="2049728" cy="20282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CE32FC-8AEE-E64D-A463-31BF5C3EA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7DDB51-0B8A-6B40-BE28-357387D91798}"/>
                </a:ext>
              </a:extLst>
            </p:cNvPr>
            <p:cNvSpPr txBox="1"/>
            <p:nvPr/>
          </p:nvSpPr>
          <p:spPr>
            <a:xfrm>
              <a:off x="2008146" y="2782669"/>
              <a:ext cx="11115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Rán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20781A-7706-7540-A489-8E415E3BBAA4}"/>
              </a:ext>
            </a:extLst>
          </p:cNvPr>
          <p:cNvGrpSpPr/>
          <p:nvPr/>
        </p:nvGrpSpPr>
        <p:grpSpPr>
          <a:xfrm>
            <a:off x="4742908" y="1956707"/>
            <a:ext cx="2049728" cy="1922705"/>
            <a:chOff x="1539077" y="2148577"/>
            <a:chExt cx="2049728" cy="20282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C3809C-F9A2-A940-B862-B0D7698AD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171019-8768-784A-8D74-B70CAB90C8CE}"/>
                </a:ext>
              </a:extLst>
            </p:cNvPr>
            <p:cNvSpPr txBox="1"/>
            <p:nvPr/>
          </p:nvSpPr>
          <p:spPr>
            <a:xfrm>
              <a:off x="2008146" y="2782669"/>
              <a:ext cx="11115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Gián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5E02C0-E787-1B44-ABF3-05C95C30FECC}"/>
              </a:ext>
            </a:extLst>
          </p:cNvPr>
          <p:cNvGrpSpPr/>
          <p:nvPr/>
        </p:nvGrpSpPr>
        <p:grpSpPr>
          <a:xfrm>
            <a:off x="7868159" y="1892932"/>
            <a:ext cx="2049728" cy="1922705"/>
            <a:chOff x="1539077" y="2148577"/>
            <a:chExt cx="2049728" cy="20282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BC832C-E3E9-0347-8EF8-8AD36D5FB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77" y="2148577"/>
              <a:ext cx="2049728" cy="202826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0D2FD-BB9F-1543-8243-C181B1605BA5}"/>
                </a:ext>
              </a:extLst>
            </p:cNvPr>
            <p:cNvSpPr txBox="1"/>
            <p:nvPr/>
          </p:nvSpPr>
          <p:spPr>
            <a:xfrm>
              <a:off x="2008146" y="2782669"/>
              <a:ext cx="11115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solidFill>
                    <a:srgbClr val="FF0000"/>
                  </a:solidFill>
                  <a:latin typeface="Cambria" panose="02040503050406030204" pitchFamily="18" charset="0"/>
                </a:rPr>
                <a:t>Dán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6A5BA3-E292-9248-AF54-189DA4FA8675}"/>
              </a:ext>
            </a:extLst>
          </p:cNvPr>
          <p:cNvSpPr txBox="1"/>
          <p:nvPr/>
        </p:nvSpPr>
        <p:spPr>
          <a:xfrm>
            <a:off x="770965" y="4070747"/>
            <a:ext cx="842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Cambria" panose="02040503050406030204" pitchFamily="18" charset="0"/>
              </a:rPr>
              <a:t>Làm chín thức ăn trong dầu, mỡ đun sôi.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Cambria" panose="02040503050406030204" pitchFamily="18" charset="0"/>
              </a:rPr>
              <a:t>Làm cho hai vật dính với nhau bằng một chất dính như hồ, keo…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effectLst/>
                <a:latin typeface="Cambria" panose="02040503050406030204" pitchFamily="18" charset="0"/>
              </a:rPr>
              <a:t>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36207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007" y="1039906"/>
            <a:ext cx="11478872" cy="5044262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78405" y="4598565"/>
            <a:ext cx="6586737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Làm cho hai vật dính với nhau bằng một chất dính như hồ, keo…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404" y="2897119"/>
            <a:ext cx="6586737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Loài bọ thân dẹp, râu dài, cánh mỏng màu nâu, có mùi hôi, sống ở nơi tối và ẩm.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8405" y="1688116"/>
            <a:ext cx="6586736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mbria" panose="02040503050406030204" pitchFamily="18" charset="0"/>
              </a:rPr>
              <a:t>Làm chín thức ăn trong dầu, mỡ đun sôi.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38409B-B343-6448-93C9-29043E5E11D1}"/>
              </a:ext>
            </a:extLst>
          </p:cNvPr>
          <p:cNvGrpSpPr/>
          <p:nvPr/>
        </p:nvGrpSpPr>
        <p:grpSpPr>
          <a:xfrm>
            <a:off x="517353" y="1560313"/>
            <a:ext cx="3872361" cy="1168723"/>
            <a:chOff x="517353" y="1560313"/>
            <a:chExt cx="3872361" cy="1168723"/>
          </a:xfrm>
        </p:grpSpPr>
        <p:sp>
          <p:nvSpPr>
            <p:cNvPr id="2" name="TextBox 1"/>
            <p:cNvSpPr txBox="1"/>
            <p:nvPr/>
          </p:nvSpPr>
          <p:spPr>
            <a:xfrm>
              <a:off x="790759" y="1811227"/>
              <a:ext cx="3598955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Rán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4324E2-8D53-B74F-879D-34CEF309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53" y="1560313"/>
              <a:ext cx="1152364" cy="116872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DA9C8-73AE-4440-BC5A-F7522911BFBE}"/>
              </a:ext>
            </a:extLst>
          </p:cNvPr>
          <p:cNvGrpSpPr/>
          <p:nvPr/>
        </p:nvGrpSpPr>
        <p:grpSpPr>
          <a:xfrm>
            <a:off x="790759" y="2729036"/>
            <a:ext cx="4187646" cy="1234708"/>
            <a:chOff x="706828" y="3056081"/>
            <a:chExt cx="4187646" cy="1234708"/>
          </a:xfrm>
        </p:grpSpPr>
        <p:sp>
          <p:nvSpPr>
            <p:cNvPr id="11" name="TextBox 10"/>
            <p:cNvSpPr txBox="1"/>
            <p:nvPr/>
          </p:nvSpPr>
          <p:spPr>
            <a:xfrm>
              <a:off x="706828" y="3459792"/>
              <a:ext cx="3598954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Gián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FEA732D-85DD-8648-BF66-22BB81752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110" y="3056081"/>
              <a:ext cx="1152364" cy="116872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5B69BDD-207D-1C49-B702-2086C5FC0E50}"/>
              </a:ext>
            </a:extLst>
          </p:cNvPr>
          <p:cNvGrpSpPr/>
          <p:nvPr/>
        </p:nvGrpSpPr>
        <p:grpSpPr>
          <a:xfrm>
            <a:off x="494717" y="4075758"/>
            <a:ext cx="3894996" cy="1353804"/>
            <a:chOff x="410786" y="4137314"/>
            <a:chExt cx="3894996" cy="1353804"/>
          </a:xfrm>
        </p:grpSpPr>
        <p:sp>
          <p:nvSpPr>
            <p:cNvPr id="12" name="TextBox 11"/>
            <p:cNvSpPr txBox="1"/>
            <p:nvPr/>
          </p:nvSpPr>
          <p:spPr>
            <a:xfrm>
              <a:off x="706826" y="4660121"/>
              <a:ext cx="3598956" cy="8309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Dán</a:t>
              </a:r>
              <a:endPara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FEECE6-E370-CE4E-B6EF-49AD788B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86" y="4137314"/>
              <a:ext cx="1152364" cy="1168723"/>
            </a:xfrm>
            <a:prstGeom prst="rect">
              <a:avLst/>
            </a:prstGeom>
          </p:spPr>
        </p:pic>
      </p:grpSp>
      <p:pic>
        <p:nvPicPr>
          <p:cNvPr id="8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60444">
            <a:off x="9338017" y="6526"/>
            <a:ext cx="3374733" cy="16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8007" y="876588"/>
            <a:ext cx="8669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tập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</a:rPr>
              <a:t>hoặc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Cambria" panose="02040503050406030204" pitchFamily="18" charset="0"/>
              </a:rPr>
              <a:t>b</a:t>
            </a:r>
            <a:endParaRPr lang="en-US" sz="96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807" y="677040"/>
            <a:ext cx="1219200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1227889" y="1845579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2447089" y="2075905"/>
            <a:ext cx="866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thay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ô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vuông</a:t>
            </a:r>
            <a:endParaRPr lang="en-US" sz="8800" dirty="0"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7C8292-6440-BE47-90D1-36EA5AAFC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11" y="-494896"/>
            <a:ext cx="3085984" cy="3085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63F806-DDC4-D942-9F88-733CE9A3E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69" y="3160025"/>
            <a:ext cx="9973861" cy="228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466005" y="758276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1859280" y="1212275"/>
            <a:ext cx="8669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</a:rPr>
              <a:t>Chọn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r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d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hoặc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thay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ô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vuông</a:t>
            </a:r>
            <a:endParaRPr lang="en-US" sz="88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CDC9D-7157-0942-A302-4C843BB94616}"/>
              </a:ext>
            </a:extLst>
          </p:cNvPr>
          <p:cNvSpPr txBox="1"/>
          <p:nvPr/>
        </p:nvSpPr>
        <p:spPr>
          <a:xfrm>
            <a:off x="1306913" y="2538005"/>
            <a:ext cx="9774039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effectLst/>
                <a:latin typeface="Cambria" panose="02040503050406030204" pitchFamily="18" charset="0"/>
              </a:rPr>
              <a:t>Trong khu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ừng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gi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à có một cây sồi to, cành lá xum xuê che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ợp cả một góc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ừng. Cây sồi </a:t>
            </a:r>
            <a:r>
              <a:rPr lang="vi-VN" sz="3200" b="1" i="0" dirty="0"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ất kiêu ngạo về vóc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d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áng và sức mạnh của mình. Trong 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r</a:t>
            </a:r>
            <a:r>
              <a:rPr lang="vi-VN" sz="3200" b="0" i="0" dirty="0">
                <a:effectLst/>
                <a:latin typeface="Cambria" panose="02040503050406030204" pitchFamily="18" charset="0"/>
              </a:rPr>
              <a:t>ừng có nhiều loài chim nhưng cây sồi chỉ thích kết bạn với các loài chim xinh đẹp và hót hay như họa mi, sơn ca, …</a:t>
            </a:r>
            <a:endParaRPr lang="en-VN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67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0080" y="771672"/>
            <a:ext cx="11030865" cy="5323880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3B10C-7516-E945-BDA8-18DDD9CD8E60}"/>
              </a:ext>
            </a:extLst>
          </p:cNvPr>
          <p:cNvSpPr txBox="1"/>
          <p:nvPr/>
        </p:nvSpPr>
        <p:spPr>
          <a:xfrm>
            <a:off x="983423" y="1035572"/>
            <a:ext cx="1219200" cy="11685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VN-Poky's" panose="020B0606040200020203" pitchFamily="34" charset="0"/>
              </a:rPr>
              <a:t>3b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F5880-A03E-6A43-8036-A31B0FA6F68D}"/>
              </a:ext>
            </a:extLst>
          </p:cNvPr>
          <p:cNvSpPr txBox="1"/>
          <p:nvPr/>
        </p:nvSpPr>
        <p:spPr>
          <a:xfrm>
            <a:off x="892419" y="2468011"/>
            <a:ext cx="5412504" cy="2759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Quan </a:t>
            </a:r>
            <a:r>
              <a:rPr lang="en-US" sz="3600" dirty="0" err="1">
                <a:latin typeface="Cambria" panose="02040503050406030204" pitchFamily="18" charset="0"/>
              </a:rPr>
              <a:t>sát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tranh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tìm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từ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chứa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ngã</a:t>
            </a:r>
            <a:endParaRPr lang="en-US" sz="36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Gọi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tên</a:t>
            </a:r>
            <a:r>
              <a:rPr lang="en-US" sz="3600" dirty="0">
                <a:latin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</a:rPr>
              <a:t>vật</a:t>
            </a:r>
            <a:endParaRPr lang="en-US" sz="3600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con </a:t>
            </a:r>
            <a:r>
              <a:rPr lang="en-US" sz="3600" dirty="0" err="1">
                <a:latin typeface="Cambria" panose="02040503050406030204" pitchFamily="18" charset="0"/>
              </a:rPr>
              <a:t>vật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4098" name="Picture 2" descr="Viết trang 65, 66 Tiếng Việt lớp 3 Tập 2 | Kết nối tri thức">
            <a:extLst>
              <a:ext uri="{FF2B5EF4-FFF2-40B4-BE49-F238E27FC236}">
                <a16:creationId xmlns:a16="http://schemas.microsoft.com/office/drawing/2014/main" id="{2D700B20-BADA-DF43-98FA-37127C4FC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23" y="1211731"/>
            <a:ext cx="4903654" cy="44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6" y="148712"/>
            <a:ext cx="1722201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1896" y="7499074"/>
            <a:ext cx="54489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sên/ sóc/ sim/ vũ sữa/ xoài/ xương rồng/ sông/ suối/sỏi,...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" descr="Viết trang 65, 66 Tiếng Việt lớp 3 Tập 2 | Kết nối tri thức">
            <a:extLst>
              <a:ext uri="{FF2B5EF4-FFF2-40B4-BE49-F238E27FC236}">
                <a16:creationId xmlns:a16="http://schemas.microsoft.com/office/drawing/2014/main" id="{C62E8120-A2EB-1A40-9547-DB15459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50" y="387901"/>
            <a:ext cx="6456300" cy="58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ine Callout 1 2"/>
          <p:cNvSpPr/>
          <p:nvPr/>
        </p:nvSpPr>
        <p:spPr>
          <a:xfrm>
            <a:off x="9629114" y="1823924"/>
            <a:ext cx="1736076" cy="685800"/>
          </a:xfrm>
          <a:prstGeom prst="borderCallout1">
            <a:avLst>
              <a:gd name="adj1" fmla="val 60580"/>
              <a:gd name="adj2" fmla="val -1104"/>
              <a:gd name="adj3" fmla="val -89166"/>
              <a:gd name="adj4" fmla="val -52934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878541" y="2107915"/>
            <a:ext cx="1967875" cy="1168539"/>
          </a:xfrm>
          <a:prstGeom prst="borderCallout1">
            <a:avLst>
              <a:gd name="adj1" fmla="val 76528"/>
              <a:gd name="adj2" fmla="val 101569"/>
              <a:gd name="adj3" fmla="val 68612"/>
              <a:gd name="adj4" fmla="val 163210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Hươu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Line Callout 1 13"/>
          <p:cNvSpPr/>
          <p:nvPr/>
        </p:nvSpPr>
        <p:spPr>
          <a:xfrm>
            <a:off x="3968981" y="622782"/>
            <a:ext cx="1129247" cy="685800"/>
          </a:xfrm>
          <a:prstGeom prst="borderCallout1">
            <a:avLst>
              <a:gd name="adj1" fmla="val 100972"/>
              <a:gd name="adj2" fmla="val 54334"/>
              <a:gd name="adj3" fmla="val 150834"/>
              <a:gd name="adj4" fmla="val 20885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1467441" y="5100377"/>
            <a:ext cx="1129247" cy="685800"/>
          </a:xfrm>
          <a:prstGeom prst="borderCallout1">
            <a:avLst>
              <a:gd name="adj1" fmla="val 63194"/>
              <a:gd name="adj2" fmla="val 98870"/>
              <a:gd name="adj3" fmla="val 57763"/>
              <a:gd name="adj4" fmla="val 308934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9194121" y="3669360"/>
            <a:ext cx="2295025" cy="1117791"/>
          </a:xfrm>
          <a:prstGeom prst="borderCallout1">
            <a:avLst>
              <a:gd name="adj1" fmla="val 50945"/>
              <a:gd name="adj2" fmla="val -352"/>
              <a:gd name="adj3" fmla="val -95213"/>
              <a:gd name="adj4" fmla="val -1922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5098228" y="1802320"/>
            <a:ext cx="1929019" cy="685800"/>
          </a:xfrm>
          <a:prstGeom prst="borderCallout1">
            <a:avLst>
              <a:gd name="adj1" fmla="val 100972"/>
              <a:gd name="adj2" fmla="val 54334"/>
              <a:gd name="adj3" fmla="val 196193"/>
              <a:gd name="adj4" fmla="val 114733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366129BB-E9FB-DD48-9935-D4BA40DB0C04}"/>
              </a:ext>
            </a:extLst>
          </p:cNvPr>
          <p:cNvSpPr/>
          <p:nvPr/>
        </p:nvSpPr>
        <p:spPr>
          <a:xfrm>
            <a:off x="1430562" y="3917143"/>
            <a:ext cx="1129247" cy="685800"/>
          </a:xfrm>
          <a:prstGeom prst="borderCallout1">
            <a:avLst>
              <a:gd name="adj1" fmla="val 63194"/>
              <a:gd name="adj2" fmla="val 98870"/>
              <a:gd name="adj3" fmla="val -54655"/>
              <a:gd name="adj4" fmla="val 30575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4840" y="283992"/>
            <a:ext cx="11030865" cy="6231493"/>
          </a:xfrm>
          <a:prstGeom prst="roundRect">
            <a:avLst>
              <a:gd name="adj" fmla="val 8352"/>
            </a:avLst>
          </a:prstGeom>
          <a:ln w="38100"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vi-VN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876" y="148712"/>
            <a:ext cx="1722201" cy="1168539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SVN-Poky's" panose="020B0606040200020203" pitchFamily="34" charset="0"/>
              </a:rPr>
              <a:t>2a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41896" y="7499074"/>
            <a:ext cx="544892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sên/ sóc/ sim/ vũ sữa/ xoài/ xương rồng/ sông/ suối/sỏi,...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2" descr="Viết trang 65, 66 Tiếng Việt lớp 3 Tập 2 | Kết nối tri thức">
            <a:extLst>
              <a:ext uri="{FF2B5EF4-FFF2-40B4-BE49-F238E27FC236}">
                <a16:creationId xmlns:a16="http://schemas.microsoft.com/office/drawing/2014/main" id="{C62E8120-A2EB-1A40-9547-DB154594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50" y="387901"/>
            <a:ext cx="6456300" cy="583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Callout 1 10"/>
          <p:cNvSpPr/>
          <p:nvPr/>
        </p:nvSpPr>
        <p:spPr>
          <a:xfrm>
            <a:off x="1486857" y="2488120"/>
            <a:ext cx="1359559" cy="699716"/>
          </a:xfrm>
          <a:prstGeom prst="borderCallout1">
            <a:avLst>
              <a:gd name="adj1" fmla="val 76528"/>
              <a:gd name="adj2" fmla="val 101569"/>
              <a:gd name="adj3" fmla="val 218703"/>
              <a:gd name="adj4" fmla="val 300119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Line Callout 1 15"/>
          <p:cNvSpPr/>
          <p:nvPr/>
        </p:nvSpPr>
        <p:spPr>
          <a:xfrm>
            <a:off x="1237129" y="5100377"/>
            <a:ext cx="1359559" cy="685800"/>
          </a:xfrm>
          <a:prstGeom prst="borderCallout1">
            <a:avLst>
              <a:gd name="adj1" fmla="val 63194"/>
              <a:gd name="adj2" fmla="val 98870"/>
              <a:gd name="adj3" fmla="val 57763"/>
              <a:gd name="adj4" fmla="val 308934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Line Callout 1 16"/>
          <p:cNvSpPr/>
          <p:nvPr/>
        </p:nvSpPr>
        <p:spPr>
          <a:xfrm>
            <a:off x="9194121" y="3669360"/>
            <a:ext cx="2295025" cy="685801"/>
          </a:xfrm>
          <a:prstGeom prst="borderCallout1">
            <a:avLst>
              <a:gd name="adj1" fmla="val 50945"/>
              <a:gd name="adj2" fmla="val -352"/>
              <a:gd name="adj3" fmla="val -95213"/>
              <a:gd name="adj4" fmla="val -19229"/>
            </a:avLst>
          </a:prstGeom>
          <a:solidFill>
            <a:schemeClr val="accent4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Line Callout 1 19">
            <a:extLst>
              <a:ext uri="{FF2B5EF4-FFF2-40B4-BE49-F238E27FC236}">
                <a16:creationId xmlns:a16="http://schemas.microsoft.com/office/drawing/2014/main" id="{366129BB-E9FB-DD48-9935-D4BA40DB0C04}"/>
              </a:ext>
            </a:extLst>
          </p:cNvPr>
          <p:cNvSpPr/>
          <p:nvPr/>
        </p:nvSpPr>
        <p:spPr>
          <a:xfrm>
            <a:off x="1430562" y="3917143"/>
            <a:ext cx="1129247" cy="685800"/>
          </a:xfrm>
          <a:prstGeom prst="borderCallout1">
            <a:avLst>
              <a:gd name="adj1" fmla="val 63194"/>
              <a:gd name="adj2" fmla="val 98870"/>
              <a:gd name="adj3" fmla="val -54655"/>
              <a:gd name="adj4" fmla="val 305759"/>
            </a:avLst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908" y="0"/>
            <a:ext cx="679153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280779"/>
              </p:ext>
            </p:extLst>
          </p:nvPr>
        </p:nvGraphicFramePr>
        <p:xfrm>
          <a:off x="2160494" y="1741395"/>
          <a:ext cx="8193741" cy="2758440"/>
        </p:xfrm>
        <a:graphic>
          <a:graphicData uri="http://schemas.openxmlformats.org/drawingml/2006/table">
            <a:tbl>
              <a:tblPr/>
              <a:tblGrid>
                <a:gridCol w="8193741">
                  <a:extLst>
                    <a:ext uri="{9D8B030D-6E8A-4147-A177-3AD203B41FA5}">
                      <a16:colId xmlns:a16="http://schemas.microsoft.com/office/drawing/2014/main" val="7617909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Kể câu chuyện </a:t>
                      </a:r>
                    </a:p>
                    <a:p>
                      <a:pPr algn="ctr" fontAlgn="t"/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“</a:t>
                      </a:r>
                      <a:r>
                        <a:rPr lang="vi-VN" sz="44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 như thế nào là đẹp</a:t>
                      </a:r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” </a:t>
                      </a:r>
                    </a:p>
                    <a:p>
                      <a:pPr algn="ctr" fontAlgn="t"/>
                      <a:r>
                        <a:rPr lang="vi-VN" sz="44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 người thân nghe và trao đổi về ý nghĩa của câu chuyện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128354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C91AB86-527A-3C40-905E-AC7642E67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6" y="4359429"/>
            <a:ext cx="4333284" cy="24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2921" y="1846729"/>
            <a:ext cx="9612208" cy="234957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6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hôm qua của các em như thế nào?</a:t>
            </a:r>
            <a:endParaRPr lang="vi-VN" sz="6000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612C-B196-A541-BBDF-8478B2053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17" y="1326776"/>
            <a:ext cx="6481483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30" y="175564"/>
            <a:ext cx="695613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6709" y="892135"/>
            <a:ext cx="9612208" cy="50737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như thế nào là đẹp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latin typeface="Cambria" panose="02040503050406030204" pitchFamily="18" charset="0"/>
              </a:rPr>
              <a:t>Kiến lau mồ hôi, ngẫm nghĩ một lát rồi nói: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Tôi sẽ trả lời câu hỏi của bạn sau khi mặt trời lặn nhé!</a:t>
            </a:r>
          </a:p>
          <a:p>
            <a:r>
              <a:rPr lang="vi-VN" sz="3200" dirty="0">
                <a:latin typeface="Cambria" panose="02040503050406030204" pitchFamily="18" charset="0"/>
              </a:rPr>
              <a:t>Mặt trời lặn, chúng đi đến tổ kiến.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nay là ngày thế nào hả bác kiến đáng kính?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này là một ngày tuyệt đẹp! Tôi đã làm việc rất tốt và bây giờ có thể nghỉ ngơi thoải mái. 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(V.Ô-xê-ê-va, Thúy Toàn dịch)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612C-B196-A541-BBDF-8478B2053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17" y="1326776"/>
            <a:ext cx="6481483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3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8291" y="361692"/>
            <a:ext cx="6164482" cy="47776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31052" y="1147524"/>
            <a:ext cx="5198960" cy="22814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Cuộc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giun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hôm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nay.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66" y="2371238"/>
            <a:ext cx="5080482" cy="508048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21030651">
            <a:off x="-128106" y="4339115"/>
            <a:ext cx="5198960" cy="160043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4400" b="1" i="1" dirty="0">
                <a:solidFill>
                  <a:schemeClr val="bg2">
                    <a:lumMod val="25000"/>
                  </a:schemeClr>
                </a:solidFill>
                <a:latin typeface="SVN-The Voice Heavy" panose="02040603050506020204" pitchFamily="18" charset="0"/>
                <a:ea typeface="Cambria" panose="02040503050406030204" pitchFamily="18" charset="0"/>
              </a:rPr>
              <a:t>NỘI DUNG </a:t>
            </a:r>
          </a:p>
          <a:p>
            <a:pPr algn="ctr"/>
            <a:r>
              <a:rPr lang="nl-NL" sz="4400" b="1" i="1" dirty="0">
                <a:solidFill>
                  <a:schemeClr val="bg2">
                    <a:lumMod val="25000"/>
                  </a:schemeClr>
                </a:solidFill>
                <a:latin typeface="SVN-The Voice Heavy" panose="02040603050506020204" pitchFamily="18" charset="0"/>
                <a:ea typeface="Cambria" panose="02040503050406030204" pitchFamily="18" charset="0"/>
              </a:rPr>
              <a:t>BÀI ĐỌC</a:t>
            </a:r>
            <a:endParaRPr lang="en-US" sz="4400" b="1" i="1" dirty="0">
              <a:solidFill>
                <a:schemeClr val="bg2">
                  <a:lumMod val="25000"/>
                </a:schemeClr>
              </a:solidFill>
              <a:latin typeface="SVN-The Voice Heav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18E03-0EBE-8C42-BC31-563DDEB4C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54" y="2567381"/>
            <a:ext cx="4688196" cy="46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5628CE-616B-1C4A-807F-4B345433B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814971"/>
            <a:ext cx="8114245" cy="4302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460" y="178383"/>
            <a:ext cx="4289380" cy="238940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văn có chữ nào cần viết hoa?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535" y="2774498"/>
            <a:ext cx="3515915" cy="11918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chữ cái đầu câu</a:t>
            </a:r>
            <a:endParaRPr lang="en-US" sz="166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248" y="345373"/>
            <a:ext cx="5895343" cy="944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460" y="178383"/>
            <a:ext cx="4289380" cy="238940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chữ nào dễ viết lẫn, dễ sai chính tả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035" y="4944777"/>
            <a:ext cx="2893410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ngơi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091" y="5799607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378" y="2231049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ngẫm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538" y="3109862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378" y="4089947"/>
            <a:ext cx="307483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nl-NL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en-US" sz="23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258" y="1054105"/>
            <a:ext cx="6596444" cy="5803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869A9B-A3A2-A846-88DF-A860B3D27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6633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0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116CCC-3F0F-2CC5-7BC3-605C20B0C744}"/>
              </a:ext>
            </a:extLst>
          </p:cNvPr>
          <p:cNvGrpSpPr/>
          <p:nvPr/>
        </p:nvGrpSpPr>
        <p:grpSpPr>
          <a:xfrm>
            <a:off x="2115862" y="1224678"/>
            <a:ext cx="7440513" cy="4905011"/>
            <a:chOff x="2252546" y="1541657"/>
            <a:chExt cx="8296507" cy="4792236"/>
          </a:xfrm>
        </p:grpSpPr>
        <p:pic>
          <p:nvPicPr>
            <p:cNvPr id="3" name="Picture 2" descr="Tư thế ngồi học đúng cách - YouTube">
              <a:extLst>
                <a:ext uri="{FF2B5EF4-FFF2-40B4-BE49-F238E27FC236}">
                  <a16:creationId xmlns:a16="http://schemas.microsoft.com/office/drawing/2014/main" id="{3BC572AF-3205-C7DA-374D-B4B01BB69E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8" r="1546"/>
            <a:stretch/>
          </p:blipFill>
          <p:spPr bwMode="auto">
            <a:xfrm>
              <a:off x="2252546" y="1541657"/>
              <a:ext cx="8296507" cy="4792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76F1F0-D2B9-C60C-6AFC-217D7B31814F}"/>
                </a:ext>
              </a:extLst>
            </p:cNvPr>
            <p:cNvSpPr/>
            <p:nvPr/>
          </p:nvSpPr>
          <p:spPr>
            <a:xfrm>
              <a:off x="7950818" y="1639229"/>
              <a:ext cx="2598235" cy="8920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CE00B2-828D-F07D-169B-858FF6DB3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60" y="596011"/>
            <a:ext cx="829127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6709" y="892135"/>
            <a:ext cx="9612208" cy="5073729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như thế nào là đẹp</a:t>
            </a:r>
            <a:endParaRPr lang="vi-VN" sz="36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latin typeface="Cambria" panose="02040503050406030204" pitchFamily="18" charset="0"/>
              </a:rPr>
              <a:t>Kiến lau mồ hôi, ngẫm nghĩ một lát rồi nói: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Tôi sẽ trả lời câu hỏi của bạn sau khi mặt trời lặn nhé!</a:t>
            </a:r>
          </a:p>
          <a:p>
            <a:r>
              <a:rPr lang="vi-VN" sz="3200" dirty="0">
                <a:latin typeface="Cambria" panose="02040503050406030204" pitchFamily="18" charset="0"/>
              </a:rPr>
              <a:t>Mặt trời lặn, chúng đi đến tổ kiến.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nay là ngày thế nào hả bác kiến đáng kính?</a:t>
            </a:r>
          </a:p>
          <a:p>
            <a:r>
              <a:rPr lang="vi-VN" sz="3200" dirty="0">
                <a:latin typeface="Cambria" panose="02040503050406030204" pitchFamily="18" charset="0"/>
              </a:rPr>
              <a:t>- Hôm này là một ngày tuyệt đẹp! Tôi đã làm việc rất tốt và bây giờ có thể nghỉ ngơi thoải mái. </a:t>
            </a:r>
          </a:p>
          <a:p>
            <a:pPr algn="r"/>
            <a:r>
              <a:rPr lang="vi-VN" sz="3200" dirty="0">
                <a:latin typeface="Cambria" panose="02040503050406030204" pitchFamily="18" charset="0"/>
              </a:rPr>
              <a:t>(V.Ô-xê-ê-va, Thúy Toàn dịch)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A612C-B196-A541-BBDF-8478B2053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917" y="1326776"/>
            <a:ext cx="6481483" cy="648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487</Words>
  <Application>Microsoft Office PowerPoint</Application>
  <PresentationFormat>Widescreen</PresentationFormat>
  <Paragraphs>114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#9Slide07 Altus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SVN-Poky's</vt:lpstr>
      <vt:lpstr>SVN-The Voice Heavy</vt:lpstr>
      <vt:lpstr>Tahoma</vt:lpstr>
      <vt:lpstr>Times New Roman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HP</cp:lastModifiedBy>
  <cp:revision>17</cp:revision>
  <dcterms:created xsi:type="dcterms:W3CDTF">2023-02-22T07:25:45Z</dcterms:created>
  <dcterms:modified xsi:type="dcterms:W3CDTF">2025-03-21T02:04:22Z</dcterms:modified>
</cp:coreProperties>
</file>