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7" r:id="rId3"/>
    <p:sldId id="426" r:id="rId4"/>
    <p:sldId id="291" r:id="rId5"/>
    <p:sldId id="283" r:id="rId6"/>
    <p:sldId id="284" r:id="rId7"/>
    <p:sldId id="285" r:id="rId8"/>
    <p:sldId id="286" r:id="rId9"/>
    <p:sldId id="287" r:id="rId10"/>
    <p:sldId id="288" r:id="rId11"/>
    <p:sldId id="289" r:id="rId12"/>
    <p:sldId id="290" r:id="rId13"/>
    <p:sldId id="425"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FFFF"/>
    <a:srgbClr val="66FFFF"/>
    <a:srgbClr val="FFFF89"/>
    <a:srgbClr val="00FF00"/>
    <a:srgbClr val="FF85C2"/>
    <a:srgbClr val="0000FF"/>
    <a:srgbClr val="33CCFF"/>
    <a:srgbClr val="FFA7D3"/>
    <a:srgbClr val="DCE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8AD9F-5D15-4391-8DB5-90DCFADA1097}" type="datetimeFigureOut">
              <a:rPr lang="vi-VN" smtClean="0"/>
              <a:t>25/07/2022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43C54-36BE-42A2-B7D8-65364584484A}" type="slidenum">
              <a:rPr lang="vi-VN" smtClean="0"/>
              <a:t>‹#›</a:t>
            </a:fld>
            <a:endParaRPr lang="vi-VN"/>
          </a:p>
        </p:txBody>
      </p:sp>
    </p:spTree>
    <p:extLst>
      <p:ext uri="{BB962C8B-B14F-4D97-AF65-F5344CB8AC3E}">
        <p14:creationId xmlns:p14="http://schemas.microsoft.com/office/powerpoint/2010/main" val="119973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53259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37021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75196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327271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BF66C-6FFE-434F-8B15-8584B044BA33}"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56755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3ABF66C-6FFE-434F-8B15-8584B044BA33}" type="datetimeFigureOut">
              <a:rPr lang="vi-VN" smtClean="0"/>
              <a:t>25/07/2022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382462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3ABF66C-6FFE-434F-8B15-8584B044BA33}" type="datetimeFigureOut">
              <a:rPr lang="vi-VN" smtClean="0"/>
              <a:t>25/07/2022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131537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3ABF66C-6FFE-434F-8B15-8584B044BA33}" type="datetimeFigureOut">
              <a:rPr lang="vi-VN" smtClean="0"/>
              <a:t>25/07/2022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39448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BF66C-6FFE-434F-8B15-8584B044BA33}" type="datetimeFigureOut">
              <a:rPr lang="vi-VN" smtClean="0"/>
              <a:t>25/07/2022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41733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BF66C-6FFE-434F-8B15-8584B044BA33}" type="datetimeFigureOut">
              <a:rPr lang="vi-VN" smtClean="0"/>
              <a:t>25/07/2022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44507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BF66C-6FFE-434F-8B15-8584B044BA33}" type="datetimeFigureOut">
              <a:rPr lang="vi-VN" smtClean="0"/>
              <a:t>25/07/2022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9228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BF66C-6FFE-434F-8B15-8584B044BA33}" type="datetimeFigureOut">
              <a:rPr lang="vi-VN" smtClean="0"/>
              <a:t>25/07/2022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377DE-D8E3-4D9F-807A-C4B99E7D870C}" type="slidenum">
              <a:rPr lang="vi-VN" smtClean="0"/>
              <a:t>‹#›</a:t>
            </a:fld>
            <a:endParaRPr lang="vi-VN"/>
          </a:p>
        </p:txBody>
      </p:sp>
    </p:spTree>
    <p:extLst>
      <p:ext uri="{BB962C8B-B14F-4D97-AF65-F5344CB8AC3E}">
        <p14:creationId xmlns:p14="http://schemas.microsoft.com/office/powerpoint/2010/main" val="101224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8.jp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7.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211575" cy="6857836"/>
            <a:chOff x="0" y="164"/>
            <a:chExt cx="12211575" cy="6857836"/>
          </a:xfrm>
        </p:grpSpPr>
        <p:grpSp>
          <p:nvGrpSpPr>
            <p:cNvPr id="4" name="Group 3"/>
            <p:cNvGrpSpPr/>
            <p:nvPr/>
          </p:nvGrpSpPr>
          <p:grpSpPr>
            <a:xfrm>
              <a:off x="0" y="164"/>
              <a:ext cx="12211575" cy="6857836"/>
              <a:chOff x="0" y="164"/>
              <a:chExt cx="12211575" cy="6857836"/>
            </a:xfrm>
          </p:grpSpPr>
          <p:grpSp>
            <p:nvGrpSpPr>
              <p:cNvPr id="3" name="Group 2"/>
              <p:cNvGrpSpPr/>
              <p:nvPr/>
            </p:nvGrpSpPr>
            <p:grpSpPr>
              <a:xfrm>
                <a:off x="0" y="164"/>
                <a:ext cx="12192000" cy="6857836"/>
                <a:chOff x="0" y="164"/>
                <a:chExt cx="12192000" cy="6857836"/>
              </a:xfrm>
            </p:grpSpPr>
            <p:pic>
              <p:nvPicPr>
                <p:cNvPr id="38"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2192000" cy="6857836"/>
                </a:xfrm>
                <a:prstGeom prst="rect">
                  <a:avLst/>
                </a:prstGeom>
              </p:spPr>
            </p:pic>
            <p:grpSp>
              <p:nvGrpSpPr>
                <p:cNvPr id="2" name="Group 1"/>
                <p:cNvGrpSpPr/>
                <p:nvPr/>
              </p:nvGrpSpPr>
              <p:grpSpPr>
                <a:xfrm>
                  <a:off x="0" y="2799525"/>
                  <a:ext cx="12191707" cy="4058475"/>
                  <a:chOff x="0" y="2799525"/>
                  <a:chExt cx="11911013" cy="4058475"/>
                </a:xfrm>
              </p:grpSpPr>
              <p:pic>
                <p:nvPicPr>
                  <p:cNvPr id="3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pic>
                <p:nvPicPr>
                  <p:cNvPr id="40"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216783">
                    <a:off x="6921444" y="5381174"/>
                    <a:ext cx="1154417" cy="1382195"/>
                  </a:xfrm>
                  <a:prstGeom prst="rect">
                    <a:avLst/>
                  </a:prstGeom>
                </p:spPr>
              </p:pic>
              <p:pic>
                <p:nvPicPr>
                  <p:cNvPr id="41"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0604" y="5672645"/>
                    <a:ext cx="806255" cy="1061260"/>
                  </a:xfrm>
                  <a:prstGeom prst="rect">
                    <a:avLst/>
                  </a:prstGeom>
                </p:spPr>
              </p:pic>
              <p:pic>
                <p:nvPicPr>
                  <p:cNvPr id="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69" y="4651533"/>
                    <a:ext cx="398043" cy="186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4" name="Group 14"/>
              <p:cNvGrpSpPr>
                <a:grpSpLocks/>
              </p:cNvGrpSpPr>
              <p:nvPr/>
            </p:nvGrpSpPr>
            <p:grpSpPr bwMode="auto">
              <a:xfrm rot="5400000">
                <a:off x="10642806" y="-39289"/>
                <a:ext cx="1524000" cy="1613538"/>
                <a:chOff x="0" y="3120"/>
                <a:chExt cx="1536" cy="1200"/>
              </a:xfrm>
            </p:grpSpPr>
            <p:pic>
              <p:nvPicPr>
                <p:cNvPr id="45" name="Picture 15"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6"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7"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8"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9"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34" y="313181"/>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587" y="1456650"/>
              <a:ext cx="975292" cy="87156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5826" y="408302"/>
              <a:ext cx="1084266" cy="96894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itle 1"/>
          <p:cNvSpPr txBox="1">
            <a:spLocks/>
          </p:cNvSpPr>
          <p:nvPr/>
        </p:nvSpPr>
        <p:spPr>
          <a:xfrm>
            <a:off x="758874" y="56309"/>
            <a:ext cx="10657549" cy="1036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2800" b="1" dirty="0" err="1">
                <a:solidFill>
                  <a:srgbClr val="0000FF"/>
                </a:solidFill>
                <a:latin typeface="Times New Roman" panose="02020603050405020304" pitchFamily="18" charset="0"/>
                <a:cs typeface="Times New Roman" panose="02020603050405020304" pitchFamily="18" charset="0"/>
              </a:rPr>
              <a:t>Thứ</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ngày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tháng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năm</a:t>
            </a:r>
            <a:r>
              <a:rPr lang="en-US" altLang="vi-VN" sz="2800" b="1" dirty="0">
                <a:solidFill>
                  <a:srgbClr val="0000FF"/>
                </a:solidFill>
                <a:latin typeface="Times New Roman" panose="02020603050405020304" pitchFamily="18" charset="0"/>
                <a:cs typeface="Times New Roman" panose="02020603050405020304" pitchFamily="18" charset="0"/>
              </a:rPr>
              <a:t> </a:t>
            </a:r>
            <a:br>
              <a:rPr lang="en-US" altLang="vi-VN" sz="2800" b="1" dirty="0">
                <a:solidFill>
                  <a:srgbClr val="0000FF"/>
                </a:solidFill>
                <a:latin typeface="Times New Roman" panose="02020603050405020304" pitchFamily="18" charset="0"/>
                <a:cs typeface="Times New Roman" panose="02020603050405020304" pitchFamily="18" charset="0"/>
              </a:rPr>
            </a:br>
            <a:r>
              <a:rPr lang="en-US" altLang="vi-VN" sz="2800" b="1" u="sng" dirty="0">
                <a:solidFill>
                  <a:srgbClr val="0000FF"/>
                </a:solidFill>
                <a:latin typeface="Times New Roman" panose="02020603050405020304" pitchFamily="18" charset="0"/>
                <a:cs typeface="Times New Roman" panose="02020603050405020304" pitchFamily="18" charset="0"/>
              </a:rPr>
              <a:t>Tin </a:t>
            </a:r>
            <a:r>
              <a:rPr lang="en-US" altLang="vi-VN" sz="2800" b="1" u="sng" dirty="0" err="1">
                <a:solidFill>
                  <a:srgbClr val="0000FF"/>
                </a:solidFill>
                <a:latin typeface="Times New Roman" panose="02020603050405020304" pitchFamily="18" charset="0"/>
                <a:cs typeface="Times New Roman" panose="02020603050405020304" pitchFamily="18" charset="0"/>
              </a:rPr>
              <a:t>học</a:t>
            </a:r>
            <a:endParaRPr lang="en-US" altLang="vi-VN" sz="28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3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3713"/>
            <a:ext cx="12192000" cy="6857836"/>
            <a:chOff x="0" y="164"/>
            <a:chExt cx="12192000" cy="6857836"/>
          </a:xfrm>
        </p:grpSpPr>
        <p:grpSp>
          <p:nvGrpSpPr>
            <p:cNvPr id="16" name="Group 15"/>
            <p:cNvGrpSpPr/>
            <p:nvPr/>
          </p:nvGrpSpPr>
          <p:grpSpPr>
            <a:xfrm>
              <a:off x="0" y="164"/>
              <a:ext cx="12192000" cy="6857836"/>
              <a:chOff x="-1" y="164"/>
              <a:chExt cx="11911300"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9">
            <a:extLst>
              <a:ext uri="{FF2B5EF4-FFF2-40B4-BE49-F238E27FC236}">
                <a16:creationId xmlns:a16="http://schemas.microsoft.com/office/drawing/2014/main" id="{00B6EB10-6B96-77DB-A496-CE4CD73BDC38}"/>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800" b="1" i="0" dirty="0" err="1">
                <a:solidFill>
                  <a:srgbClr val="008000"/>
                </a:solidFill>
                <a:effectLst/>
                <a:latin typeface="Open Sans" panose="020B0606030504020204" pitchFamily="34" charset="0"/>
              </a:rPr>
              <a:t>Luyện</a:t>
            </a:r>
            <a:r>
              <a:rPr lang="en-US" sz="2800" b="1" i="0" dirty="0">
                <a:solidFill>
                  <a:srgbClr val="008000"/>
                </a:solidFill>
                <a:effectLst/>
                <a:latin typeface="Open Sans" panose="020B0606030504020204" pitchFamily="34" charset="0"/>
              </a:rPr>
              <a:t> </a:t>
            </a:r>
            <a:r>
              <a:rPr lang="en-US" sz="2800" b="1" i="0" dirty="0" err="1">
                <a:solidFill>
                  <a:srgbClr val="008000"/>
                </a:solidFill>
                <a:effectLst/>
                <a:latin typeface="Open Sans" panose="020B0606030504020204" pitchFamily="34" charset="0"/>
              </a:rPr>
              <a:t>tập</a:t>
            </a:r>
            <a:r>
              <a:rPr lang="en-US" sz="2800" b="1" i="0" dirty="0">
                <a:solidFill>
                  <a:srgbClr val="008000"/>
                </a:solidFill>
                <a:effectLst/>
                <a:latin typeface="Open Sans" panose="020B0606030504020204" pitchFamily="34" charset="0"/>
              </a:rPr>
              <a:t>:</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74E5C08-AB04-D08F-8DC9-C3128DC8C668}"/>
              </a:ext>
            </a:extLst>
          </p:cNvPr>
          <p:cNvGrpSpPr/>
          <p:nvPr/>
        </p:nvGrpSpPr>
        <p:grpSpPr>
          <a:xfrm>
            <a:off x="0" y="416923"/>
            <a:ext cx="12191706" cy="3761951"/>
            <a:chOff x="0" y="416923"/>
            <a:chExt cx="12191706" cy="3761951"/>
          </a:xfrm>
        </p:grpSpPr>
        <p:sp>
          <p:nvSpPr>
            <p:cNvPr id="19" name="Text Box 9">
              <a:extLst>
                <a:ext uri="{FF2B5EF4-FFF2-40B4-BE49-F238E27FC236}">
                  <a16:creationId xmlns:a16="http://schemas.microsoft.com/office/drawing/2014/main" id="{77B93F24-468D-C1A7-3373-842127C66692}"/>
                </a:ext>
              </a:extLst>
            </p:cNvPr>
            <p:cNvSpPr txBox="1">
              <a:spLocks noChangeArrowheads="1"/>
            </p:cNvSpPr>
            <p:nvPr/>
          </p:nvSpPr>
          <p:spPr bwMode="gray">
            <a:xfrm>
              <a:off x="0" y="416923"/>
              <a:ext cx="121917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600" dirty="0"/>
                <a:t>Tủ sách của bạn Minh Khuê được sắp xếp theo sơ đồ ở </a:t>
              </a:r>
              <a:r>
                <a:rPr lang="vi-VN" sz="2600" i="1" dirty="0"/>
                <a:t>Hình 2</a:t>
              </a:r>
              <a:r>
                <a:rPr lang="vi-VN" sz="2600" dirty="0"/>
                <a:t>. Có 20 quyển truyện Đô-ra-e-mon được sắp xếp từ tập 1 đến tập 20 trong một ngăn của tủ. Em hãy chỉ ra các cách tìm quyển truyện Đô-ra-e-mon tập 14.</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8B1810F-0BFB-F562-83E5-21693B081C80}"/>
                </a:ext>
              </a:extLst>
            </p:cNvPr>
            <p:cNvPicPr>
              <a:picLocks noChangeAspect="1"/>
            </p:cNvPicPr>
            <p:nvPr/>
          </p:nvPicPr>
          <p:blipFill>
            <a:blip r:embed="rId9"/>
            <a:stretch>
              <a:fillRect/>
            </a:stretch>
          </p:blipFill>
          <p:spPr>
            <a:xfrm>
              <a:off x="3752314" y="1709585"/>
              <a:ext cx="5804848" cy="2469289"/>
            </a:xfrm>
            <a:prstGeom prst="rect">
              <a:avLst/>
            </a:prstGeom>
          </p:spPr>
        </p:pic>
      </p:grpSp>
      <p:sp>
        <p:nvSpPr>
          <p:cNvPr id="22" name="Text Box 9">
            <a:extLst>
              <a:ext uri="{FF2B5EF4-FFF2-40B4-BE49-F238E27FC236}">
                <a16:creationId xmlns:a16="http://schemas.microsoft.com/office/drawing/2014/main" id="{CBA3A33F-BFE8-CD1C-A0FF-67B3F12606D3}"/>
              </a:ext>
            </a:extLst>
          </p:cNvPr>
          <p:cNvSpPr txBox="1">
            <a:spLocks noChangeArrowheads="1"/>
          </p:cNvSpPr>
          <p:nvPr/>
        </p:nvSpPr>
        <p:spPr bwMode="gray">
          <a:xfrm>
            <a:off x="294" y="4293403"/>
            <a:ext cx="1219170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600" i="1" dirty="0">
                <a:solidFill>
                  <a:srgbClr val="FF0000"/>
                </a:solidFill>
              </a:rPr>
              <a:t>=&gt;</a:t>
            </a:r>
            <a:r>
              <a:rPr lang="en-US" sz="2600" b="0" i="1" dirty="0" err="1">
                <a:solidFill>
                  <a:srgbClr val="FF0000"/>
                </a:solidFill>
                <a:effectLst/>
                <a:latin typeface="Open Sans" panose="020B0606030504020204" pitchFamily="34" charset="0"/>
              </a:rPr>
              <a:t>Bạn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trong</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ngăn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Sách</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truyện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thiếu</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nhi</a:t>
            </a:r>
            <a:r>
              <a:rPr lang="en-US" sz="2600" b="0" i="1" dirty="0">
                <a:solidFill>
                  <a:srgbClr val="FF0000"/>
                </a:solidFill>
                <a:effectLst/>
                <a:latin typeface="Open Sans" panose="020B0606030504020204" pitchFamily="34" charset="0"/>
              </a:rPr>
              <a:t>”. Sau </a:t>
            </a:r>
            <a:r>
              <a:rPr lang="en-US" sz="2600" b="0" i="1" dirty="0" err="1">
                <a:solidFill>
                  <a:srgbClr val="FF0000"/>
                </a:solidFill>
                <a:effectLst/>
                <a:latin typeface="Open Sans" panose="020B0606030504020204" pitchFamily="34" charset="0"/>
              </a:rPr>
              <a:t>đo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theo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hai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cách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thể</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tìm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ghi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14 ở </a:t>
            </a:r>
            <a:r>
              <a:rPr lang="en-US" sz="2600" b="0" i="1" dirty="0" err="1">
                <a:solidFill>
                  <a:srgbClr val="FF0000"/>
                </a:solidFill>
                <a:effectLst/>
                <a:latin typeface="Open Sans" panose="020B0606030504020204" pitchFamily="34" charset="0"/>
              </a:rPr>
              <a:t>bìa</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gáy</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sách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2: </a:t>
            </a:r>
            <a:r>
              <a:rPr lang="en-US" sz="2600" b="0" i="1" dirty="0" err="1">
                <a:solidFill>
                  <a:srgbClr val="FF0000"/>
                </a:solidFill>
                <a:effectLst/>
                <a:latin typeface="Open Sans" panose="020B0606030504020204" pitchFamily="34" charset="0"/>
              </a:rPr>
              <a:t>Từ</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chọn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truyện</a:t>
            </a:r>
            <a:r>
              <a:rPr lang="en-US" sz="2600" b="0" i="1" dirty="0">
                <a:solidFill>
                  <a:srgbClr val="FF0000"/>
                </a:solidFill>
                <a:effectLst/>
                <a:latin typeface="Open Sans" panose="020B0606030504020204" pitchFamily="34" charset="0"/>
              </a:rPr>
              <a:t> ở </a:t>
            </a:r>
            <a:r>
              <a:rPr lang="en-US" sz="2600" b="0" i="1" dirty="0" err="1">
                <a:solidFill>
                  <a:srgbClr val="FF0000"/>
                </a:solidFill>
                <a:effectLst/>
                <a:latin typeface="Open Sans" panose="020B0606030504020204" pitchFamily="34" charset="0"/>
              </a:rPr>
              <a:t>vị</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trí</a:t>
            </a:r>
            <a:r>
              <a:rPr lang="en-US" sz="2600" b="0" i="1" dirty="0">
                <a:solidFill>
                  <a:srgbClr val="FF0000"/>
                </a:solidFill>
                <a:effectLst/>
                <a:latin typeface="Open Sans" panose="020B0606030504020204" pitchFamily="34" charset="0"/>
              </a:rPr>
              <a:t> 14.</a:t>
            </a:r>
          </a:p>
        </p:txBody>
      </p:sp>
    </p:spTree>
    <p:extLst>
      <p:ext uri="{BB962C8B-B14F-4D97-AF65-F5344CB8AC3E}">
        <p14:creationId xmlns:p14="http://schemas.microsoft.com/office/powerpoint/2010/main" val="16284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3713"/>
            <a:ext cx="12192000" cy="6857836"/>
            <a:chOff x="0" y="164"/>
            <a:chExt cx="12192000" cy="6857836"/>
          </a:xfrm>
        </p:grpSpPr>
        <p:grpSp>
          <p:nvGrpSpPr>
            <p:cNvPr id="16" name="Group 15"/>
            <p:cNvGrpSpPr/>
            <p:nvPr/>
          </p:nvGrpSpPr>
          <p:grpSpPr>
            <a:xfrm>
              <a:off x="0" y="164"/>
              <a:ext cx="12192000" cy="6857836"/>
              <a:chOff x="-1" y="164"/>
              <a:chExt cx="11911300"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9">
            <a:extLst>
              <a:ext uri="{FF2B5EF4-FFF2-40B4-BE49-F238E27FC236}">
                <a16:creationId xmlns:a16="http://schemas.microsoft.com/office/drawing/2014/main" id="{00B6EB10-6B96-77DB-A496-CE4CD73BDC38}"/>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800" b="1" i="0" dirty="0" err="1">
                <a:solidFill>
                  <a:srgbClr val="008000"/>
                </a:solidFill>
                <a:effectLst/>
                <a:latin typeface="Open Sans" panose="020B0606030504020204" pitchFamily="34" charset="0"/>
              </a:rPr>
              <a:t>Luyện</a:t>
            </a:r>
            <a:r>
              <a:rPr lang="en-US" sz="2800" b="1" i="0" dirty="0">
                <a:solidFill>
                  <a:srgbClr val="008000"/>
                </a:solidFill>
                <a:effectLst/>
                <a:latin typeface="Open Sans" panose="020B0606030504020204" pitchFamily="34" charset="0"/>
              </a:rPr>
              <a:t> </a:t>
            </a:r>
            <a:r>
              <a:rPr lang="en-US" sz="2800" b="1" i="0" dirty="0" err="1">
                <a:solidFill>
                  <a:srgbClr val="008000"/>
                </a:solidFill>
                <a:effectLst/>
                <a:latin typeface="Open Sans" panose="020B0606030504020204" pitchFamily="34" charset="0"/>
              </a:rPr>
              <a:t>tập</a:t>
            </a:r>
            <a:r>
              <a:rPr lang="en-US" sz="2800" b="1" i="0" dirty="0">
                <a:solidFill>
                  <a:srgbClr val="008000"/>
                </a:solidFill>
                <a:effectLst/>
                <a:latin typeface="Open Sans" panose="020B0606030504020204" pitchFamily="34" charset="0"/>
              </a:rPr>
              <a:t>:</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74E5C08-AB04-D08F-8DC9-C3128DC8C668}"/>
              </a:ext>
            </a:extLst>
          </p:cNvPr>
          <p:cNvGrpSpPr/>
          <p:nvPr/>
        </p:nvGrpSpPr>
        <p:grpSpPr>
          <a:xfrm>
            <a:off x="0" y="416923"/>
            <a:ext cx="12191706" cy="3761951"/>
            <a:chOff x="0" y="416923"/>
            <a:chExt cx="12191706" cy="3761951"/>
          </a:xfrm>
        </p:grpSpPr>
        <p:sp>
          <p:nvSpPr>
            <p:cNvPr id="19" name="Text Box 9">
              <a:extLst>
                <a:ext uri="{FF2B5EF4-FFF2-40B4-BE49-F238E27FC236}">
                  <a16:creationId xmlns:a16="http://schemas.microsoft.com/office/drawing/2014/main" id="{77B93F24-468D-C1A7-3373-842127C66692}"/>
                </a:ext>
              </a:extLst>
            </p:cNvPr>
            <p:cNvSpPr txBox="1">
              <a:spLocks noChangeArrowheads="1"/>
            </p:cNvSpPr>
            <p:nvPr/>
          </p:nvSpPr>
          <p:spPr bwMode="gray">
            <a:xfrm>
              <a:off x="0" y="416923"/>
              <a:ext cx="121917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600" dirty="0"/>
                <a:t>Tủ sách của bạn Minh Khuê được sắp xếp theo sơ đồ ở </a:t>
              </a:r>
              <a:r>
                <a:rPr lang="vi-VN" sz="2600" i="1" dirty="0"/>
                <a:t>Hình 2</a:t>
              </a:r>
              <a:r>
                <a:rPr lang="vi-VN" sz="2600" dirty="0"/>
                <a:t>. Có 20 quyển truyện Đô-ra-e-mon được sắp xếp từ tập 1 đến tập 20 trong một ngăn của tủ. Em hãy chỉ ra các cách tìm quyển truyện Đô-ra-e-mon tập 14.</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8B1810F-0BFB-F562-83E5-21693B081C80}"/>
                </a:ext>
              </a:extLst>
            </p:cNvPr>
            <p:cNvPicPr>
              <a:picLocks noChangeAspect="1"/>
            </p:cNvPicPr>
            <p:nvPr/>
          </p:nvPicPr>
          <p:blipFill>
            <a:blip r:embed="rId9"/>
            <a:stretch>
              <a:fillRect/>
            </a:stretch>
          </p:blipFill>
          <p:spPr>
            <a:xfrm>
              <a:off x="3752314" y="1709585"/>
              <a:ext cx="5804848" cy="2469289"/>
            </a:xfrm>
            <a:prstGeom prst="rect">
              <a:avLst/>
            </a:prstGeom>
          </p:spPr>
        </p:pic>
      </p:grpSp>
      <p:sp>
        <p:nvSpPr>
          <p:cNvPr id="22" name="Text Box 9">
            <a:extLst>
              <a:ext uri="{FF2B5EF4-FFF2-40B4-BE49-F238E27FC236}">
                <a16:creationId xmlns:a16="http://schemas.microsoft.com/office/drawing/2014/main" id="{CBA3A33F-BFE8-CD1C-A0FF-67B3F12606D3}"/>
              </a:ext>
            </a:extLst>
          </p:cNvPr>
          <p:cNvSpPr txBox="1">
            <a:spLocks noChangeArrowheads="1"/>
          </p:cNvSpPr>
          <p:nvPr/>
        </p:nvSpPr>
        <p:spPr bwMode="gray">
          <a:xfrm>
            <a:off x="294" y="4293403"/>
            <a:ext cx="1219170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600" i="1" dirty="0">
                <a:solidFill>
                  <a:srgbClr val="FF0000"/>
                </a:solidFill>
              </a:rPr>
              <a:t>=&gt;</a:t>
            </a:r>
            <a:r>
              <a:rPr lang="en-US" sz="2600" b="0" i="1" dirty="0" err="1">
                <a:solidFill>
                  <a:srgbClr val="FF0000"/>
                </a:solidFill>
                <a:effectLst/>
                <a:latin typeface="Open Sans" panose="020B0606030504020204" pitchFamily="34" charset="0"/>
              </a:rPr>
              <a:t>Bạn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trong</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ngăn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Sách</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truyện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thiếu</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nhi</a:t>
            </a:r>
            <a:r>
              <a:rPr lang="en-US" sz="2600" b="0" i="1" dirty="0">
                <a:solidFill>
                  <a:srgbClr val="FF0000"/>
                </a:solidFill>
                <a:effectLst/>
                <a:latin typeface="Open Sans" panose="020B0606030504020204" pitchFamily="34" charset="0"/>
              </a:rPr>
              <a:t>”. Sau </a:t>
            </a:r>
            <a:r>
              <a:rPr lang="en-US" sz="2600" b="0" i="1" dirty="0" err="1">
                <a:solidFill>
                  <a:srgbClr val="FF0000"/>
                </a:solidFill>
                <a:effectLst/>
                <a:latin typeface="Open Sans" panose="020B0606030504020204" pitchFamily="34" charset="0"/>
              </a:rPr>
              <a:t>đo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theo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hai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cách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thể</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tìm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ghi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14 ở </a:t>
            </a:r>
            <a:r>
              <a:rPr lang="en-US" sz="2600" b="0" i="1" dirty="0" err="1">
                <a:solidFill>
                  <a:srgbClr val="FF0000"/>
                </a:solidFill>
                <a:effectLst/>
                <a:latin typeface="Open Sans" panose="020B0606030504020204" pitchFamily="34" charset="0"/>
              </a:rPr>
              <a:t>bìa</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gáy</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sách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2: </a:t>
            </a:r>
            <a:r>
              <a:rPr lang="en-US" sz="2600" b="0" i="1" dirty="0" err="1">
                <a:solidFill>
                  <a:srgbClr val="FF0000"/>
                </a:solidFill>
                <a:effectLst/>
                <a:latin typeface="Open Sans" panose="020B0606030504020204" pitchFamily="34" charset="0"/>
              </a:rPr>
              <a:t>Từ</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chọn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truyện</a:t>
            </a:r>
            <a:r>
              <a:rPr lang="en-US" sz="2600" b="0" i="1" dirty="0">
                <a:solidFill>
                  <a:srgbClr val="FF0000"/>
                </a:solidFill>
                <a:effectLst/>
                <a:latin typeface="Open Sans" panose="020B0606030504020204" pitchFamily="34" charset="0"/>
              </a:rPr>
              <a:t> ở </a:t>
            </a:r>
            <a:r>
              <a:rPr lang="en-US" sz="2600" b="0" i="1" dirty="0" err="1">
                <a:solidFill>
                  <a:srgbClr val="FF0000"/>
                </a:solidFill>
                <a:effectLst/>
                <a:latin typeface="Open Sans" panose="020B0606030504020204" pitchFamily="34" charset="0"/>
              </a:rPr>
              <a:t>vị</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trí</a:t>
            </a:r>
            <a:r>
              <a:rPr lang="en-US" sz="2600" b="0" i="1" dirty="0">
                <a:solidFill>
                  <a:srgbClr val="FF0000"/>
                </a:solidFill>
                <a:effectLst/>
                <a:latin typeface="Open Sans" panose="020B0606030504020204" pitchFamily="34" charset="0"/>
              </a:rPr>
              <a:t> 14.</a:t>
            </a:r>
          </a:p>
        </p:txBody>
      </p:sp>
    </p:spTree>
    <p:extLst>
      <p:ext uri="{BB962C8B-B14F-4D97-AF65-F5344CB8AC3E}">
        <p14:creationId xmlns:p14="http://schemas.microsoft.com/office/powerpoint/2010/main" val="390725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3713"/>
            <a:ext cx="12192000" cy="6857836"/>
            <a:chOff x="0" y="164"/>
            <a:chExt cx="12192000" cy="6857836"/>
          </a:xfrm>
        </p:grpSpPr>
        <p:grpSp>
          <p:nvGrpSpPr>
            <p:cNvPr id="16" name="Group 15"/>
            <p:cNvGrpSpPr/>
            <p:nvPr/>
          </p:nvGrpSpPr>
          <p:grpSpPr>
            <a:xfrm>
              <a:off x="0" y="164"/>
              <a:ext cx="12192000" cy="6857836"/>
              <a:chOff x="-1" y="164"/>
              <a:chExt cx="11911300"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9">
            <a:extLst>
              <a:ext uri="{FF2B5EF4-FFF2-40B4-BE49-F238E27FC236}">
                <a16:creationId xmlns:a16="http://schemas.microsoft.com/office/drawing/2014/main" id="{00B6EB10-6B96-77DB-A496-CE4CD73BDC38}"/>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800" b="1" i="0" dirty="0" err="1">
                <a:solidFill>
                  <a:srgbClr val="008000"/>
                </a:solidFill>
                <a:effectLst/>
                <a:latin typeface="Open Sans" panose="020B0606030504020204" pitchFamily="34" charset="0"/>
              </a:rPr>
              <a:t>Vận</a:t>
            </a:r>
            <a:r>
              <a:rPr lang="en-US" sz="2800" b="1" i="0" dirty="0">
                <a:solidFill>
                  <a:srgbClr val="008000"/>
                </a:solidFill>
                <a:effectLst/>
                <a:latin typeface="Open Sans" panose="020B0606030504020204" pitchFamily="34" charset="0"/>
              </a:rPr>
              <a:t> </a:t>
            </a:r>
            <a:r>
              <a:rPr lang="en-US" sz="2800" b="1" i="0" dirty="0" err="1">
                <a:solidFill>
                  <a:srgbClr val="008000"/>
                </a:solidFill>
                <a:effectLst/>
                <a:latin typeface="Open Sans" panose="020B0606030504020204" pitchFamily="34" charset="0"/>
              </a:rPr>
              <a:t>dụng</a:t>
            </a:r>
            <a:r>
              <a:rPr lang="en-US" sz="2800" b="1" i="0" dirty="0">
                <a:solidFill>
                  <a:srgbClr val="008000"/>
                </a:solidFill>
                <a:effectLst/>
                <a:latin typeface="Open Sans" panose="020B0606030504020204" pitchFamily="34" charset="0"/>
              </a:rPr>
              <a:t>:</a:t>
            </a:r>
            <a:endParaRPr lang="en-US" sz="2600" b="1" dirty="0">
              <a:solidFill>
                <a:srgbClr val="0000CC"/>
              </a:solidFill>
              <a:latin typeface="Times New Roman" panose="02020603050405020304" pitchFamily="18" charset="0"/>
              <a:cs typeface="Times New Roman" panose="02020603050405020304" pitchFamily="18" charset="0"/>
            </a:endParaRPr>
          </a:p>
        </p:txBody>
      </p:sp>
      <p:sp>
        <p:nvSpPr>
          <p:cNvPr id="19" name="Text Box 9">
            <a:extLst>
              <a:ext uri="{FF2B5EF4-FFF2-40B4-BE49-F238E27FC236}">
                <a16:creationId xmlns:a16="http://schemas.microsoft.com/office/drawing/2014/main" id="{77B93F24-468D-C1A7-3373-842127C66692}"/>
              </a:ext>
            </a:extLst>
          </p:cNvPr>
          <p:cNvSpPr txBox="1">
            <a:spLocks noChangeArrowheads="1"/>
          </p:cNvSpPr>
          <p:nvPr/>
        </p:nvSpPr>
        <p:spPr bwMode="gray">
          <a:xfrm>
            <a:off x="0" y="486439"/>
            <a:ext cx="121917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800" b="0" i="0" dirty="0">
                <a:solidFill>
                  <a:srgbClr val="000000"/>
                </a:solidFill>
                <a:effectLst/>
                <a:latin typeface="Open Sans" panose="020B0606030504020204" pitchFamily="34" charset="0"/>
              </a:rPr>
              <a:t>Trong một máy tính có chứa nhiều tài liệu phục vụ học tập và giải trí như: tài liệu, tranh ảnh, trò chơi. Em nên sắp xếp và phân loại những tài liệu đó như thế nào? </a:t>
            </a:r>
            <a:r>
              <a:rPr lang="vi-VN" sz="2800" b="0" i="1" dirty="0">
                <a:solidFill>
                  <a:srgbClr val="000000"/>
                </a:solidFill>
                <a:effectLst/>
                <a:latin typeface="Open Sans" panose="020B0606030504020204" pitchFamily="34" charset="0"/>
              </a:rPr>
              <a:t>Gợi ý</a:t>
            </a:r>
            <a:r>
              <a:rPr lang="vi-VN" sz="2800" b="0" i="0" dirty="0">
                <a:solidFill>
                  <a:srgbClr val="000000"/>
                </a:solidFill>
                <a:effectLst/>
                <a:latin typeface="Open Sans" panose="020B0606030504020204" pitchFamily="34" charset="0"/>
              </a:rPr>
              <a:t>: Em nên thể hiện bằng sơ đồ hình cây.</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821976A0-0641-B8B7-1CF6-81C3613DC2E3}"/>
              </a:ext>
            </a:extLst>
          </p:cNvPr>
          <p:cNvGrpSpPr/>
          <p:nvPr/>
        </p:nvGrpSpPr>
        <p:grpSpPr>
          <a:xfrm>
            <a:off x="294" y="2007613"/>
            <a:ext cx="12191706" cy="3652838"/>
            <a:chOff x="294" y="2007613"/>
            <a:chExt cx="12191706" cy="3652838"/>
          </a:xfrm>
        </p:grpSpPr>
        <p:sp>
          <p:nvSpPr>
            <p:cNvPr id="22" name="Text Box 9">
              <a:extLst>
                <a:ext uri="{FF2B5EF4-FFF2-40B4-BE49-F238E27FC236}">
                  <a16:creationId xmlns:a16="http://schemas.microsoft.com/office/drawing/2014/main" id="{CBA3A33F-BFE8-CD1C-A0FF-67B3F12606D3}"/>
                </a:ext>
              </a:extLst>
            </p:cNvPr>
            <p:cNvSpPr txBox="1">
              <a:spLocks noChangeArrowheads="1"/>
            </p:cNvSpPr>
            <p:nvPr/>
          </p:nvSpPr>
          <p:spPr bwMode="gray">
            <a:xfrm>
              <a:off x="294" y="2007613"/>
              <a:ext cx="121917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600" i="1" dirty="0">
                  <a:solidFill>
                    <a:srgbClr val="FF0000"/>
                  </a:solidFill>
                </a:rPr>
                <a:t>=&gt;</a:t>
              </a:r>
              <a:r>
                <a:rPr lang="vi-VN" sz="2600" i="1" dirty="0">
                  <a:solidFill>
                    <a:srgbClr val="FF0000"/>
                  </a:solidFill>
                </a:rPr>
                <a:t>Em sẽ phân loại thành 3 thư mục, đó là tài liệu, tranh ảnh và trò chơi.</a:t>
              </a:r>
              <a:endParaRPr lang="en-US" sz="2600" b="0" i="1" dirty="0">
                <a:solidFill>
                  <a:srgbClr val="FF0000"/>
                </a:solidFill>
                <a:effectLst/>
                <a:latin typeface="Open Sans" panose="020B0606030504020204" pitchFamily="34" charset="0"/>
              </a:endParaRPr>
            </a:p>
          </p:txBody>
        </p:sp>
        <p:pic>
          <p:nvPicPr>
            <p:cNvPr id="5" name="Picture 4">
              <a:extLst>
                <a:ext uri="{FF2B5EF4-FFF2-40B4-BE49-F238E27FC236}">
                  <a16:creationId xmlns:a16="http://schemas.microsoft.com/office/drawing/2014/main" id="{2E8C6185-DCAE-3782-241C-3952929380D8}"/>
                </a:ext>
              </a:extLst>
            </p:cNvPr>
            <p:cNvPicPr>
              <a:picLocks noChangeAspect="1"/>
            </p:cNvPicPr>
            <p:nvPr/>
          </p:nvPicPr>
          <p:blipFill>
            <a:blip r:embed="rId9"/>
            <a:stretch>
              <a:fillRect/>
            </a:stretch>
          </p:blipFill>
          <p:spPr>
            <a:xfrm>
              <a:off x="2558678" y="2459016"/>
              <a:ext cx="7312078" cy="3201435"/>
            </a:xfrm>
            <a:prstGeom prst="rect">
              <a:avLst/>
            </a:prstGeom>
          </p:spPr>
        </p:pic>
      </p:grpSp>
    </p:spTree>
    <p:extLst>
      <p:ext uri="{BB962C8B-B14F-4D97-AF65-F5344CB8AC3E}">
        <p14:creationId xmlns:p14="http://schemas.microsoft.com/office/powerpoint/2010/main" val="37770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loud 4"/>
          <p:cNvSpPr/>
          <p:nvPr/>
        </p:nvSpPr>
        <p:spPr>
          <a:xfrm>
            <a:off x="1984717" y="2100101"/>
            <a:ext cx="7920267" cy="4031742"/>
          </a:xfrm>
          <a:prstGeom prst="cloud">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984717" y="2289813"/>
            <a:ext cx="7877435" cy="365231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56427" y="3026511"/>
            <a:ext cx="6937469" cy="892552"/>
          </a:xfrm>
          <a:prstGeom prst="rect">
            <a:avLst/>
          </a:prstGeom>
          <a:noFill/>
        </p:spPr>
        <p:txBody>
          <a:bodyPr wrap="square" rtlCol="0">
            <a:spAutoFit/>
          </a:bodyPr>
          <a:lstStyle/>
          <a:p>
            <a:r>
              <a:rPr lang="en-US" sz="2600" b="1" dirty="0">
                <a:solidFill>
                  <a:srgbClr val="0000CC"/>
                </a:solidFill>
              </a:rPr>
              <a:t>- </a:t>
            </a:r>
            <a:r>
              <a:rPr lang="en-US" sz="2600" b="1" dirty="0" err="1">
                <a:solidFill>
                  <a:srgbClr val="0000CC"/>
                </a:solidFill>
              </a:rPr>
              <a:t>Để</a:t>
            </a:r>
            <a:r>
              <a:rPr lang="en-US" sz="2600" b="1" dirty="0">
                <a:solidFill>
                  <a:srgbClr val="0000CC"/>
                </a:solidFill>
              </a:rPr>
              <a:t> </a:t>
            </a:r>
            <a:r>
              <a:rPr lang="en-US" sz="2600" b="1" dirty="0" err="1">
                <a:solidFill>
                  <a:srgbClr val="0000CC"/>
                </a:solidFill>
              </a:rPr>
              <a:t>tìm</a:t>
            </a:r>
            <a:r>
              <a:rPr lang="en-US" sz="2600" b="1" dirty="0">
                <a:solidFill>
                  <a:srgbClr val="0000CC"/>
                </a:solidFill>
              </a:rPr>
              <a:t> </a:t>
            </a:r>
            <a:r>
              <a:rPr lang="en-US" sz="2600" b="1" dirty="0" err="1">
                <a:solidFill>
                  <a:srgbClr val="0000CC"/>
                </a:solidFill>
              </a:rPr>
              <a:t>được</a:t>
            </a:r>
            <a:r>
              <a:rPr lang="en-US" sz="2600" b="1" dirty="0">
                <a:solidFill>
                  <a:srgbClr val="0000CC"/>
                </a:solidFill>
              </a:rPr>
              <a:t> </a:t>
            </a:r>
            <a:r>
              <a:rPr lang="en-US" sz="2600" b="1" dirty="0" err="1">
                <a:solidFill>
                  <a:srgbClr val="0000CC"/>
                </a:solidFill>
              </a:rPr>
              <a:t>đồ</a:t>
            </a:r>
            <a:r>
              <a:rPr lang="en-US" sz="2600" b="1" dirty="0">
                <a:solidFill>
                  <a:srgbClr val="0000CC"/>
                </a:solidFill>
              </a:rPr>
              <a:t> </a:t>
            </a:r>
            <a:r>
              <a:rPr lang="en-US" sz="2600" b="1" dirty="0" err="1">
                <a:solidFill>
                  <a:srgbClr val="0000CC"/>
                </a:solidFill>
              </a:rPr>
              <a:t>vật</a:t>
            </a:r>
            <a:r>
              <a:rPr lang="en-US" sz="2600" b="1" dirty="0">
                <a:solidFill>
                  <a:srgbClr val="0000CC"/>
                </a:solidFill>
              </a:rPr>
              <a:t> </a:t>
            </a:r>
            <a:r>
              <a:rPr lang="en-US" sz="2600" b="1" dirty="0" err="1">
                <a:solidFill>
                  <a:srgbClr val="0000CC"/>
                </a:solidFill>
              </a:rPr>
              <a:t>dễ</a:t>
            </a:r>
            <a:r>
              <a:rPr lang="en-US" sz="2600" b="1" dirty="0">
                <a:solidFill>
                  <a:srgbClr val="0000CC"/>
                </a:solidFill>
              </a:rPr>
              <a:t> </a:t>
            </a:r>
            <a:r>
              <a:rPr lang="en-US" sz="2600" b="1" dirty="0" err="1">
                <a:solidFill>
                  <a:srgbClr val="0000CC"/>
                </a:solidFill>
              </a:rPr>
              <a:t>dàng</a:t>
            </a:r>
            <a:r>
              <a:rPr lang="en-US" sz="2600" b="1" dirty="0">
                <a:solidFill>
                  <a:srgbClr val="0000CC"/>
                </a:solidFill>
              </a:rPr>
              <a:t>, </a:t>
            </a:r>
            <a:r>
              <a:rPr lang="en-US" sz="2600" b="1" dirty="0" err="1">
                <a:solidFill>
                  <a:srgbClr val="0000CC"/>
                </a:solidFill>
              </a:rPr>
              <a:t>nhanh</a:t>
            </a:r>
            <a:r>
              <a:rPr lang="en-US" sz="2600" b="1" dirty="0">
                <a:solidFill>
                  <a:srgbClr val="0000CC"/>
                </a:solidFill>
              </a:rPr>
              <a:t> </a:t>
            </a:r>
            <a:r>
              <a:rPr lang="en-US" sz="2600" b="1" dirty="0" err="1">
                <a:solidFill>
                  <a:srgbClr val="0000CC"/>
                </a:solidFill>
              </a:rPr>
              <a:t>chóng</a:t>
            </a:r>
            <a:r>
              <a:rPr lang="en-US" sz="2600" b="1" dirty="0">
                <a:solidFill>
                  <a:srgbClr val="0000CC"/>
                </a:solidFill>
              </a:rPr>
              <a:t> </a:t>
            </a:r>
            <a:r>
              <a:rPr lang="en-US" sz="2600" b="1" dirty="0" err="1">
                <a:solidFill>
                  <a:srgbClr val="0000CC"/>
                </a:solidFill>
              </a:rPr>
              <a:t>em</a:t>
            </a:r>
            <a:r>
              <a:rPr lang="en-US" sz="2600" b="1" dirty="0">
                <a:solidFill>
                  <a:srgbClr val="0000CC"/>
                </a:solidFill>
              </a:rPr>
              <a:t> </a:t>
            </a:r>
            <a:r>
              <a:rPr lang="en-US" sz="2600" b="1" dirty="0" err="1">
                <a:solidFill>
                  <a:srgbClr val="0000CC"/>
                </a:solidFill>
              </a:rPr>
              <a:t>cần</a:t>
            </a:r>
            <a:r>
              <a:rPr lang="en-US" sz="2600" b="1" dirty="0">
                <a:solidFill>
                  <a:srgbClr val="0000CC"/>
                </a:solidFill>
              </a:rPr>
              <a:t> </a:t>
            </a:r>
            <a:r>
              <a:rPr lang="en-US" sz="2600" b="1" dirty="0" err="1">
                <a:solidFill>
                  <a:srgbClr val="0000CC"/>
                </a:solidFill>
              </a:rPr>
              <a:t>biết</a:t>
            </a:r>
            <a:r>
              <a:rPr lang="en-US" sz="2600" b="1" dirty="0">
                <a:solidFill>
                  <a:srgbClr val="0000CC"/>
                </a:solidFill>
              </a:rPr>
              <a:t> </a:t>
            </a:r>
            <a:r>
              <a:rPr lang="en-US" sz="2600" b="1" dirty="0" err="1">
                <a:solidFill>
                  <a:srgbClr val="0000CC"/>
                </a:solidFill>
              </a:rPr>
              <a:t>đồ</a:t>
            </a:r>
            <a:r>
              <a:rPr lang="en-US" sz="2600" b="1" dirty="0">
                <a:solidFill>
                  <a:srgbClr val="0000CC"/>
                </a:solidFill>
              </a:rPr>
              <a:t> </a:t>
            </a:r>
            <a:r>
              <a:rPr lang="en-US" sz="2600" b="1" dirty="0" err="1">
                <a:solidFill>
                  <a:srgbClr val="0000CC"/>
                </a:solidFill>
              </a:rPr>
              <a:t>vật</a:t>
            </a:r>
            <a:r>
              <a:rPr lang="en-US" sz="2600" b="1" dirty="0">
                <a:solidFill>
                  <a:srgbClr val="0000CC"/>
                </a:solidFill>
              </a:rPr>
              <a:t> </a:t>
            </a:r>
            <a:r>
              <a:rPr lang="en-US" sz="2600" b="1" dirty="0" err="1">
                <a:solidFill>
                  <a:srgbClr val="0000CC"/>
                </a:solidFill>
              </a:rPr>
              <a:t>đó</a:t>
            </a:r>
            <a:r>
              <a:rPr lang="en-US" sz="2600" b="1" dirty="0">
                <a:solidFill>
                  <a:srgbClr val="0000CC"/>
                </a:solidFill>
              </a:rPr>
              <a:t> </a:t>
            </a:r>
            <a:r>
              <a:rPr lang="en-US" sz="2600" b="1" dirty="0" err="1">
                <a:solidFill>
                  <a:srgbClr val="0000CC"/>
                </a:solidFill>
              </a:rPr>
              <a:t>đã</a:t>
            </a:r>
            <a:r>
              <a:rPr lang="en-US" sz="2600" b="1" dirty="0">
                <a:solidFill>
                  <a:srgbClr val="0000CC"/>
                </a:solidFill>
              </a:rPr>
              <a:t> </a:t>
            </a:r>
            <a:r>
              <a:rPr lang="en-US" sz="2600" b="1" dirty="0" err="1">
                <a:solidFill>
                  <a:srgbClr val="0000CC"/>
                </a:solidFill>
              </a:rPr>
              <a:t>được</a:t>
            </a:r>
            <a:r>
              <a:rPr lang="en-US" sz="2600" b="1" dirty="0">
                <a:solidFill>
                  <a:srgbClr val="0000CC"/>
                </a:solidFill>
              </a:rPr>
              <a:t> </a:t>
            </a:r>
            <a:r>
              <a:rPr lang="en-US" sz="2600" b="1" dirty="0" err="1">
                <a:solidFill>
                  <a:srgbClr val="0000CC"/>
                </a:solidFill>
              </a:rPr>
              <a:t>sắp</a:t>
            </a:r>
            <a:r>
              <a:rPr lang="en-US" sz="2600" b="1" dirty="0">
                <a:solidFill>
                  <a:srgbClr val="0000CC"/>
                </a:solidFill>
              </a:rPr>
              <a:t> </a:t>
            </a:r>
            <a:r>
              <a:rPr lang="en-US" sz="2600" b="1" dirty="0" err="1">
                <a:solidFill>
                  <a:srgbClr val="0000CC"/>
                </a:solidFill>
              </a:rPr>
              <a:t>xếp</a:t>
            </a:r>
            <a:r>
              <a:rPr lang="en-US" sz="2600" b="1" dirty="0">
                <a:solidFill>
                  <a:srgbClr val="0000CC"/>
                </a:solidFill>
              </a:rPr>
              <a:t> </a:t>
            </a:r>
            <a:r>
              <a:rPr lang="en-US" sz="2600" b="1" dirty="0" err="1">
                <a:solidFill>
                  <a:srgbClr val="0000CC"/>
                </a:solidFill>
              </a:rPr>
              <a:t>như</a:t>
            </a:r>
            <a:r>
              <a:rPr lang="en-US" sz="2600" b="1" dirty="0">
                <a:solidFill>
                  <a:srgbClr val="0000CC"/>
                </a:solidFill>
              </a:rPr>
              <a:t> </a:t>
            </a:r>
            <a:r>
              <a:rPr lang="en-US" sz="2600" b="1" dirty="0" err="1">
                <a:solidFill>
                  <a:srgbClr val="0000CC"/>
                </a:solidFill>
              </a:rPr>
              <a:t>thế</a:t>
            </a:r>
            <a:r>
              <a:rPr lang="en-US" sz="2600" b="1" dirty="0">
                <a:solidFill>
                  <a:srgbClr val="0000CC"/>
                </a:solidFill>
              </a:rPr>
              <a:t> </a:t>
            </a:r>
            <a:r>
              <a:rPr lang="en-US" sz="2600" b="1" dirty="0" err="1">
                <a:solidFill>
                  <a:srgbClr val="0000CC"/>
                </a:solidFill>
              </a:rPr>
              <a:t>nào</a:t>
            </a:r>
            <a:endParaRPr lang="en-US" sz="2600" b="1" dirty="0">
              <a:solidFill>
                <a:srgbClr val="0000CC"/>
              </a:solidFill>
            </a:endParaRPr>
          </a:p>
        </p:txBody>
      </p:sp>
      <p:sp>
        <p:nvSpPr>
          <p:cNvPr id="14" name="TextBox 13"/>
          <p:cNvSpPr txBox="1"/>
          <p:nvPr/>
        </p:nvSpPr>
        <p:spPr>
          <a:xfrm>
            <a:off x="2856425" y="3919063"/>
            <a:ext cx="6937469" cy="892552"/>
          </a:xfrm>
          <a:prstGeom prst="rect">
            <a:avLst/>
          </a:prstGeom>
          <a:noFill/>
        </p:spPr>
        <p:txBody>
          <a:bodyPr wrap="square" rtlCol="0">
            <a:spAutoFit/>
          </a:bodyPr>
          <a:lstStyle/>
          <a:p>
            <a:r>
              <a:rPr lang="en-US" sz="2600" b="1" dirty="0">
                <a:solidFill>
                  <a:srgbClr val="0000CC"/>
                </a:solidFill>
              </a:rPr>
              <a:t>- </a:t>
            </a:r>
            <a:r>
              <a:rPr lang="en-US" sz="2600" b="1" dirty="0" err="1">
                <a:solidFill>
                  <a:srgbClr val="0000CC"/>
                </a:solidFill>
              </a:rPr>
              <a:t>Có</a:t>
            </a:r>
            <a:r>
              <a:rPr lang="en-US" sz="2600" b="1" dirty="0">
                <a:solidFill>
                  <a:srgbClr val="0000CC"/>
                </a:solidFill>
              </a:rPr>
              <a:t> </a:t>
            </a:r>
            <a:r>
              <a:rPr lang="en-US" sz="2600" b="1" dirty="0" err="1">
                <a:solidFill>
                  <a:srgbClr val="0000CC"/>
                </a:solidFill>
              </a:rPr>
              <a:t>thể</a:t>
            </a:r>
            <a:r>
              <a:rPr lang="en-US" sz="2600" b="1" dirty="0">
                <a:solidFill>
                  <a:srgbClr val="0000CC"/>
                </a:solidFill>
              </a:rPr>
              <a:t> </a:t>
            </a:r>
            <a:r>
              <a:rPr lang="en-US" sz="2600" b="1" dirty="0" err="1">
                <a:solidFill>
                  <a:srgbClr val="0000CC"/>
                </a:solidFill>
              </a:rPr>
              <a:t>biểu</a:t>
            </a:r>
            <a:r>
              <a:rPr lang="en-US" sz="2600" b="1" dirty="0">
                <a:solidFill>
                  <a:srgbClr val="0000CC"/>
                </a:solidFill>
              </a:rPr>
              <a:t> </a:t>
            </a:r>
            <a:r>
              <a:rPr lang="en-US" sz="2600" b="1" dirty="0" err="1">
                <a:solidFill>
                  <a:srgbClr val="0000CC"/>
                </a:solidFill>
              </a:rPr>
              <a:t>diễn</a:t>
            </a:r>
            <a:r>
              <a:rPr lang="en-US" sz="2600" b="1" dirty="0">
                <a:solidFill>
                  <a:srgbClr val="0000CC"/>
                </a:solidFill>
              </a:rPr>
              <a:t> </a:t>
            </a:r>
            <a:r>
              <a:rPr lang="en-US" sz="2600" b="1" dirty="0" err="1">
                <a:solidFill>
                  <a:srgbClr val="0000CC"/>
                </a:solidFill>
              </a:rPr>
              <a:t>cách</a:t>
            </a:r>
            <a:r>
              <a:rPr lang="en-US" sz="2600" b="1" dirty="0">
                <a:solidFill>
                  <a:srgbClr val="0000CC"/>
                </a:solidFill>
              </a:rPr>
              <a:t> </a:t>
            </a:r>
            <a:r>
              <a:rPr lang="en-US" sz="2600" b="1" dirty="0" err="1">
                <a:solidFill>
                  <a:srgbClr val="0000CC"/>
                </a:solidFill>
              </a:rPr>
              <a:t>sắp</a:t>
            </a:r>
            <a:r>
              <a:rPr lang="en-US" sz="2600" b="1" dirty="0">
                <a:solidFill>
                  <a:srgbClr val="0000CC"/>
                </a:solidFill>
              </a:rPr>
              <a:t> </a:t>
            </a:r>
            <a:r>
              <a:rPr lang="en-US" sz="2600" b="1" dirty="0" err="1">
                <a:solidFill>
                  <a:srgbClr val="0000CC"/>
                </a:solidFill>
              </a:rPr>
              <a:t>xếp</a:t>
            </a:r>
            <a:r>
              <a:rPr lang="en-US" sz="2600" b="1" dirty="0">
                <a:solidFill>
                  <a:srgbClr val="0000CC"/>
                </a:solidFill>
              </a:rPr>
              <a:t> </a:t>
            </a:r>
            <a:r>
              <a:rPr lang="en-US" sz="2600" b="1" dirty="0" err="1">
                <a:solidFill>
                  <a:srgbClr val="0000CC"/>
                </a:solidFill>
              </a:rPr>
              <a:t>phân</a:t>
            </a:r>
            <a:r>
              <a:rPr lang="en-US" sz="2600" b="1" dirty="0">
                <a:solidFill>
                  <a:srgbClr val="0000CC"/>
                </a:solidFill>
              </a:rPr>
              <a:t> </a:t>
            </a:r>
            <a:r>
              <a:rPr lang="en-US" sz="2600" b="1" dirty="0" err="1">
                <a:solidFill>
                  <a:srgbClr val="0000CC"/>
                </a:solidFill>
              </a:rPr>
              <a:t>loại</a:t>
            </a:r>
            <a:r>
              <a:rPr lang="en-US" sz="2600" b="1" dirty="0">
                <a:solidFill>
                  <a:srgbClr val="0000CC"/>
                </a:solidFill>
              </a:rPr>
              <a:t> </a:t>
            </a:r>
            <a:r>
              <a:rPr lang="en-US" sz="2600" b="1" dirty="0" err="1">
                <a:solidFill>
                  <a:srgbClr val="0000CC"/>
                </a:solidFill>
              </a:rPr>
              <a:t>bằng</a:t>
            </a:r>
            <a:r>
              <a:rPr lang="en-US" sz="2600" b="1" dirty="0">
                <a:solidFill>
                  <a:srgbClr val="0000CC"/>
                </a:solidFill>
              </a:rPr>
              <a:t> </a:t>
            </a:r>
            <a:r>
              <a:rPr lang="en-US" sz="2600" b="1" dirty="0" err="1">
                <a:solidFill>
                  <a:srgbClr val="0000CC"/>
                </a:solidFill>
              </a:rPr>
              <a:t>một</a:t>
            </a:r>
            <a:r>
              <a:rPr lang="en-US" sz="2600" b="1" dirty="0">
                <a:solidFill>
                  <a:srgbClr val="0000CC"/>
                </a:solidFill>
              </a:rPr>
              <a:t> </a:t>
            </a:r>
            <a:r>
              <a:rPr lang="en-US" sz="2600" b="1" dirty="0" err="1">
                <a:solidFill>
                  <a:srgbClr val="0000CC"/>
                </a:solidFill>
              </a:rPr>
              <a:t>sơ</a:t>
            </a:r>
            <a:r>
              <a:rPr lang="en-US" sz="2600" b="1" dirty="0">
                <a:solidFill>
                  <a:srgbClr val="0000CC"/>
                </a:solidFill>
              </a:rPr>
              <a:t> </a:t>
            </a:r>
            <a:r>
              <a:rPr lang="en-US" sz="2600" b="1" dirty="0" err="1">
                <a:solidFill>
                  <a:srgbClr val="0000CC"/>
                </a:solidFill>
              </a:rPr>
              <a:t>đồ</a:t>
            </a:r>
            <a:r>
              <a:rPr lang="en-US" sz="2600" b="1" dirty="0">
                <a:solidFill>
                  <a:srgbClr val="0000CC"/>
                </a:solidFill>
              </a:rPr>
              <a:t> </a:t>
            </a:r>
            <a:r>
              <a:rPr lang="en-US" sz="2600" b="1" dirty="0" err="1">
                <a:solidFill>
                  <a:srgbClr val="0000CC"/>
                </a:solidFill>
              </a:rPr>
              <a:t>hình</a:t>
            </a:r>
            <a:r>
              <a:rPr lang="en-US" sz="2600" b="1" dirty="0">
                <a:solidFill>
                  <a:srgbClr val="0000CC"/>
                </a:solidFill>
              </a:rPr>
              <a:t> </a:t>
            </a:r>
            <a:r>
              <a:rPr lang="en-US" sz="2600" b="1" dirty="0" err="1">
                <a:solidFill>
                  <a:srgbClr val="0000CC"/>
                </a:solidFill>
              </a:rPr>
              <a:t>cây</a:t>
            </a:r>
            <a:r>
              <a:rPr lang="en-US" sz="2600" b="1" dirty="0">
                <a:solidFill>
                  <a:srgbClr val="0000CC"/>
                </a:solidFill>
              </a:rPr>
              <a:t>.</a:t>
            </a:r>
          </a:p>
        </p:txBody>
      </p:sp>
      <p:sp>
        <p:nvSpPr>
          <p:cNvPr id="15" name="TextBox 14"/>
          <p:cNvSpPr txBox="1"/>
          <p:nvPr/>
        </p:nvSpPr>
        <p:spPr>
          <a:xfrm>
            <a:off x="4656495" y="1417417"/>
            <a:ext cx="3337331" cy="523220"/>
          </a:xfrm>
          <a:prstGeom prst="rect">
            <a:avLst/>
          </a:prstGeom>
          <a:noFill/>
        </p:spPr>
        <p:txBody>
          <a:bodyPr wrap="square" rtlCol="0">
            <a:spAutoFit/>
          </a:bodyPr>
          <a:lstStyle/>
          <a:p>
            <a:pPr algn="ctr"/>
            <a:r>
              <a:rPr lang="en-US" sz="2800" b="1" u="sng" dirty="0" err="1">
                <a:solidFill>
                  <a:srgbClr val="FF0000"/>
                </a:solidFill>
              </a:rPr>
              <a:t>Ghi</a:t>
            </a:r>
            <a:r>
              <a:rPr lang="en-US" sz="2800" b="1" u="sng" dirty="0">
                <a:solidFill>
                  <a:srgbClr val="FF0000"/>
                </a:solidFill>
              </a:rPr>
              <a:t> </a:t>
            </a:r>
            <a:r>
              <a:rPr lang="en-US" sz="2800" b="1" u="sng" dirty="0" err="1">
                <a:solidFill>
                  <a:srgbClr val="FF0000"/>
                </a:solidFill>
              </a:rPr>
              <a:t>nhớ</a:t>
            </a:r>
            <a:endParaRPr lang="en-US" sz="2800" b="1" u="sng" dirty="0">
              <a:solidFill>
                <a:srgbClr val="FF0000"/>
              </a:solidFill>
            </a:endParaRPr>
          </a:p>
        </p:txBody>
      </p:sp>
      <p:sp>
        <p:nvSpPr>
          <p:cNvPr id="2" name="5-Point Star 1">
            <a:hlinkClick r:id="" action="ppaction://noaction"/>
          </p:cNvPr>
          <p:cNvSpPr/>
          <p:nvPr/>
        </p:nvSpPr>
        <p:spPr>
          <a:xfrm>
            <a:off x="2027548" y="5949280"/>
            <a:ext cx="582268"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1">
            <a:extLst>
              <a:ext uri="{FF2B5EF4-FFF2-40B4-BE49-F238E27FC236}">
                <a16:creationId xmlns:a16="http://schemas.microsoft.com/office/drawing/2014/main" id="{FBE51176-BCD6-ECEA-A9FB-CDC05961A330}"/>
              </a:ext>
            </a:extLst>
          </p:cNvPr>
          <p:cNvSpPr txBox="1">
            <a:spLocks noChangeArrowheads="1"/>
          </p:cNvSpPr>
          <p:nvPr/>
        </p:nvSpPr>
        <p:spPr bwMode="auto">
          <a:xfrm>
            <a:off x="1022320" y="14196"/>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CHỦ ĐỀ C1: SẮP XẾP ĐỂ DỄ TÌM KIẾM</a:t>
            </a:r>
            <a:endParaRPr lang="en-US" sz="2800" dirty="0">
              <a:solidFill>
                <a:srgbClr val="0000CC"/>
              </a:solidFill>
            </a:endParaRPr>
          </a:p>
        </p:txBody>
      </p:sp>
      <p:sp>
        <p:nvSpPr>
          <p:cNvPr id="11" name="Text Box 11">
            <a:extLst>
              <a:ext uri="{FF2B5EF4-FFF2-40B4-BE49-F238E27FC236}">
                <a16:creationId xmlns:a16="http://schemas.microsoft.com/office/drawing/2014/main" id="{A40EED7D-D52D-059B-20FA-D14D431B530E}"/>
              </a:ext>
            </a:extLst>
          </p:cNvPr>
          <p:cNvSpPr txBox="1">
            <a:spLocks noChangeArrowheads="1"/>
          </p:cNvSpPr>
          <p:nvPr/>
        </p:nvSpPr>
        <p:spPr bwMode="auto">
          <a:xfrm>
            <a:off x="987159" y="503852"/>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BÀI 2: SƠ ĐỒ HÌNH CÂY</a:t>
            </a:r>
            <a:endParaRPr lang="en-US" sz="2800" dirty="0">
              <a:solidFill>
                <a:srgbClr val="0000CC"/>
              </a:solidFill>
            </a:endParaRPr>
          </a:p>
        </p:txBody>
      </p:sp>
    </p:spTree>
    <p:extLst>
      <p:ext uri="{BB962C8B-B14F-4D97-AF65-F5344CB8AC3E}">
        <p14:creationId xmlns:p14="http://schemas.microsoft.com/office/powerpoint/2010/main" val="320340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52">
            <a:extLst>
              <a:ext uri="{FF2B5EF4-FFF2-40B4-BE49-F238E27FC236}">
                <a16:creationId xmlns:a16="http://schemas.microsoft.com/office/drawing/2014/main" id="{4AF62DF7-1A3E-A796-C8C5-5294A8A87F65}"/>
              </a:ext>
            </a:extLst>
          </p:cNvPr>
          <p:cNvPicPr>
            <a:picLocks noChangeAspect="1"/>
          </p:cNvPicPr>
          <p:nvPr/>
        </p:nvPicPr>
        <p:blipFill>
          <a:blip r:embed="rId8"/>
          <a:stretch>
            <a:fillRect/>
          </a:stretch>
        </p:blipFill>
        <p:spPr>
          <a:xfrm>
            <a:off x="-69203" y="0"/>
            <a:ext cx="12261203" cy="6858000"/>
          </a:xfrm>
          <a:prstGeom prst="rect">
            <a:avLst/>
          </a:prstGeom>
        </p:spPr>
      </p:pic>
      <p:pic>
        <p:nvPicPr>
          <p:cNvPr id="54" name="Picture 53">
            <a:extLst>
              <a:ext uri="{FF2B5EF4-FFF2-40B4-BE49-F238E27FC236}">
                <a16:creationId xmlns:a16="http://schemas.microsoft.com/office/drawing/2014/main" id="{2952D406-E108-4896-57EA-A8C4301FD8E3}"/>
              </a:ext>
            </a:extLst>
          </p:cNvPr>
          <p:cNvPicPr>
            <a:picLocks noChangeAspect="1"/>
          </p:cNvPicPr>
          <p:nvPr/>
        </p:nvPicPr>
        <p:blipFill>
          <a:blip r:embed="rId9"/>
          <a:stretch>
            <a:fillRect/>
          </a:stretch>
        </p:blipFill>
        <p:spPr>
          <a:xfrm>
            <a:off x="254130" y="2130726"/>
            <a:ext cx="1424216" cy="990759"/>
          </a:xfrm>
          <a:prstGeom prst="rect">
            <a:avLst/>
          </a:prstGeom>
        </p:spPr>
      </p:pic>
      <p:pic>
        <p:nvPicPr>
          <p:cNvPr id="55" name="Picture 54">
            <a:extLst>
              <a:ext uri="{FF2B5EF4-FFF2-40B4-BE49-F238E27FC236}">
                <a16:creationId xmlns:a16="http://schemas.microsoft.com/office/drawing/2014/main" id="{C5AC8540-8BBC-E1DF-C368-6EBAC95C97FB}"/>
              </a:ext>
            </a:extLst>
          </p:cNvPr>
          <p:cNvPicPr>
            <a:picLocks noChangeAspect="1"/>
          </p:cNvPicPr>
          <p:nvPr/>
        </p:nvPicPr>
        <p:blipFill>
          <a:blip r:embed="rId10"/>
          <a:stretch>
            <a:fillRect/>
          </a:stretch>
        </p:blipFill>
        <p:spPr>
          <a:xfrm>
            <a:off x="1761348" y="2130136"/>
            <a:ext cx="1415401" cy="963937"/>
          </a:xfrm>
          <a:prstGeom prst="rect">
            <a:avLst/>
          </a:prstGeom>
        </p:spPr>
      </p:pic>
      <p:pic>
        <p:nvPicPr>
          <p:cNvPr id="56" name="Picture 55">
            <a:extLst>
              <a:ext uri="{FF2B5EF4-FFF2-40B4-BE49-F238E27FC236}">
                <a16:creationId xmlns:a16="http://schemas.microsoft.com/office/drawing/2014/main" id="{2102B57D-0598-5C0B-5DD6-ADD07351E595}"/>
              </a:ext>
            </a:extLst>
          </p:cNvPr>
          <p:cNvPicPr>
            <a:picLocks noChangeAspect="1"/>
          </p:cNvPicPr>
          <p:nvPr/>
        </p:nvPicPr>
        <p:blipFill>
          <a:blip r:embed="rId11"/>
          <a:stretch>
            <a:fillRect/>
          </a:stretch>
        </p:blipFill>
        <p:spPr>
          <a:xfrm>
            <a:off x="3272515" y="2099225"/>
            <a:ext cx="1380453" cy="963937"/>
          </a:xfrm>
          <a:prstGeom prst="rect">
            <a:avLst/>
          </a:prstGeom>
        </p:spPr>
      </p:pic>
      <p:pic>
        <p:nvPicPr>
          <p:cNvPr id="57" name="Picture 56">
            <a:extLst>
              <a:ext uri="{FF2B5EF4-FFF2-40B4-BE49-F238E27FC236}">
                <a16:creationId xmlns:a16="http://schemas.microsoft.com/office/drawing/2014/main" id="{C6BBCA61-80EA-1E4A-29DF-DB334D3E8C1F}"/>
              </a:ext>
            </a:extLst>
          </p:cNvPr>
          <p:cNvPicPr>
            <a:picLocks noChangeAspect="1"/>
          </p:cNvPicPr>
          <p:nvPr/>
        </p:nvPicPr>
        <p:blipFill>
          <a:blip r:embed="rId12"/>
          <a:stretch>
            <a:fillRect/>
          </a:stretch>
        </p:blipFill>
        <p:spPr>
          <a:xfrm>
            <a:off x="4766559" y="2126058"/>
            <a:ext cx="1397709" cy="963937"/>
          </a:xfrm>
          <a:prstGeom prst="rect">
            <a:avLst/>
          </a:prstGeom>
        </p:spPr>
      </p:pic>
      <p:pic>
        <p:nvPicPr>
          <p:cNvPr id="58" name="Picture 57">
            <a:extLst>
              <a:ext uri="{FF2B5EF4-FFF2-40B4-BE49-F238E27FC236}">
                <a16:creationId xmlns:a16="http://schemas.microsoft.com/office/drawing/2014/main" id="{4AF7081C-1087-ADD5-003B-BD437E5958D6}"/>
              </a:ext>
            </a:extLst>
          </p:cNvPr>
          <p:cNvPicPr>
            <a:picLocks noChangeAspect="1"/>
          </p:cNvPicPr>
          <p:nvPr/>
        </p:nvPicPr>
        <p:blipFill>
          <a:blip r:embed="rId13"/>
          <a:stretch>
            <a:fillRect/>
          </a:stretch>
        </p:blipFill>
        <p:spPr>
          <a:xfrm>
            <a:off x="7741181" y="2112647"/>
            <a:ext cx="1340178" cy="916361"/>
          </a:xfrm>
          <a:prstGeom prst="rect">
            <a:avLst/>
          </a:prstGeom>
        </p:spPr>
      </p:pic>
      <p:pic>
        <p:nvPicPr>
          <p:cNvPr id="59" name="Picture 58">
            <a:extLst>
              <a:ext uri="{FF2B5EF4-FFF2-40B4-BE49-F238E27FC236}">
                <a16:creationId xmlns:a16="http://schemas.microsoft.com/office/drawing/2014/main" id="{8736453B-7F95-44EA-C130-9A56FA8C3EF3}"/>
              </a:ext>
            </a:extLst>
          </p:cNvPr>
          <p:cNvPicPr>
            <a:picLocks noChangeAspect="1"/>
          </p:cNvPicPr>
          <p:nvPr/>
        </p:nvPicPr>
        <p:blipFill>
          <a:blip r:embed="rId14"/>
          <a:stretch>
            <a:fillRect/>
          </a:stretch>
        </p:blipFill>
        <p:spPr>
          <a:xfrm>
            <a:off x="6242778" y="2112647"/>
            <a:ext cx="1425725" cy="990758"/>
          </a:xfrm>
          <a:prstGeom prst="rect">
            <a:avLst/>
          </a:prstGeom>
        </p:spPr>
      </p:pic>
      <p:pic>
        <p:nvPicPr>
          <p:cNvPr id="60" name="Picture 59">
            <a:extLst>
              <a:ext uri="{FF2B5EF4-FFF2-40B4-BE49-F238E27FC236}">
                <a16:creationId xmlns:a16="http://schemas.microsoft.com/office/drawing/2014/main" id="{2DA8684A-9C22-7DFE-B23D-955AE9922FC1}"/>
              </a:ext>
            </a:extLst>
          </p:cNvPr>
          <p:cNvPicPr>
            <a:picLocks noChangeAspect="1"/>
          </p:cNvPicPr>
          <p:nvPr/>
        </p:nvPicPr>
        <p:blipFill>
          <a:blip r:embed="rId15"/>
          <a:stretch>
            <a:fillRect/>
          </a:stretch>
        </p:blipFill>
        <p:spPr>
          <a:xfrm>
            <a:off x="9148634" y="2112647"/>
            <a:ext cx="1388327" cy="933530"/>
          </a:xfrm>
          <a:prstGeom prst="rect">
            <a:avLst/>
          </a:prstGeom>
        </p:spPr>
      </p:pic>
      <p:pic>
        <p:nvPicPr>
          <p:cNvPr id="61" name="Picture 60">
            <a:extLst>
              <a:ext uri="{FF2B5EF4-FFF2-40B4-BE49-F238E27FC236}">
                <a16:creationId xmlns:a16="http://schemas.microsoft.com/office/drawing/2014/main" id="{CDAA5144-AED5-AD5D-76D4-90C14A051CAF}"/>
              </a:ext>
            </a:extLst>
          </p:cNvPr>
          <p:cNvPicPr>
            <a:picLocks noChangeAspect="1"/>
          </p:cNvPicPr>
          <p:nvPr/>
        </p:nvPicPr>
        <p:blipFill>
          <a:blip r:embed="rId16"/>
          <a:stretch>
            <a:fillRect/>
          </a:stretch>
        </p:blipFill>
        <p:spPr>
          <a:xfrm>
            <a:off x="10643896" y="2099225"/>
            <a:ext cx="1370357" cy="945074"/>
          </a:xfrm>
          <a:prstGeom prst="rect">
            <a:avLst/>
          </a:prstGeom>
        </p:spPr>
      </p:pic>
    </p:spTree>
    <p:extLst>
      <p:ext uri="{BB962C8B-B14F-4D97-AF65-F5344CB8AC3E}">
        <p14:creationId xmlns:p14="http://schemas.microsoft.com/office/powerpoint/2010/main" val="4296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3.7037E-7 L 0.03945 0.34236 " pathEditMode="relative" rAng="0" ptsTypes="AA">
                                      <p:cBhvr>
                                        <p:cTn id="6" dur="2000" fill="hold"/>
                                        <p:tgtEl>
                                          <p:spTgt spid="54"/>
                                        </p:tgtEl>
                                        <p:attrNameLst>
                                          <p:attrName>ppt_x</p:attrName>
                                          <p:attrName>ppt_y</p:attrName>
                                        </p:attrNameLst>
                                      </p:cBhvr>
                                      <p:rCtr x="1966" y="17106"/>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95833E-6 2.96296E-6 L 0.02331 0.3324 " pathEditMode="relative" rAng="0" ptsTypes="AA">
                                      <p:cBhvr>
                                        <p:cTn id="10" dur="2000" fill="hold"/>
                                        <p:tgtEl>
                                          <p:spTgt spid="55"/>
                                        </p:tgtEl>
                                        <p:attrNameLst>
                                          <p:attrName>ppt_x</p:attrName>
                                          <p:attrName>ppt_y</p:attrName>
                                        </p:attrNameLst>
                                      </p:cBhvr>
                                      <p:rCtr x="1159" y="1662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5.55112E-17 1.11111E-6 L 0.32044 0.33866 " pathEditMode="relative" rAng="0" ptsTypes="AA">
                                      <p:cBhvr>
                                        <p:cTn id="14" dur="2000" fill="hold"/>
                                        <p:tgtEl>
                                          <p:spTgt spid="56"/>
                                        </p:tgtEl>
                                        <p:attrNameLst>
                                          <p:attrName>ppt_x</p:attrName>
                                          <p:attrName>ppt_y</p:attrName>
                                        </p:attrNameLst>
                                      </p:cBhvr>
                                      <p:rCtr x="16016" y="16921"/>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2.70833E-6 -2.59259E-6 L 0.2875 0.33496 " pathEditMode="relative" rAng="0" ptsTypes="AA">
                                      <p:cBhvr>
                                        <p:cTn id="18" dur="2000" fill="hold"/>
                                        <p:tgtEl>
                                          <p:spTgt spid="57"/>
                                        </p:tgtEl>
                                        <p:attrNameLst>
                                          <p:attrName>ppt_x</p:attrName>
                                          <p:attrName>ppt_y</p:attrName>
                                        </p:attrNameLst>
                                      </p:cBhvr>
                                      <p:rCtr x="14375" y="16736"/>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nodeType="clickEffect">
                                  <p:stCondLst>
                                    <p:cond delay="0"/>
                                  </p:stCondLst>
                                  <p:childTnLst>
                                    <p:animMotion origin="layout" path="M -2.70833E-6 -4.07407E-6 L 0.2681 0.34098 " pathEditMode="relative" rAng="0" ptsTypes="AA">
                                      <p:cBhvr>
                                        <p:cTn id="22" dur="2000" fill="hold"/>
                                        <p:tgtEl>
                                          <p:spTgt spid="59"/>
                                        </p:tgtEl>
                                        <p:attrNameLst>
                                          <p:attrName>ppt_x</p:attrName>
                                          <p:attrName>ppt_y</p:attrName>
                                        </p:attrNameLst>
                                      </p:cBhvr>
                                      <p:rCtr x="13398" y="17037"/>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3.75E-6 1.48148E-6 L -0.34179 0.34838 " pathEditMode="relative" rAng="0" ptsTypes="AA">
                                      <p:cBhvr>
                                        <p:cTn id="26" dur="2000" fill="hold"/>
                                        <p:tgtEl>
                                          <p:spTgt spid="58"/>
                                        </p:tgtEl>
                                        <p:attrNameLst>
                                          <p:attrName>ppt_x</p:attrName>
                                          <p:attrName>ppt_y</p:attrName>
                                        </p:attrNameLst>
                                      </p:cBhvr>
                                      <p:rCtr x="-17096" y="17407"/>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1.66667E-6 0.04051 L -0.11992 0.23055 " pathEditMode="relative" rAng="0" ptsTypes="AA">
                                      <p:cBhvr>
                                        <p:cTn id="30" dur="2000" fill="hold"/>
                                        <p:tgtEl>
                                          <p:spTgt spid="60"/>
                                        </p:tgtEl>
                                        <p:attrNameLst>
                                          <p:attrName>ppt_x</p:attrName>
                                          <p:attrName>ppt_y</p:attrName>
                                        </p:attrNameLst>
                                      </p:cBhvr>
                                      <p:rCtr x="-6003" y="9491"/>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nodeType="clickEffect">
                                  <p:stCondLst>
                                    <p:cond delay="0"/>
                                  </p:stCondLst>
                                  <p:childTnLst>
                                    <p:animMotion origin="layout" path="M 3.33333E-6 5.55112E-17 L -0.11693 0.21481 " pathEditMode="relative" rAng="0" ptsTypes="AA">
                                      <p:cBhvr>
                                        <p:cTn id="34" dur="2000" fill="hold"/>
                                        <p:tgtEl>
                                          <p:spTgt spid="61"/>
                                        </p:tgtEl>
                                        <p:attrNameLst>
                                          <p:attrName>ppt_x</p:attrName>
                                          <p:attrName>ppt_y</p:attrName>
                                        </p:attrNameLst>
                                      </p:cBhvr>
                                      <p:rCtr x="-5846" y="10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loud Callout 3"/>
          <p:cNvSpPr/>
          <p:nvPr/>
        </p:nvSpPr>
        <p:spPr>
          <a:xfrm>
            <a:off x="2459719" y="1509241"/>
            <a:ext cx="7509996" cy="2234268"/>
          </a:xfrm>
          <a:prstGeom prst="cloudCallout">
            <a:avLst>
              <a:gd name="adj1" fmla="val 41836"/>
              <a:gd name="adj2" fmla="val 120268"/>
            </a:avLst>
          </a:prstGeom>
          <a:solidFill>
            <a:srgbClr val="FF85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CC"/>
                </a:solidFill>
              </a:rPr>
              <a:t>Theo </a:t>
            </a:r>
            <a:r>
              <a:rPr lang="en-US" sz="3200" dirty="0" err="1">
                <a:solidFill>
                  <a:srgbClr val="0000CC"/>
                </a:solidFill>
              </a:rPr>
              <a:t>em</a:t>
            </a:r>
            <a:r>
              <a:rPr lang="en-US" sz="3200" dirty="0">
                <a:solidFill>
                  <a:srgbClr val="0000CC"/>
                </a:solidFill>
              </a:rPr>
              <a:t>, </a:t>
            </a:r>
            <a:r>
              <a:rPr lang="en-US" sz="3200" dirty="0" err="1">
                <a:solidFill>
                  <a:srgbClr val="0000CC"/>
                </a:solidFill>
              </a:rPr>
              <a:t>thể</a:t>
            </a:r>
            <a:r>
              <a:rPr lang="en-US" sz="3200" dirty="0">
                <a:solidFill>
                  <a:srgbClr val="0000CC"/>
                </a:solidFill>
              </a:rPr>
              <a:t> </a:t>
            </a:r>
            <a:r>
              <a:rPr lang="en-US" sz="3200" dirty="0" err="1">
                <a:solidFill>
                  <a:srgbClr val="0000CC"/>
                </a:solidFill>
              </a:rPr>
              <a:t>hiện</a:t>
            </a:r>
            <a:r>
              <a:rPr lang="en-US" sz="3200" dirty="0">
                <a:solidFill>
                  <a:srgbClr val="0000CC"/>
                </a:solidFill>
              </a:rPr>
              <a:t> </a:t>
            </a:r>
            <a:r>
              <a:rPr lang="en-US" sz="3200" dirty="0" err="1">
                <a:solidFill>
                  <a:srgbClr val="0000CC"/>
                </a:solidFill>
              </a:rPr>
              <a:t>sắp</a:t>
            </a:r>
            <a:r>
              <a:rPr lang="en-US" sz="3200" dirty="0">
                <a:solidFill>
                  <a:srgbClr val="0000CC"/>
                </a:solidFill>
              </a:rPr>
              <a:t> </a:t>
            </a:r>
            <a:r>
              <a:rPr lang="en-US" sz="3200" dirty="0" err="1">
                <a:solidFill>
                  <a:srgbClr val="0000CC"/>
                </a:solidFill>
              </a:rPr>
              <a:t>xếp</a:t>
            </a:r>
            <a:r>
              <a:rPr lang="en-US" sz="3200" dirty="0">
                <a:solidFill>
                  <a:srgbClr val="0000CC"/>
                </a:solidFill>
              </a:rPr>
              <a:t> </a:t>
            </a:r>
            <a:r>
              <a:rPr lang="en-US" sz="3200" dirty="0" err="1">
                <a:solidFill>
                  <a:srgbClr val="0000CC"/>
                </a:solidFill>
              </a:rPr>
              <a:t>phân</a:t>
            </a:r>
            <a:r>
              <a:rPr lang="en-US" sz="3200" dirty="0">
                <a:solidFill>
                  <a:srgbClr val="0000CC"/>
                </a:solidFill>
              </a:rPr>
              <a:t> </a:t>
            </a:r>
            <a:r>
              <a:rPr lang="en-US" sz="3200" dirty="0" err="1">
                <a:solidFill>
                  <a:srgbClr val="0000CC"/>
                </a:solidFill>
              </a:rPr>
              <a:t>loại</a:t>
            </a:r>
            <a:r>
              <a:rPr lang="en-US" sz="3200" dirty="0">
                <a:solidFill>
                  <a:srgbClr val="0000CC"/>
                </a:solidFill>
              </a:rPr>
              <a:t> </a:t>
            </a:r>
            <a:r>
              <a:rPr lang="en-US" sz="3200" dirty="0" err="1">
                <a:solidFill>
                  <a:srgbClr val="0000CC"/>
                </a:solidFill>
              </a:rPr>
              <a:t>bằng</a:t>
            </a:r>
            <a:r>
              <a:rPr lang="en-US" sz="3200" dirty="0">
                <a:solidFill>
                  <a:srgbClr val="0000CC"/>
                </a:solidFill>
              </a:rPr>
              <a:t> </a:t>
            </a:r>
            <a:r>
              <a:rPr lang="en-US" sz="3200" dirty="0" err="1">
                <a:solidFill>
                  <a:srgbClr val="0000CC"/>
                </a:solidFill>
              </a:rPr>
              <a:t>Sơ</a:t>
            </a:r>
            <a:r>
              <a:rPr lang="en-US" sz="3200" dirty="0">
                <a:solidFill>
                  <a:srgbClr val="0000CC"/>
                </a:solidFill>
              </a:rPr>
              <a:t> </a:t>
            </a:r>
            <a:r>
              <a:rPr lang="en-US" sz="3200" dirty="0" err="1">
                <a:solidFill>
                  <a:srgbClr val="0000CC"/>
                </a:solidFill>
              </a:rPr>
              <a:t>đồ</a:t>
            </a:r>
            <a:r>
              <a:rPr lang="en-US" sz="3200" dirty="0">
                <a:solidFill>
                  <a:srgbClr val="0000CC"/>
                </a:solidFill>
              </a:rPr>
              <a:t> </a:t>
            </a:r>
            <a:r>
              <a:rPr lang="en-US" sz="3200" dirty="0" err="1">
                <a:solidFill>
                  <a:srgbClr val="0000CC"/>
                </a:solidFill>
              </a:rPr>
              <a:t>có</a:t>
            </a:r>
            <a:r>
              <a:rPr lang="en-US" sz="3200" dirty="0">
                <a:solidFill>
                  <a:srgbClr val="0000CC"/>
                </a:solidFill>
              </a:rPr>
              <a:t> </a:t>
            </a:r>
            <a:r>
              <a:rPr lang="en-US" sz="3200" dirty="0" err="1">
                <a:solidFill>
                  <a:srgbClr val="0000CC"/>
                </a:solidFill>
              </a:rPr>
              <a:t>đem</a:t>
            </a:r>
            <a:r>
              <a:rPr lang="en-US" sz="3200" dirty="0">
                <a:solidFill>
                  <a:srgbClr val="0000CC"/>
                </a:solidFill>
              </a:rPr>
              <a:t> </a:t>
            </a:r>
            <a:r>
              <a:rPr lang="en-US" sz="3200" dirty="0" err="1">
                <a:solidFill>
                  <a:srgbClr val="0000CC"/>
                </a:solidFill>
              </a:rPr>
              <a:t>lại</a:t>
            </a:r>
            <a:r>
              <a:rPr lang="en-US" sz="3200" dirty="0">
                <a:solidFill>
                  <a:srgbClr val="0000CC"/>
                </a:solidFill>
              </a:rPr>
              <a:t> </a:t>
            </a:r>
            <a:r>
              <a:rPr lang="en-US" sz="3200" dirty="0" err="1">
                <a:solidFill>
                  <a:srgbClr val="0000CC"/>
                </a:solidFill>
              </a:rPr>
              <a:t>lợi</a:t>
            </a:r>
            <a:r>
              <a:rPr lang="en-US" sz="3200" dirty="0">
                <a:solidFill>
                  <a:srgbClr val="0000CC"/>
                </a:solidFill>
              </a:rPr>
              <a:t> </a:t>
            </a:r>
            <a:r>
              <a:rPr lang="en-US" sz="3200" dirty="0" err="1">
                <a:solidFill>
                  <a:srgbClr val="0000CC"/>
                </a:solidFill>
              </a:rPr>
              <a:t>ích</a:t>
            </a:r>
            <a:r>
              <a:rPr lang="en-US" sz="3200" dirty="0">
                <a:solidFill>
                  <a:srgbClr val="0000CC"/>
                </a:solidFill>
              </a:rPr>
              <a:t> </a:t>
            </a:r>
            <a:r>
              <a:rPr lang="en-US" sz="3200" dirty="0" err="1">
                <a:solidFill>
                  <a:srgbClr val="0000CC"/>
                </a:solidFill>
              </a:rPr>
              <a:t>gì</a:t>
            </a:r>
            <a:r>
              <a:rPr lang="en-US" sz="3200" dirty="0">
                <a:solidFill>
                  <a:srgbClr val="0000CC"/>
                </a:solidFill>
              </a:rPr>
              <a:t> </a:t>
            </a:r>
            <a:r>
              <a:rPr lang="en-US" sz="3200" dirty="0" err="1">
                <a:solidFill>
                  <a:srgbClr val="0000CC"/>
                </a:solidFill>
              </a:rPr>
              <a:t>không</a:t>
            </a:r>
            <a:r>
              <a:rPr lang="en-US" sz="3200" dirty="0">
                <a:solidFill>
                  <a:srgbClr val="0000CC"/>
                </a:solidFill>
              </a:rPr>
              <a:t>?</a:t>
            </a:r>
          </a:p>
        </p:txBody>
      </p:sp>
      <p:pic>
        <p:nvPicPr>
          <p:cNvPr id="18" name="Picture 12" descr="Ảnh động Powerpoint CTU"/>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31055" y="3782480"/>
            <a:ext cx="33845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12">
            <a:extLst>
              <a:ext uri="{FF2B5EF4-FFF2-40B4-BE49-F238E27FC236}">
                <a16:creationId xmlns:a16="http://schemas.microsoft.com/office/drawing/2014/main" id="{B36B1894-AD47-C5C4-D990-9EC680C9D365}"/>
              </a:ext>
            </a:extLst>
          </p:cNvPr>
          <p:cNvSpPr>
            <a:spLocks noChangeArrowheads="1" noChangeShapeType="1" noTextEdit="1"/>
          </p:cNvSpPr>
          <p:nvPr/>
        </p:nvSpPr>
        <p:spPr bwMode="auto">
          <a:xfrm>
            <a:off x="4105019" y="234391"/>
            <a:ext cx="3810000" cy="760412"/>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Khởi</a:t>
            </a:r>
            <a:r>
              <a:rPr lang="en-US" sz="3600"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động</a:t>
            </a:r>
            <a:endParaRPr lang="en-US" sz="3600"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endParaRPr>
          </a:p>
        </p:txBody>
      </p:sp>
    </p:spTree>
    <p:extLst>
      <p:ext uri="{BB962C8B-B14F-4D97-AF65-F5344CB8AC3E}">
        <p14:creationId xmlns:p14="http://schemas.microsoft.com/office/powerpoint/2010/main" val="37926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211575" cy="6857836"/>
            <a:chOff x="0" y="164"/>
            <a:chExt cx="12211575" cy="6857836"/>
          </a:xfrm>
        </p:grpSpPr>
        <p:grpSp>
          <p:nvGrpSpPr>
            <p:cNvPr id="4" name="Group 3"/>
            <p:cNvGrpSpPr/>
            <p:nvPr/>
          </p:nvGrpSpPr>
          <p:grpSpPr>
            <a:xfrm>
              <a:off x="0" y="164"/>
              <a:ext cx="12211575" cy="6857836"/>
              <a:chOff x="0" y="164"/>
              <a:chExt cx="12211575" cy="6857836"/>
            </a:xfrm>
          </p:grpSpPr>
          <p:grpSp>
            <p:nvGrpSpPr>
              <p:cNvPr id="3" name="Group 2"/>
              <p:cNvGrpSpPr/>
              <p:nvPr/>
            </p:nvGrpSpPr>
            <p:grpSpPr>
              <a:xfrm>
                <a:off x="0" y="164"/>
                <a:ext cx="12192000" cy="6857836"/>
                <a:chOff x="0" y="164"/>
                <a:chExt cx="12192000" cy="6857836"/>
              </a:xfrm>
            </p:grpSpPr>
            <p:pic>
              <p:nvPicPr>
                <p:cNvPr id="38"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2192000" cy="6857836"/>
                </a:xfrm>
                <a:prstGeom prst="rect">
                  <a:avLst/>
                </a:prstGeom>
              </p:spPr>
            </p:pic>
            <p:grpSp>
              <p:nvGrpSpPr>
                <p:cNvPr id="2" name="Group 1"/>
                <p:cNvGrpSpPr/>
                <p:nvPr/>
              </p:nvGrpSpPr>
              <p:grpSpPr>
                <a:xfrm>
                  <a:off x="0" y="2799525"/>
                  <a:ext cx="12191707" cy="4058475"/>
                  <a:chOff x="0" y="2799525"/>
                  <a:chExt cx="11911013" cy="4058475"/>
                </a:xfrm>
              </p:grpSpPr>
              <p:pic>
                <p:nvPicPr>
                  <p:cNvPr id="3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pic>
                <p:nvPicPr>
                  <p:cNvPr id="40"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216783">
                    <a:off x="6921444" y="5381174"/>
                    <a:ext cx="1154417" cy="1382195"/>
                  </a:xfrm>
                  <a:prstGeom prst="rect">
                    <a:avLst/>
                  </a:prstGeom>
                </p:spPr>
              </p:pic>
              <p:pic>
                <p:nvPicPr>
                  <p:cNvPr id="41"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0604" y="5672645"/>
                    <a:ext cx="806255" cy="1061260"/>
                  </a:xfrm>
                  <a:prstGeom prst="rect">
                    <a:avLst/>
                  </a:prstGeom>
                </p:spPr>
              </p:pic>
              <p:pic>
                <p:nvPicPr>
                  <p:cNvPr id="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69" y="4651533"/>
                    <a:ext cx="398043" cy="186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4" name="Group 14"/>
              <p:cNvGrpSpPr>
                <a:grpSpLocks/>
              </p:cNvGrpSpPr>
              <p:nvPr/>
            </p:nvGrpSpPr>
            <p:grpSpPr bwMode="auto">
              <a:xfrm rot="5400000">
                <a:off x="10642806" y="-39289"/>
                <a:ext cx="1524000" cy="1613538"/>
                <a:chOff x="0" y="3120"/>
                <a:chExt cx="1536" cy="1200"/>
              </a:xfrm>
            </p:grpSpPr>
            <p:pic>
              <p:nvPicPr>
                <p:cNvPr id="45" name="Picture 15"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6"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7"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8"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9"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34" y="313181"/>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587" y="1456650"/>
              <a:ext cx="975292" cy="87156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5826" y="408302"/>
              <a:ext cx="1084266" cy="96894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itle 1"/>
          <p:cNvSpPr txBox="1">
            <a:spLocks/>
          </p:cNvSpPr>
          <p:nvPr/>
        </p:nvSpPr>
        <p:spPr>
          <a:xfrm>
            <a:off x="758874" y="56309"/>
            <a:ext cx="10657549" cy="1036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2800" b="1" dirty="0" err="1">
                <a:solidFill>
                  <a:srgbClr val="0000FF"/>
                </a:solidFill>
                <a:latin typeface="Times New Roman" panose="02020603050405020304" pitchFamily="18" charset="0"/>
                <a:cs typeface="Times New Roman" panose="02020603050405020304" pitchFamily="18" charset="0"/>
              </a:rPr>
              <a:t>Thứ</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ngày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tháng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năm</a:t>
            </a:r>
            <a:r>
              <a:rPr lang="en-US" altLang="vi-VN" sz="2800" b="1" dirty="0">
                <a:solidFill>
                  <a:srgbClr val="0000FF"/>
                </a:solidFill>
                <a:latin typeface="Times New Roman" panose="02020603050405020304" pitchFamily="18" charset="0"/>
                <a:cs typeface="Times New Roman" panose="02020603050405020304" pitchFamily="18" charset="0"/>
              </a:rPr>
              <a:t> </a:t>
            </a:r>
            <a:br>
              <a:rPr lang="en-US" altLang="vi-VN" sz="2800" b="1" dirty="0">
                <a:solidFill>
                  <a:srgbClr val="0000FF"/>
                </a:solidFill>
                <a:latin typeface="Times New Roman" panose="02020603050405020304" pitchFamily="18" charset="0"/>
                <a:cs typeface="Times New Roman" panose="02020603050405020304" pitchFamily="18" charset="0"/>
              </a:rPr>
            </a:br>
            <a:r>
              <a:rPr lang="en-US" altLang="vi-VN" sz="2800" b="1" dirty="0">
                <a:solidFill>
                  <a:srgbClr val="0000FF"/>
                </a:solidFill>
                <a:latin typeface="Times New Roman" panose="02020603050405020304" pitchFamily="18" charset="0"/>
                <a:cs typeface="Times New Roman" panose="02020603050405020304" pitchFamily="18" charset="0"/>
              </a:rPr>
              <a:t>Tin </a:t>
            </a:r>
            <a:r>
              <a:rPr lang="en-US" altLang="vi-VN" sz="2800" b="1" dirty="0" err="1">
                <a:solidFill>
                  <a:srgbClr val="0000FF"/>
                </a:solidFill>
                <a:latin typeface="Times New Roman" panose="02020603050405020304" pitchFamily="18" charset="0"/>
                <a:cs typeface="Times New Roman" panose="02020603050405020304" pitchFamily="18" charset="0"/>
              </a:rPr>
              <a:t>học</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74" name="Text Box 11"/>
          <p:cNvSpPr txBox="1">
            <a:spLocks noChangeArrowheads="1"/>
          </p:cNvSpPr>
          <p:nvPr/>
        </p:nvSpPr>
        <p:spPr bwMode="auto">
          <a:xfrm>
            <a:off x="775577" y="1056350"/>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CHỦ ĐỀ C1: SẮP XẾP ĐỂ DỄ TÌM KIẾM</a:t>
            </a:r>
            <a:endParaRPr lang="en-US" sz="2800" dirty="0">
              <a:solidFill>
                <a:srgbClr val="0000CC"/>
              </a:solidFill>
            </a:endParaRPr>
          </a:p>
        </p:txBody>
      </p:sp>
      <p:sp>
        <p:nvSpPr>
          <p:cNvPr id="75" name="Text Box 11"/>
          <p:cNvSpPr txBox="1">
            <a:spLocks noChangeArrowheads="1"/>
          </p:cNvSpPr>
          <p:nvPr/>
        </p:nvSpPr>
        <p:spPr bwMode="auto">
          <a:xfrm>
            <a:off x="740416" y="1546006"/>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BÀI 2: SƠ ĐỒ HÌNH CÂY</a:t>
            </a:r>
            <a:endParaRPr lang="en-US" sz="2800" dirty="0">
              <a:solidFill>
                <a:srgbClr val="0000CC"/>
              </a:solidFill>
            </a:endParaRPr>
          </a:p>
        </p:txBody>
      </p:sp>
      <p:grpSp>
        <p:nvGrpSpPr>
          <p:cNvPr id="84" name="Group 83"/>
          <p:cNvGrpSpPr/>
          <p:nvPr/>
        </p:nvGrpSpPr>
        <p:grpSpPr>
          <a:xfrm>
            <a:off x="997392" y="4127482"/>
            <a:ext cx="11552273" cy="671116"/>
            <a:chOff x="577350" y="2781551"/>
            <a:chExt cx="11552273" cy="671116"/>
          </a:xfrm>
        </p:grpSpPr>
        <p:sp>
          <p:nvSpPr>
            <p:cNvPr id="85" name="Text Box 16"/>
            <p:cNvSpPr txBox="1">
              <a:spLocks noChangeArrowheads="1"/>
            </p:cNvSpPr>
            <p:nvPr/>
          </p:nvSpPr>
          <p:spPr bwMode="gray">
            <a:xfrm>
              <a:off x="1448560" y="2804122"/>
              <a:ext cx="10681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sz="2400" b="1" dirty="0" err="1">
                  <a:solidFill>
                    <a:srgbClr val="0000CC"/>
                  </a:solidFill>
                  <a:effectLst/>
                  <a:latin typeface="Times New Roman" panose="02020603050405020304" pitchFamily="18" charset="0"/>
                  <a:ea typeface="Arial" panose="020B0604020202020204" pitchFamily="34" charset="0"/>
                </a:rPr>
                <a:t>Biết</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được</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có</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thể</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dùng</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sơ</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đồ</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hình</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cây</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để</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biểu</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diễn</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một</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sắp</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xếp</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phân</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loại</a:t>
              </a:r>
              <a:r>
                <a:rPr lang="en-US" sz="2400" b="1" dirty="0">
                  <a:solidFill>
                    <a:srgbClr val="0000CC"/>
                  </a:solidFill>
                  <a:effectLst/>
                  <a:latin typeface="Times New Roman" panose="02020603050405020304" pitchFamily="18" charset="0"/>
                  <a:ea typeface="Arial" panose="020B0604020202020204" pitchFamily="34" charset="0"/>
                </a:rPr>
                <a:t>.</a:t>
              </a:r>
              <a:endParaRPr lang="en-US" altLang="vi-VN" sz="2400" b="1" dirty="0">
                <a:solidFill>
                  <a:srgbClr val="0000CC"/>
                </a:solidFill>
                <a:latin typeface="Times New Roman" panose="02020603050405020304" pitchFamily="18" charset="0"/>
                <a:cs typeface="Times New Roman" panose="02020603050405020304" pitchFamily="18" charset="0"/>
              </a:endParaRPr>
            </a:p>
          </p:txBody>
        </p:sp>
        <p:grpSp>
          <p:nvGrpSpPr>
            <p:cNvPr id="86" name="Group 63"/>
            <p:cNvGrpSpPr>
              <a:grpSpLocks/>
            </p:cNvGrpSpPr>
            <p:nvPr/>
          </p:nvGrpSpPr>
          <p:grpSpPr bwMode="auto">
            <a:xfrm>
              <a:off x="577350" y="2781551"/>
              <a:ext cx="749890" cy="671116"/>
              <a:chOff x="891" y="1092"/>
              <a:chExt cx="259" cy="655"/>
            </a:xfrm>
          </p:grpSpPr>
          <p:sp>
            <p:nvSpPr>
              <p:cNvPr id="87" name="AutoShape 6"/>
              <p:cNvSpPr>
                <a:spLocks noChangeArrowheads="1"/>
              </p:cNvSpPr>
              <p:nvPr/>
            </p:nvSpPr>
            <p:spPr bwMode="gray">
              <a:xfrm>
                <a:off x="891" y="1092"/>
                <a:ext cx="259" cy="585"/>
              </a:xfrm>
              <a:prstGeom prst="roundRect">
                <a:avLst>
                  <a:gd name="adj" fmla="val 11921"/>
                </a:avLst>
              </a:prstGeom>
              <a:solidFill>
                <a:srgbClr val="FF0000"/>
              </a:solidFill>
              <a:ln w="381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88" name="Freeform 7"/>
              <p:cNvSpPr>
                <a:spLocks/>
              </p:cNvSpPr>
              <p:nvPr/>
            </p:nvSpPr>
            <p:spPr bwMode="gray">
              <a:xfrm>
                <a:off x="907" y="1120"/>
                <a:ext cx="243" cy="51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89" name="Text Box 8"/>
              <p:cNvSpPr txBox="1">
                <a:spLocks noChangeArrowheads="1"/>
              </p:cNvSpPr>
              <p:nvPr/>
            </p:nvSpPr>
            <p:spPr bwMode="gray">
              <a:xfrm>
                <a:off x="950" y="1251"/>
                <a:ext cx="127"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r>
                  <a:rPr 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p>
            </p:txBody>
          </p:sp>
        </p:grpSp>
      </p:grpSp>
      <p:grpSp>
        <p:nvGrpSpPr>
          <p:cNvPr id="91" name="Group 90"/>
          <p:cNvGrpSpPr>
            <a:grpSpLocks/>
          </p:cNvGrpSpPr>
          <p:nvPr/>
        </p:nvGrpSpPr>
        <p:grpSpPr bwMode="auto">
          <a:xfrm>
            <a:off x="1016268" y="3169237"/>
            <a:ext cx="11219878" cy="657931"/>
            <a:chOff x="891" y="1144"/>
            <a:chExt cx="3951" cy="639"/>
          </a:xfrm>
        </p:grpSpPr>
        <p:grpSp>
          <p:nvGrpSpPr>
            <p:cNvPr id="92" name="Group 63"/>
            <p:cNvGrpSpPr>
              <a:grpSpLocks/>
            </p:cNvGrpSpPr>
            <p:nvPr/>
          </p:nvGrpSpPr>
          <p:grpSpPr bwMode="auto">
            <a:xfrm>
              <a:off x="891" y="1144"/>
              <a:ext cx="259" cy="639"/>
              <a:chOff x="891" y="1144"/>
              <a:chExt cx="259" cy="639"/>
            </a:xfrm>
          </p:grpSpPr>
          <p:sp>
            <p:nvSpPr>
              <p:cNvPr id="94" name="AutoShape 6"/>
              <p:cNvSpPr>
                <a:spLocks noChangeArrowheads="1"/>
              </p:cNvSpPr>
              <p:nvPr/>
            </p:nvSpPr>
            <p:spPr bwMode="gray">
              <a:xfrm>
                <a:off x="891" y="1144"/>
                <a:ext cx="259" cy="585"/>
              </a:xfrm>
              <a:prstGeom prst="roundRect">
                <a:avLst>
                  <a:gd name="adj" fmla="val 11921"/>
                </a:avLst>
              </a:prstGeom>
              <a:solidFill>
                <a:srgbClr val="00B050"/>
              </a:solidFill>
              <a:ln w="381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95" name="Freeform 7"/>
              <p:cNvSpPr>
                <a:spLocks/>
              </p:cNvSpPr>
              <p:nvPr/>
            </p:nvSpPr>
            <p:spPr bwMode="gray">
              <a:xfrm>
                <a:off x="907" y="1172"/>
                <a:ext cx="243" cy="51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96" name="Text Box 8"/>
              <p:cNvSpPr txBox="1">
                <a:spLocks noChangeArrowheads="1"/>
              </p:cNvSpPr>
              <p:nvPr/>
            </p:nvSpPr>
            <p:spPr bwMode="gray">
              <a:xfrm>
                <a:off x="950" y="1290"/>
                <a:ext cx="127"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r>
                  <a:rPr 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1</a:t>
                </a:r>
              </a:p>
            </p:txBody>
          </p:sp>
        </p:grpSp>
        <p:sp>
          <p:nvSpPr>
            <p:cNvPr id="93" name="Text Box 9"/>
            <p:cNvSpPr txBox="1">
              <a:spLocks noChangeArrowheads="1"/>
            </p:cNvSpPr>
            <p:nvPr/>
          </p:nvSpPr>
          <p:spPr bwMode="gray">
            <a:xfrm>
              <a:off x="1147" y="1308"/>
              <a:ext cx="3695"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ts val="1600"/>
                </a:lnSpc>
                <a:spcBef>
                  <a:spcPts val="400"/>
                </a:spcBef>
                <a:spcAft>
                  <a:spcPts val="400"/>
                </a:spcAft>
              </a:pP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nhanh</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dựa</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sắp</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xếp</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7" name="Text Box 26" descr="White marble"/>
          <p:cNvSpPr txBox="1">
            <a:spLocks noChangeArrowheads="1"/>
          </p:cNvSpPr>
          <p:nvPr/>
        </p:nvSpPr>
        <p:spPr bwMode="gray">
          <a:xfrm>
            <a:off x="444843" y="2431523"/>
            <a:ext cx="40314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Char char="Ø"/>
            </a:pPr>
            <a:r>
              <a:rPr lang="en-US" altLang="en-US" b="1" dirty="0" err="1">
                <a:solidFill>
                  <a:srgbClr val="FF0000"/>
                </a:solidFill>
                <a:latin typeface="Times New Roman" panose="02020603050405020304" pitchFamily="18" charset="0"/>
                <a:cs typeface="Times New Roman" panose="02020603050405020304" pitchFamily="18" charset="0"/>
              </a:rPr>
              <a:t>Mục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học</a:t>
            </a:r>
            <a:r>
              <a:rPr lang="en-US" alt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70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linds(horizontal)">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blinds(horizontal)">
                                      <p:cBhvr>
                                        <p:cTn id="20" dur="5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randombar(horizontal)">
                                      <p:cBhvr>
                                        <p:cTn id="2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9">
            <a:extLst>
              <a:ext uri="{FF2B5EF4-FFF2-40B4-BE49-F238E27FC236}">
                <a16:creationId xmlns:a16="http://schemas.microsoft.com/office/drawing/2014/main" id="{BA4A6C17-DD90-3228-4DF8-F2980E973AE1}"/>
              </a:ext>
            </a:extLst>
          </p:cNvPr>
          <p:cNvSpPr txBox="1">
            <a:spLocks noChangeArrowheads="1"/>
          </p:cNvSpPr>
          <p:nvPr/>
        </p:nvSpPr>
        <p:spPr bwMode="gray">
          <a:xfrm>
            <a:off x="0" y="4986"/>
            <a:ext cx="9418639" cy="5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a:solidFill>
                  <a:srgbClr val="0000CC"/>
                </a:solidFill>
                <a:latin typeface="Times New Roman" panose="02020603050405020304" pitchFamily="18" charset="0"/>
                <a:cs typeface="Times New Roman" panose="02020603050405020304" pitchFamily="18" charset="0"/>
              </a:rPr>
              <a:t>1</a:t>
            </a:r>
            <a:r>
              <a:rPr lang="en-US" sz="2600" b="1" dirty="0">
                <a:solidFill>
                  <a:srgbClr val="0000CC"/>
                </a:solidFill>
                <a:latin typeface="Times New Roman" panose="02020603050405020304" pitchFamily="18" charset="0"/>
                <a:cs typeface="Times New Roman" panose="02020603050405020304" pitchFamily="18" charset="0"/>
              </a:rPr>
              <a:t>. T</a:t>
            </a:r>
            <a:r>
              <a:rPr lang="vi-VN" sz="2600" b="1" dirty="0">
                <a:solidFill>
                  <a:srgbClr val="0000CC"/>
                </a:solidFill>
              </a:rPr>
              <a:t>ìm nhanh một vật khi đã được sắp xếp</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43DDD01-E16F-DA15-D893-3C4E63BADCBE}"/>
              </a:ext>
            </a:extLst>
          </p:cNvPr>
          <p:cNvGrpSpPr/>
          <p:nvPr/>
        </p:nvGrpSpPr>
        <p:grpSpPr>
          <a:xfrm>
            <a:off x="-40627" y="898609"/>
            <a:ext cx="12158526" cy="3893680"/>
            <a:chOff x="-2" y="1017554"/>
            <a:chExt cx="12158526" cy="3893680"/>
          </a:xfrm>
        </p:grpSpPr>
        <p:sp>
          <p:nvSpPr>
            <p:cNvPr id="20" name="Text Box 9">
              <a:extLst>
                <a:ext uri="{FF2B5EF4-FFF2-40B4-BE49-F238E27FC236}">
                  <a16:creationId xmlns:a16="http://schemas.microsoft.com/office/drawing/2014/main" id="{0017443F-4844-6077-A043-4A4CF476D22A}"/>
                </a:ext>
              </a:extLst>
            </p:cNvPr>
            <p:cNvSpPr txBox="1">
              <a:spLocks noChangeArrowheads="1"/>
            </p:cNvSpPr>
            <p:nvPr/>
          </p:nvSpPr>
          <p:spPr bwMode="gray">
            <a:xfrm>
              <a:off x="-2" y="1017554"/>
              <a:ext cx="121585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400"/>
                </a:spcBef>
                <a:spcAft>
                  <a:spcPts val="4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p>
          </p:txBody>
        </p:sp>
        <p:pic>
          <p:nvPicPr>
            <p:cNvPr id="5" name="Picture 4">
              <a:extLst>
                <a:ext uri="{FF2B5EF4-FFF2-40B4-BE49-F238E27FC236}">
                  <a16:creationId xmlns:a16="http://schemas.microsoft.com/office/drawing/2014/main" id="{EDE8A5E4-E8DB-2303-AF84-ED777DBE36A8}"/>
                </a:ext>
              </a:extLst>
            </p:cNvPr>
            <p:cNvPicPr>
              <a:picLocks noChangeAspect="1"/>
            </p:cNvPicPr>
            <p:nvPr/>
          </p:nvPicPr>
          <p:blipFill>
            <a:blip r:embed="rId8"/>
            <a:stretch>
              <a:fillRect/>
            </a:stretch>
          </p:blipFill>
          <p:spPr>
            <a:xfrm>
              <a:off x="6373545" y="1650428"/>
              <a:ext cx="5204114" cy="3260806"/>
            </a:xfrm>
            <a:prstGeom prst="rect">
              <a:avLst/>
            </a:prstGeom>
          </p:spPr>
        </p:pic>
      </p:grpSp>
      <p:sp>
        <p:nvSpPr>
          <p:cNvPr id="21" name="Text Box 9">
            <a:extLst>
              <a:ext uri="{FF2B5EF4-FFF2-40B4-BE49-F238E27FC236}">
                <a16:creationId xmlns:a16="http://schemas.microsoft.com/office/drawing/2014/main" id="{7BA86726-CEA1-4722-1E48-10A974BF541D}"/>
              </a:ext>
            </a:extLst>
          </p:cNvPr>
          <p:cNvSpPr txBox="1">
            <a:spLocks noChangeArrowheads="1"/>
          </p:cNvSpPr>
          <p:nvPr/>
        </p:nvSpPr>
        <p:spPr bwMode="gray">
          <a:xfrm>
            <a:off x="-2" y="1919191"/>
            <a:ext cx="63119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a) Theo </a:t>
            </a:r>
            <a:r>
              <a:rPr lang="en-US" sz="2800" dirty="0" err="1"/>
              <a:t>em</a:t>
            </a:r>
            <a:r>
              <a:rPr lang="en-US" sz="2800" dirty="0"/>
              <a:t>, </a:t>
            </a:r>
            <a:r>
              <a:rPr lang="en-US" sz="2800" dirty="0" err="1"/>
              <a:t>có</a:t>
            </a:r>
            <a:r>
              <a:rPr lang="en-US" sz="2800" dirty="0"/>
              <a:t> </a:t>
            </a:r>
            <a:r>
              <a:rPr lang="en-US" sz="2800" dirty="0" err="1"/>
              <a:t>cần</a:t>
            </a:r>
            <a:r>
              <a:rPr lang="en-US" sz="2800" dirty="0"/>
              <a:t> </a:t>
            </a:r>
            <a:r>
              <a:rPr lang="en-US" sz="2800" dirty="0" err="1"/>
              <a:t>đánh</a:t>
            </a:r>
            <a:r>
              <a:rPr lang="en-US" sz="2800" dirty="0"/>
              <a:t> </a:t>
            </a:r>
            <a:r>
              <a:rPr lang="en-US" sz="2800" dirty="0" err="1"/>
              <a:t>số</a:t>
            </a:r>
            <a:r>
              <a:rPr lang="en-US" sz="2800" dirty="0"/>
              <a:t> </a:t>
            </a:r>
            <a:r>
              <a:rPr lang="en-US" sz="2800" dirty="0" err="1"/>
              <a:t>các</a:t>
            </a:r>
            <a:r>
              <a:rPr lang="en-US" sz="2800" dirty="0"/>
              <a:t> toa </a:t>
            </a:r>
            <a:r>
              <a:rPr lang="en-US" sz="2800" dirty="0" err="1"/>
              <a:t>tàu</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như</a:t>
            </a:r>
            <a:r>
              <a:rPr lang="en-US" sz="2800" dirty="0"/>
              <a:t> </a:t>
            </a:r>
            <a:r>
              <a:rPr lang="en-US" sz="2800" dirty="0" err="1"/>
              <a:t>vậy</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p>
        </p:txBody>
      </p:sp>
      <p:sp>
        <p:nvSpPr>
          <p:cNvPr id="24" name="Text Box 9">
            <a:extLst>
              <a:ext uri="{FF2B5EF4-FFF2-40B4-BE49-F238E27FC236}">
                <a16:creationId xmlns:a16="http://schemas.microsoft.com/office/drawing/2014/main" id="{B82E0979-D5D5-4719-11E5-0F655FFA6F76}"/>
              </a:ext>
            </a:extLst>
          </p:cNvPr>
          <p:cNvSpPr txBox="1">
            <a:spLocks noChangeArrowheads="1"/>
          </p:cNvSpPr>
          <p:nvPr/>
        </p:nvSpPr>
        <p:spPr bwMode="gray">
          <a:xfrm>
            <a:off x="-40627" y="2942056"/>
            <a:ext cx="63119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i="1" dirty="0"/>
              <a:t>=&gt;</a:t>
            </a:r>
            <a:r>
              <a:rPr lang="vi-VN" sz="2400" i="1" dirty="0"/>
              <a:t>Việc đánh số các toa như thế là cần thiết vì đoàn tàu rất dài, việc đánh số các toa tàu theo thứ tự giúp hành khách dễ dàng tìm được toa ngồi của mình.</a:t>
            </a:r>
            <a:endParaRPr lang="en-US" sz="2400" i="1" dirty="0"/>
          </a:p>
        </p:txBody>
      </p:sp>
      <p:sp>
        <p:nvSpPr>
          <p:cNvPr id="25" name="Text Box 9">
            <a:extLst>
              <a:ext uri="{FF2B5EF4-FFF2-40B4-BE49-F238E27FC236}">
                <a16:creationId xmlns:a16="http://schemas.microsoft.com/office/drawing/2014/main" id="{50A89564-DA1C-8C2B-FC49-90EDC5A6FD9C}"/>
              </a:ext>
            </a:extLst>
          </p:cNvPr>
          <p:cNvSpPr txBox="1">
            <a:spLocks noChangeArrowheads="1"/>
          </p:cNvSpPr>
          <p:nvPr/>
        </p:nvSpPr>
        <p:spPr bwMode="gray">
          <a:xfrm>
            <a:off x="-1" y="4440109"/>
            <a:ext cx="63119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b) </a:t>
            </a:r>
            <a:r>
              <a:rPr lang="en-US" sz="2800" dirty="0" err="1"/>
              <a:t>Trên</a:t>
            </a:r>
            <a:r>
              <a:rPr lang="en-US" sz="2800" dirty="0"/>
              <a:t> </a:t>
            </a:r>
            <a:r>
              <a:rPr lang="en-US" sz="2800" dirty="0" err="1"/>
              <a:t>sân</a:t>
            </a:r>
            <a:r>
              <a:rPr lang="en-US" sz="2800" dirty="0"/>
              <a:t> ga, </a:t>
            </a:r>
            <a:r>
              <a:rPr lang="en-US" sz="2800" dirty="0" err="1"/>
              <a:t>nếu</a:t>
            </a:r>
            <a:r>
              <a:rPr lang="en-US" sz="2800" dirty="0"/>
              <a:t> </a:t>
            </a:r>
            <a:r>
              <a:rPr lang="en-US" sz="2800" dirty="0" err="1"/>
              <a:t>em</a:t>
            </a:r>
            <a:r>
              <a:rPr lang="en-US" sz="2800" dirty="0"/>
              <a:t> </a:t>
            </a:r>
            <a:r>
              <a:rPr lang="en-US" sz="2800" dirty="0" err="1"/>
              <a:t>đang</a:t>
            </a:r>
            <a:r>
              <a:rPr lang="en-US" sz="2800" dirty="0"/>
              <a:t> </a:t>
            </a:r>
            <a:r>
              <a:rPr lang="en-US" sz="2800" dirty="0" err="1"/>
              <a:t>đứng</a:t>
            </a:r>
            <a:r>
              <a:rPr lang="en-US" sz="2800" dirty="0"/>
              <a:t> ở </a:t>
            </a:r>
            <a:r>
              <a:rPr lang="en-US" sz="2800" dirty="0" err="1"/>
              <a:t>vị</a:t>
            </a:r>
            <a:r>
              <a:rPr lang="en-US" sz="2800" dirty="0"/>
              <a:t> </a:t>
            </a:r>
            <a:r>
              <a:rPr lang="en-US" sz="2800" dirty="0" err="1"/>
              <a:t>trí</a:t>
            </a:r>
            <a:r>
              <a:rPr lang="en-US" sz="2800" dirty="0"/>
              <a:t> toa </a:t>
            </a:r>
            <a:r>
              <a:rPr lang="en-US" sz="2800" dirty="0" err="1"/>
              <a:t>số</a:t>
            </a:r>
            <a:r>
              <a:rPr lang="en-US" sz="2800" dirty="0"/>
              <a:t> 5, </a:t>
            </a:r>
            <a:r>
              <a:rPr lang="en-US" sz="2800" dirty="0" err="1"/>
              <a:t>muốn</a:t>
            </a:r>
            <a:r>
              <a:rPr lang="en-US" sz="2800" dirty="0"/>
              <a:t> </a:t>
            </a:r>
            <a:r>
              <a:rPr lang="en-US" sz="2800" dirty="0" err="1"/>
              <a:t>tìm</a:t>
            </a:r>
            <a:r>
              <a:rPr lang="en-US" sz="2800" dirty="0"/>
              <a:t> </a:t>
            </a:r>
            <a:r>
              <a:rPr lang="en-US" sz="2800" dirty="0" err="1"/>
              <a:t>đến</a:t>
            </a:r>
            <a:r>
              <a:rPr lang="en-US" sz="2800" dirty="0"/>
              <a:t> toa </a:t>
            </a:r>
            <a:r>
              <a:rPr lang="en-US" sz="2800" dirty="0" err="1"/>
              <a:t>số</a:t>
            </a:r>
            <a:r>
              <a:rPr lang="en-US" sz="2800" dirty="0"/>
              <a:t> 8 </a:t>
            </a:r>
            <a:r>
              <a:rPr lang="en-US" sz="2800" dirty="0" err="1"/>
              <a:t>thì</a:t>
            </a:r>
            <a:r>
              <a:rPr lang="en-US" sz="2800" dirty="0"/>
              <a:t> </a:t>
            </a:r>
            <a:r>
              <a:rPr lang="en-US" sz="2800" dirty="0" err="1"/>
              <a:t>em</a:t>
            </a:r>
            <a:r>
              <a:rPr lang="en-US" sz="2800" dirty="0"/>
              <a:t> </a:t>
            </a:r>
            <a:r>
              <a:rPr lang="en-US" sz="2800" dirty="0" err="1"/>
              <a:t>sẽ</a:t>
            </a:r>
            <a:r>
              <a:rPr lang="en-US" sz="2800" dirty="0"/>
              <a:t> </a:t>
            </a:r>
            <a:r>
              <a:rPr lang="en-US" sz="2800" dirty="0" err="1"/>
              <a:t>làm</a:t>
            </a:r>
            <a:r>
              <a:rPr lang="en-US" sz="2800" dirty="0"/>
              <a:t> </a:t>
            </a:r>
            <a:r>
              <a:rPr lang="en-US" sz="2800" dirty="0" err="1"/>
              <a:t>thê</a:t>
            </a:r>
            <a:r>
              <a:rPr lang="en-US" sz="2800" dirty="0"/>
              <a:t>́ </a:t>
            </a:r>
            <a:r>
              <a:rPr lang="en-US" sz="2800" dirty="0" err="1"/>
              <a:t>nào</a:t>
            </a:r>
            <a:r>
              <a:rPr lang="en-US" sz="2800" dirty="0"/>
              <a:t>?</a:t>
            </a:r>
          </a:p>
        </p:txBody>
      </p:sp>
      <p:sp>
        <p:nvSpPr>
          <p:cNvPr id="26" name="Text Box 9">
            <a:extLst>
              <a:ext uri="{FF2B5EF4-FFF2-40B4-BE49-F238E27FC236}">
                <a16:creationId xmlns:a16="http://schemas.microsoft.com/office/drawing/2014/main" id="{DB2AF72B-0B4D-B966-4008-83795538CB89}"/>
              </a:ext>
            </a:extLst>
          </p:cNvPr>
          <p:cNvSpPr txBox="1">
            <a:spLocks noChangeArrowheads="1"/>
          </p:cNvSpPr>
          <p:nvPr/>
        </p:nvSpPr>
        <p:spPr bwMode="gray">
          <a:xfrm>
            <a:off x="0" y="5825104"/>
            <a:ext cx="10922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i="1" dirty="0"/>
              <a:t>=&gt; </a:t>
            </a:r>
            <a:r>
              <a:rPr lang="en-US" sz="2400" i="1" dirty="0" err="1"/>
              <a:t>Em</a:t>
            </a:r>
            <a:r>
              <a:rPr lang="en-US" sz="2400" i="1" dirty="0"/>
              <a:t> </a:t>
            </a:r>
            <a:r>
              <a:rPr lang="en-US" sz="2400" i="1" dirty="0" err="1"/>
              <a:t>tìm</a:t>
            </a:r>
            <a:r>
              <a:rPr lang="en-US" sz="2400" i="1" dirty="0"/>
              <a:t> </a:t>
            </a:r>
            <a:r>
              <a:rPr lang="en-US" sz="2400" i="1" dirty="0" err="1"/>
              <a:t>đến</a:t>
            </a:r>
            <a:r>
              <a:rPr lang="en-US" sz="2400" i="1" dirty="0"/>
              <a:t> toa </a:t>
            </a:r>
            <a:r>
              <a:rPr lang="en-US" sz="2400" i="1" dirty="0" err="1"/>
              <a:t>có</a:t>
            </a:r>
            <a:r>
              <a:rPr lang="en-US" sz="2400" i="1" dirty="0"/>
              <a:t> </a:t>
            </a:r>
            <a:r>
              <a:rPr lang="en-US" sz="2400" i="1" dirty="0" err="1"/>
              <a:t>ghi</a:t>
            </a:r>
            <a:r>
              <a:rPr lang="en-US" sz="2400" i="1" dirty="0"/>
              <a:t> </a:t>
            </a:r>
            <a:r>
              <a:rPr lang="en-US" sz="2400" i="1" dirty="0" err="1"/>
              <a:t>số</a:t>
            </a:r>
            <a:r>
              <a:rPr lang="en-US" sz="2400" i="1" dirty="0"/>
              <a:t> 8 </a:t>
            </a:r>
            <a:r>
              <a:rPr lang="en-US" sz="2400" i="1" dirty="0" err="1"/>
              <a:t>trên</a:t>
            </a:r>
            <a:r>
              <a:rPr lang="en-US" sz="2400" i="1" dirty="0"/>
              <a:t> </a:t>
            </a:r>
            <a:r>
              <a:rPr lang="en-US" sz="2400" i="1" dirty="0" err="1"/>
              <a:t>thân</a:t>
            </a:r>
            <a:r>
              <a:rPr lang="en-US" sz="2400" i="1" dirty="0"/>
              <a:t> toa </a:t>
            </a:r>
            <a:r>
              <a:rPr lang="en-US" sz="2400" i="1" dirty="0" err="1"/>
              <a:t>hoặc</a:t>
            </a:r>
            <a:r>
              <a:rPr lang="en-US" sz="2400" i="1" dirty="0"/>
              <a:t> </a:t>
            </a:r>
            <a:r>
              <a:rPr lang="en-US" sz="2400" i="1" dirty="0" err="1"/>
              <a:t>đi</a:t>
            </a:r>
            <a:r>
              <a:rPr lang="en-US" sz="2400" i="1" dirty="0"/>
              <a:t> </a:t>
            </a:r>
            <a:r>
              <a:rPr lang="en-US" sz="2400" i="1" dirty="0" err="1"/>
              <a:t>thêm</a:t>
            </a:r>
            <a:r>
              <a:rPr lang="en-US" sz="2400" i="1" dirty="0"/>
              <a:t> 3 toa </a:t>
            </a:r>
            <a:r>
              <a:rPr lang="en-US" sz="2400" i="1" dirty="0" err="1"/>
              <a:t>nữa</a:t>
            </a:r>
            <a:r>
              <a:rPr lang="en-US" sz="2400" i="1" dirty="0"/>
              <a:t> </a:t>
            </a:r>
            <a:r>
              <a:rPr lang="en-US" sz="2400" i="1" dirty="0" err="1"/>
              <a:t>về</a:t>
            </a:r>
            <a:r>
              <a:rPr lang="en-US" sz="2400" i="1" dirty="0"/>
              <a:t> </a:t>
            </a:r>
            <a:r>
              <a:rPr lang="en-US" sz="2400" i="1" dirty="0" err="1"/>
              <a:t>phía</a:t>
            </a:r>
            <a:r>
              <a:rPr lang="en-US" sz="2400" i="1" dirty="0"/>
              <a:t> </a:t>
            </a:r>
            <a:r>
              <a:rPr lang="en-US" sz="2400" i="1" dirty="0" err="1"/>
              <a:t>đuôi</a:t>
            </a:r>
            <a:r>
              <a:rPr lang="en-US" sz="2400" i="1" dirty="0"/>
              <a:t> </a:t>
            </a:r>
            <a:r>
              <a:rPr lang="en-US" sz="2400" i="1" dirty="0" err="1"/>
              <a:t>tàu</a:t>
            </a:r>
            <a:r>
              <a:rPr lang="en-US" sz="2400" i="1" dirty="0"/>
              <a:t>.</a:t>
            </a:r>
          </a:p>
        </p:txBody>
      </p:sp>
      <p:sp>
        <p:nvSpPr>
          <p:cNvPr id="27" name="Text Box 9">
            <a:extLst>
              <a:ext uri="{FF2B5EF4-FFF2-40B4-BE49-F238E27FC236}">
                <a16:creationId xmlns:a16="http://schemas.microsoft.com/office/drawing/2014/main" id="{CB9D8A91-CCD4-82D5-68C7-E98ACB5FD00A}"/>
              </a:ext>
            </a:extLst>
          </p:cNvPr>
          <p:cNvSpPr txBox="1">
            <a:spLocks noChangeArrowheads="1"/>
          </p:cNvSpPr>
          <p:nvPr/>
        </p:nvSpPr>
        <p:spPr bwMode="gray">
          <a:xfrm>
            <a:off x="0" y="448256"/>
            <a:ext cx="9418639" cy="5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err="1">
                <a:solidFill>
                  <a:srgbClr val="FF0000"/>
                </a:solidFill>
                <a:latin typeface="Times New Roman" panose="02020603050405020304" pitchFamily="18" charset="0"/>
                <a:cs typeface="Times New Roman" panose="02020603050405020304" pitchFamily="18" charset="0"/>
              </a:rPr>
              <a:t>Hoạt</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động</a:t>
            </a:r>
            <a:r>
              <a:rPr lang="en-US" sz="2700" b="1" dirty="0">
                <a:solidFill>
                  <a:srgbClr val="FF0000"/>
                </a:solidFill>
                <a:latin typeface="Times New Roman" panose="02020603050405020304" pitchFamily="18" charset="0"/>
                <a:cs typeface="Times New Roman" panose="02020603050405020304" pitchFamily="18" charset="0"/>
              </a:rPr>
              <a:t> 1: </a:t>
            </a:r>
            <a:r>
              <a:rPr lang="en-US" sz="2700" b="1" dirty="0" err="1">
                <a:solidFill>
                  <a:srgbClr val="FF0000"/>
                </a:solidFill>
                <a:latin typeface="Times New Roman" panose="02020603050405020304" pitchFamily="18" charset="0"/>
                <a:cs typeface="Times New Roman" panose="02020603050405020304" pitchFamily="18" charset="0"/>
              </a:rPr>
              <a:t>Tìm</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kiếm</a:t>
            </a:r>
            <a:r>
              <a:rPr lang="en-US" sz="2700" b="1" dirty="0">
                <a:solidFill>
                  <a:srgbClr val="FF0000"/>
                </a:solidFill>
                <a:latin typeface="Times New Roman" panose="02020603050405020304" pitchFamily="18" charset="0"/>
                <a:cs typeface="Times New Roman" panose="02020603050405020304" pitchFamily="18" charset="0"/>
              </a:rPr>
              <a:t> toa </a:t>
            </a:r>
            <a:r>
              <a:rPr lang="en-US" sz="2700" b="1" dirty="0" err="1">
                <a:solidFill>
                  <a:srgbClr val="FF0000"/>
                </a:solidFill>
                <a:latin typeface="Times New Roman" panose="02020603050405020304" pitchFamily="18" charset="0"/>
                <a:cs typeface="Times New Roman" panose="02020603050405020304" pitchFamily="18" charset="0"/>
              </a:rPr>
              <a:t>tàu</a:t>
            </a:r>
            <a:endParaRPr lang="en-US" sz="27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 Box 9"/>
          <p:cNvSpPr txBox="1">
            <a:spLocks noChangeArrowheads="1"/>
          </p:cNvSpPr>
          <p:nvPr/>
        </p:nvSpPr>
        <p:spPr bwMode="gray">
          <a:xfrm>
            <a:off x="160957" y="101854"/>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800" b="1" i="0" dirty="0">
                <a:solidFill>
                  <a:srgbClr val="000000"/>
                </a:solidFill>
                <a:effectLst/>
                <a:latin typeface="Open Sans" panose="020B0606030504020204" pitchFamily="34" charset="0"/>
              </a:rPr>
              <a:t>Trò chơi:</a:t>
            </a:r>
            <a:r>
              <a:rPr lang="vi-VN" sz="2800" b="0" i="0" dirty="0">
                <a:solidFill>
                  <a:srgbClr val="000000"/>
                </a:solidFill>
                <a:effectLst/>
                <a:latin typeface="Open Sans" panose="020B0606030504020204" pitchFamily="34" charset="0"/>
              </a:rPr>
              <a:t> Nhóm nào tìm giỏi hơn?</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24" name="Text Box 9"/>
          <p:cNvSpPr txBox="1">
            <a:spLocks noChangeArrowheads="1"/>
          </p:cNvSpPr>
          <p:nvPr/>
        </p:nvSpPr>
        <p:spPr bwMode="gray">
          <a:xfrm>
            <a:off x="0" y="674044"/>
            <a:ext cx="1098496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i="1" dirty="0" err="1"/>
              <a:t>Chuẩn</a:t>
            </a:r>
            <a:r>
              <a:rPr lang="en-US" sz="2600" b="1" i="1" dirty="0"/>
              <a:t> </a:t>
            </a:r>
            <a:r>
              <a:rPr lang="en-US" sz="2600" b="1" i="1" dirty="0" err="1"/>
              <a:t>bị</a:t>
            </a:r>
            <a:r>
              <a:rPr lang="en-US" sz="2600" b="1" i="1" dirty="0"/>
              <a:t> </a:t>
            </a:r>
            <a:r>
              <a:rPr lang="en-US" sz="2600" b="1" i="1" dirty="0" err="1"/>
              <a:t>vật</a:t>
            </a:r>
            <a:r>
              <a:rPr lang="en-US" sz="2600" b="1" i="1" dirty="0"/>
              <a:t> </a:t>
            </a:r>
            <a:r>
              <a:rPr lang="en-US" sz="2600" b="1" i="1" dirty="0" err="1"/>
              <a:t>liệu</a:t>
            </a:r>
            <a:r>
              <a:rPr lang="en-US" sz="2600" b="1" i="1" dirty="0"/>
              <a:t> </a:t>
            </a:r>
            <a:r>
              <a:rPr lang="en-US" sz="2600" b="1" i="1" dirty="0" err="1"/>
              <a:t>để</a:t>
            </a:r>
            <a:r>
              <a:rPr lang="en-US" sz="2600" b="1" i="1" dirty="0"/>
              <a:t> </a:t>
            </a:r>
            <a:r>
              <a:rPr lang="en-US" sz="2600" b="1" i="1" dirty="0" err="1"/>
              <a:t>chơi</a:t>
            </a:r>
            <a:r>
              <a:rPr lang="en-US" sz="2600" b="1" i="1" dirty="0"/>
              <a:t>:</a:t>
            </a:r>
          </a:p>
          <a:p>
            <a:r>
              <a:rPr lang="en-US" sz="2600" dirty="0"/>
              <a:t>- 2 </a:t>
            </a:r>
            <a:r>
              <a:rPr lang="en-US" sz="2600" dirty="0" err="1"/>
              <a:t>bộ</a:t>
            </a:r>
            <a:r>
              <a:rPr lang="en-US" sz="2600" dirty="0"/>
              <a:t> </a:t>
            </a:r>
            <a:r>
              <a:rPr lang="en-US" sz="2600" dirty="0" err="1"/>
              <a:t>ảnh</a:t>
            </a:r>
            <a:r>
              <a:rPr lang="en-US" sz="2600" dirty="0"/>
              <a:t> </a:t>
            </a:r>
            <a:r>
              <a:rPr lang="en-US" sz="2600" dirty="0" err="1"/>
              <a:t>giống</a:t>
            </a:r>
            <a:r>
              <a:rPr lang="en-US" sz="2600" dirty="0"/>
              <a:t> </a:t>
            </a:r>
            <a:r>
              <a:rPr lang="en-US" sz="2600" dirty="0" err="1"/>
              <a:t>nhau</a:t>
            </a:r>
            <a:r>
              <a:rPr lang="en-US" sz="2600" dirty="0"/>
              <a:t>, </a:t>
            </a:r>
            <a:r>
              <a:rPr lang="en-US" sz="2600" dirty="0" err="1"/>
              <a:t>gồm</a:t>
            </a:r>
            <a:r>
              <a:rPr lang="en-US" sz="2600" dirty="0"/>
              <a:t> </a:t>
            </a:r>
            <a:r>
              <a:rPr lang="en-US" sz="2600" dirty="0" err="1"/>
              <a:t>các</a:t>
            </a:r>
            <a:r>
              <a:rPr lang="en-US" sz="2600" dirty="0"/>
              <a:t> </a:t>
            </a:r>
            <a:r>
              <a:rPr lang="en-US" sz="2600" dirty="0" err="1"/>
              <a:t>ảnh</a:t>
            </a:r>
            <a:r>
              <a:rPr lang="en-US" sz="2600" dirty="0"/>
              <a:t> </a:t>
            </a:r>
            <a:r>
              <a:rPr lang="en-US" sz="2600" dirty="0" err="1"/>
              <a:t>động</a:t>
            </a:r>
            <a:r>
              <a:rPr lang="en-US" sz="2600" dirty="0"/>
              <a:t> </a:t>
            </a:r>
            <a:r>
              <a:rPr lang="en-US" sz="2600" dirty="0" err="1"/>
              <a:t>vật</a:t>
            </a:r>
            <a:r>
              <a:rPr lang="en-US" sz="2600" dirty="0"/>
              <a:t>, </a:t>
            </a:r>
            <a:r>
              <a:rPr lang="en-US" sz="2600" dirty="0" err="1"/>
              <a:t>rau</a:t>
            </a:r>
            <a:r>
              <a:rPr lang="en-US" sz="2600" dirty="0"/>
              <a:t>, </a:t>
            </a:r>
            <a:r>
              <a:rPr lang="en-US" sz="2600" dirty="0" err="1"/>
              <a:t>củ</a:t>
            </a:r>
            <a:r>
              <a:rPr lang="en-US" sz="2600" dirty="0"/>
              <a:t>, </a:t>
            </a:r>
            <a:r>
              <a:rPr lang="en-US" sz="2600" dirty="0" err="1"/>
              <a:t>hoa</a:t>
            </a:r>
            <a:r>
              <a:rPr lang="en-US" sz="2600" dirty="0"/>
              <a:t>.</a:t>
            </a:r>
          </a:p>
          <a:p>
            <a:r>
              <a:rPr lang="en-US" sz="2600" dirty="0"/>
              <a:t>- 2 </a:t>
            </a:r>
            <a:r>
              <a:rPr lang="en-US" sz="2600" dirty="0" err="1"/>
              <a:t>bàn</a:t>
            </a:r>
            <a:r>
              <a:rPr lang="en-US" sz="2600" dirty="0"/>
              <a:t>, </a:t>
            </a:r>
            <a:r>
              <a:rPr lang="en-US" sz="2600" dirty="0" err="1"/>
              <a:t>trên</a:t>
            </a:r>
            <a:r>
              <a:rPr lang="en-US" sz="2600" dirty="0"/>
              <a:t> </a:t>
            </a:r>
            <a:r>
              <a:rPr lang="en-US" sz="2600" dirty="0" err="1"/>
              <a:t>mỗi</a:t>
            </a:r>
            <a:r>
              <a:rPr lang="en-US" sz="2600" dirty="0"/>
              <a:t> </a:t>
            </a:r>
            <a:r>
              <a:rPr lang="en-US" sz="2600" dirty="0" err="1"/>
              <a:t>bàn</a:t>
            </a:r>
            <a:r>
              <a:rPr lang="en-US" sz="2600" dirty="0"/>
              <a:t> </a:t>
            </a:r>
            <a:r>
              <a:rPr lang="en-US" sz="2600" dirty="0" err="1"/>
              <a:t>đạt</a:t>
            </a:r>
            <a:r>
              <a:rPr lang="en-US" sz="2600" dirty="0"/>
              <a:t> 1 </a:t>
            </a:r>
            <a:r>
              <a:rPr lang="en-US" sz="2600" dirty="0" err="1"/>
              <a:t>bộ</a:t>
            </a:r>
            <a:r>
              <a:rPr lang="en-US" sz="2600" dirty="0"/>
              <a:t> </a:t>
            </a:r>
            <a:r>
              <a:rPr lang="en-US" sz="2600" dirty="0" err="1"/>
              <a:t>ảnh</a:t>
            </a:r>
            <a:r>
              <a:rPr lang="en-US" sz="2600" dirty="0"/>
              <a:t> </a:t>
            </a:r>
            <a:r>
              <a:rPr lang="en-US" sz="2600" dirty="0" err="1"/>
              <a:t>và</a:t>
            </a:r>
            <a:r>
              <a:rPr lang="en-US" sz="2600" dirty="0"/>
              <a:t> 5 </a:t>
            </a:r>
            <a:r>
              <a:rPr lang="en-US" sz="2600" dirty="0" err="1"/>
              <a:t>phong</a:t>
            </a:r>
            <a:r>
              <a:rPr lang="en-US" sz="2600" dirty="0"/>
              <a:t> </a:t>
            </a:r>
            <a:r>
              <a:rPr lang="en-US" sz="2600" dirty="0" err="1"/>
              <a:t>bì</a:t>
            </a:r>
            <a:r>
              <a:rPr lang="en-US" sz="2600" dirty="0"/>
              <a:t>.</a:t>
            </a:r>
          </a:p>
        </p:txBody>
      </p:sp>
      <p:sp>
        <p:nvSpPr>
          <p:cNvPr id="23" name="Text Box 9">
            <a:extLst>
              <a:ext uri="{FF2B5EF4-FFF2-40B4-BE49-F238E27FC236}">
                <a16:creationId xmlns:a16="http://schemas.microsoft.com/office/drawing/2014/main" id="{265818B9-1FC2-BFD8-A558-902F2E343E31}"/>
              </a:ext>
            </a:extLst>
          </p:cNvPr>
          <p:cNvSpPr txBox="1">
            <a:spLocks noChangeArrowheads="1"/>
          </p:cNvSpPr>
          <p:nvPr/>
        </p:nvSpPr>
        <p:spPr bwMode="gray">
          <a:xfrm>
            <a:off x="0" y="1879512"/>
            <a:ext cx="660861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i="1" dirty="0" err="1"/>
              <a:t>Quy</a:t>
            </a:r>
            <a:r>
              <a:rPr lang="en-US" sz="2600" b="1" i="1" dirty="0"/>
              <a:t> </a:t>
            </a:r>
            <a:r>
              <a:rPr lang="en-US" sz="2600" b="1" i="1" dirty="0" err="1"/>
              <a:t>tắc</a:t>
            </a:r>
            <a:r>
              <a:rPr lang="en-US" sz="2600" b="1" i="1" dirty="0"/>
              <a:t> </a:t>
            </a:r>
            <a:r>
              <a:rPr lang="en-US" sz="2600" b="1" i="1" dirty="0" err="1"/>
              <a:t>chơi</a:t>
            </a:r>
            <a:r>
              <a:rPr lang="en-US" sz="2600" b="1" i="1" dirty="0"/>
              <a:t>: </a:t>
            </a:r>
          </a:p>
          <a:p>
            <a:r>
              <a:rPr lang="en-US" sz="2600" dirty="0"/>
              <a:t>- Hai </a:t>
            </a:r>
            <a:r>
              <a:rPr lang="en-US" sz="2600" dirty="0" err="1"/>
              <a:t>nhóm</a:t>
            </a:r>
            <a:r>
              <a:rPr lang="en-US" sz="2600" dirty="0"/>
              <a:t> </a:t>
            </a:r>
            <a:r>
              <a:rPr lang="en-US" sz="2600" dirty="0" err="1"/>
              <a:t>thi</a:t>
            </a:r>
            <a:r>
              <a:rPr lang="en-US" sz="2600" dirty="0"/>
              <a:t> </a:t>
            </a:r>
            <a:r>
              <a:rPr lang="en-US" sz="2600" dirty="0" err="1"/>
              <a:t>với</a:t>
            </a:r>
            <a:r>
              <a:rPr lang="en-US" sz="2600" dirty="0"/>
              <a:t> </a:t>
            </a:r>
            <a:r>
              <a:rPr lang="en-US" sz="2600" dirty="0" err="1"/>
              <a:t>nhau</a:t>
            </a:r>
            <a:r>
              <a:rPr lang="en-US" sz="2600" dirty="0"/>
              <a:t> (</a:t>
            </a:r>
            <a:r>
              <a:rPr lang="en-US" sz="2600" dirty="0" err="1"/>
              <a:t>mỗi</a:t>
            </a:r>
            <a:r>
              <a:rPr lang="en-US" sz="2600" dirty="0"/>
              <a:t> </a:t>
            </a:r>
            <a:r>
              <a:rPr lang="en-US" sz="2600" dirty="0" err="1"/>
              <a:t>nhóm</a:t>
            </a:r>
            <a:r>
              <a:rPr lang="en-US" sz="2600" dirty="0"/>
              <a:t> </a:t>
            </a:r>
            <a:r>
              <a:rPr lang="en-US" sz="2600" dirty="0" err="1"/>
              <a:t>một</a:t>
            </a:r>
            <a:r>
              <a:rPr lang="en-US" sz="2600" dirty="0"/>
              <a:t> </a:t>
            </a:r>
            <a:r>
              <a:rPr lang="en-US" sz="2600" dirty="0" err="1"/>
              <a:t>bàn</a:t>
            </a:r>
            <a:r>
              <a:rPr lang="en-US" sz="2600" dirty="0"/>
              <a:t>).</a:t>
            </a:r>
          </a:p>
          <a:p>
            <a:r>
              <a:rPr lang="en-US" sz="2600" dirty="0"/>
              <a:t>- </a:t>
            </a:r>
            <a:r>
              <a:rPr lang="en-US" sz="2600" dirty="0" err="1"/>
              <a:t>Mỗi</a:t>
            </a:r>
            <a:r>
              <a:rPr lang="en-US" sz="2600" dirty="0"/>
              <a:t> </a:t>
            </a:r>
            <a:r>
              <a:rPr lang="en-US" sz="2600" dirty="0" err="1"/>
              <a:t>nhóm</a:t>
            </a:r>
            <a:r>
              <a:rPr lang="en-US" sz="2600" dirty="0"/>
              <a:t> </a:t>
            </a:r>
            <a:r>
              <a:rPr lang="en-US" sz="2600" dirty="0" err="1"/>
              <a:t>cử</a:t>
            </a:r>
            <a:r>
              <a:rPr lang="en-US" sz="2600" dirty="0"/>
              <a:t> </a:t>
            </a:r>
            <a:r>
              <a:rPr lang="en-US" sz="2600" dirty="0" err="1"/>
              <a:t>một</a:t>
            </a:r>
            <a:r>
              <a:rPr lang="en-US" sz="2600" dirty="0"/>
              <a:t> </a:t>
            </a:r>
            <a:r>
              <a:rPr lang="en-US" sz="2600" dirty="0" err="1"/>
              <a:t>bạn</a:t>
            </a:r>
            <a:r>
              <a:rPr lang="en-US" sz="2600" dirty="0"/>
              <a:t> </a:t>
            </a:r>
            <a:r>
              <a:rPr lang="en-US" sz="2600" dirty="0" err="1"/>
              <a:t>lên</a:t>
            </a:r>
            <a:r>
              <a:rPr lang="en-US" sz="2600" dirty="0"/>
              <a:t> </a:t>
            </a:r>
            <a:r>
              <a:rPr lang="en-US" sz="2600" dirty="0" err="1"/>
              <a:t>sắp</a:t>
            </a:r>
            <a:r>
              <a:rPr lang="en-US" sz="2600" dirty="0"/>
              <a:t> </a:t>
            </a:r>
            <a:r>
              <a:rPr lang="en-US" sz="2600" dirty="0" err="1"/>
              <a:t>xếp</a:t>
            </a:r>
            <a:r>
              <a:rPr lang="en-US" sz="2600" dirty="0"/>
              <a:t> </a:t>
            </a:r>
            <a:r>
              <a:rPr lang="en-US" sz="2600" dirty="0" err="1"/>
              <a:t>ảnh</a:t>
            </a:r>
            <a:r>
              <a:rPr lang="en-US" sz="2600" dirty="0"/>
              <a:t>, </a:t>
            </a:r>
            <a:r>
              <a:rPr lang="en-US" sz="2600" dirty="0" err="1"/>
              <a:t>cho</a:t>
            </a:r>
            <a:r>
              <a:rPr lang="en-US" sz="2600" dirty="0"/>
              <a:t> </a:t>
            </a:r>
            <a:r>
              <a:rPr lang="en-US" sz="2600" dirty="0" err="1"/>
              <a:t>vào</a:t>
            </a:r>
            <a:r>
              <a:rPr lang="en-US" sz="2600" dirty="0"/>
              <a:t> 5 </a:t>
            </a:r>
            <a:r>
              <a:rPr lang="en-US" sz="2600" dirty="0" err="1"/>
              <a:t>phong</a:t>
            </a:r>
            <a:r>
              <a:rPr lang="en-US" sz="2600" dirty="0"/>
              <a:t> </a:t>
            </a:r>
            <a:r>
              <a:rPr lang="en-US" sz="2600" dirty="0" err="1"/>
              <a:t>bì</a:t>
            </a:r>
            <a:r>
              <a:rPr lang="en-US" sz="2600" dirty="0"/>
              <a:t> (</a:t>
            </a:r>
            <a:r>
              <a:rPr lang="en-US" sz="2600" dirty="0" err="1"/>
              <a:t>yêu</a:t>
            </a:r>
            <a:r>
              <a:rPr lang="en-US" sz="2600" dirty="0"/>
              <a:t> </a:t>
            </a:r>
            <a:r>
              <a:rPr lang="en-US" sz="2600" dirty="0" err="1"/>
              <a:t>cầu</a:t>
            </a:r>
            <a:r>
              <a:rPr lang="en-US" sz="2600" dirty="0"/>
              <a:t> </a:t>
            </a:r>
            <a:r>
              <a:rPr lang="en-US" sz="2600" dirty="0" err="1"/>
              <a:t>làm</a:t>
            </a:r>
            <a:r>
              <a:rPr lang="en-US" sz="2600" dirty="0"/>
              <a:t> </a:t>
            </a:r>
            <a:r>
              <a:rPr lang="en-US" sz="2600" dirty="0" err="1"/>
              <a:t>trong</a:t>
            </a:r>
            <a:r>
              <a:rPr lang="en-US" sz="2600" dirty="0"/>
              <a:t> 3 </a:t>
            </a:r>
            <a:r>
              <a:rPr lang="en-US" sz="2600" dirty="0" err="1"/>
              <a:t>phút</a:t>
            </a:r>
            <a:r>
              <a:rPr lang="en-US" sz="2600" dirty="0"/>
              <a:t>). Sau </a:t>
            </a:r>
            <a:r>
              <a:rPr lang="en-US" sz="2600" dirty="0" err="1"/>
              <a:t>đó</a:t>
            </a:r>
            <a:r>
              <a:rPr lang="en-US" sz="2600" dirty="0"/>
              <a:t>, </a:t>
            </a:r>
            <a:r>
              <a:rPr lang="en-US" sz="2600" dirty="0" err="1"/>
              <a:t>mỗi</a:t>
            </a:r>
            <a:r>
              <a:rPr lang="en-US" sz="2600" dirty="0"/>
              <a:t> </a:t>
            </a:r>
            <a:r>
              <a:rPr lang="en-US" sz="2600" dirty="0" err="1"/>
              <a:t>nhóm</a:t>
            </a:r>
            <a:r>
              <a:rPr lang="en-US" sz="2600" dirty="0"/>
              <a:t> </a:t>
            </a:r>
            <a:r>
              <a:rPr lang="en-US" sz="2600" dirty="0" err="1"/>
              <a:t>cử</a:t>
            </a:r>
            <a:r>
              <a:rPr lang="en-US" sz="2600" dirty="0"/>
              <a:t> </a:t>
            </a:r>
            <a:r>
              <a:rPr lang="en-US" sz="2600" dirty="0" err="1"/>
              <a:t>một</a:t>
            </a:r>
            <a:r>
              <a:rPr lang="en-US" sz="2600" dirty="0"/>
              <a:t> </a:t>
            </a:r>
            <a:r>
              <a:rPr lang="en-US" sz="2600" dirty="0" err="1"/>
              <a:t>bạn</a:t>
            </a:r>
            <a:r>
              <a:rPr lang="en-US" sz="2600" dirty="0"/>
              <a:t> </a:t>
            </a:r>
            <a:r>
              <a:rPr lang="en-US" sz="2600" dirty="0" err="1"/>
              <a:t>khác</a:t>
            </a:r>
            <a:r>
              <a:rPr lang="en-US" sz="2600" dirty="0"/>
              <a:t> </a:t>
            </a:r>
            <a:r>
              <a:rPr lang="en-US" sz="2600" dirty="0" err="1"/>
              <a:t>lên</a:t>
            </a:r>
            <a:r>
              <a:rPr lang="en-US" sz="2600" dirty="0"/>
              <a:t> </a:t>
            </a:r>
            <a:r>
              <a:rPr lang="en-US" sz="2600" dirty="0" err="1"/>
              <a:t>thi</a:t>
            </a:r>
            <a:r>
              <a:rPr lang="en-US" sz="2600" dirty="0"/>
              <a:t> </a:t>
            </a:r>
            <a:r>
              <a:rPr lang="en-US" sz="2600" dirty="0" err="1"/>
              <a:t>tìm</a:t>
            </a:r>
            <a:r>
              <a:rPr lang="en-US" sz="2600" dirty="0"/>
              <a:t> </a:t>
            </a:r>
            <a:r>
              <a:rPr lang="en-US" sz="2600" dirty="0" err="1"/>
              <a:t>ảnh</a:t>
            </a:r>
            <a:r>
              <a:rPr lang="en-US" sz="2600" dirty="0"/>
              <a:t> </a:t>
            </a:r>
            <a:r>
              <a:rPr lang="en-US" sz="2600" dirty="0" err="1"/>
              <a:t>theo</a:t>
            </a:r>
            <a:r>
              <a:rPr lang="en-US" sz="2600" dirty="0"/>
              <a:t> </a:t>
            </a:r>
            <a:r>
              <a:rPr lang="en-US" sz="2600" dirty="0" err="1"/>
              <a:t>yêu</a:t>
            </a:r>
            <a:r>
              <a:rPr lang="en-US" sz="2600" dirty="0"/>
              <a:t> </a:t>
            </a:r>
            <a:r>
              <a:rPr lang="en-US" sz="2600" dirty="0" err="1"/>
              <a:t>cầu</a:t>
            </a:r>
            <a:r>
              <a:rPr lang="en-US" sz="2600" dirty="0"/>
              <a:t> </a:t>
            </a:r>
            <a:r>
              <a:rPr lang="en-US" sz="2600" dirty="0" err="1"/>
              <a:t>của</a:t>
            </a:r>
            <a:r>
              <a:rPr lang="en-US" sz="2600" dirty="0"/>
              <a:t> </a:t>
            </a:r>
            <a:r>
              <a:rPr lang="en-US" sz="2600" dirty="0" err="1"/>
              <a:t>học</a:t>
            </a:r>
            <a:r>
              <a:rPr lang="en-US" sz="2600" dirty="0"/>
              <a:t> </a:t>
            </a:r>
            <a:r>
              <a:rPr lang="en-US" sz="2600" dirty="0" err="1"/>
              <a:t>sinh</a:t>
            </a:r>
            <a:r>
              <a:rPr lang="en-US" sz="2600" dirty="0"/>
              <a:t>.</a:t>
            </a:r>
          </a:p>
        </p:txBody>
      </p:sp>
      <p:pic>
        <p:nvPicPr>
          <p:cNvPr id="11" name="Picture 10">
            <a:extLst>
              <a:ext uri="{FF2B5EF4-FFF2-40B4-BE49-F238E27FC236}">
                <a16:creationId xmlns:a16="http://schemas.microsoft.com/office/drawing/2014/main" id="{EAE80BD7-0EED-5A13-6ED0-008678C4276A}"/>
              </a:ext>
            </a:extLst>
          </p:cNvPr>
          <p:cNvPicPr>
            <a:picLocks noChangeAspect="1"/>
          </p:cNvPicPr>
          <p:nvPr/>
        </p:nvPicPr>
        <p:blipFill>
          <a:blip r:embed="rId8"/>
          <a:stretch>
            <a:fillRect/>
          </a:stretch>
        </p:blipFill>
        <p:spPr>
          <a:xfrm>
            <a:off x="6657566" y="1494432"/>
            <a:ext cx="5485486" cy="3152578"/>
          </a:xfrm>
          <a:prstGeom prst="rect">
            <a:avLst/>
          </a:prstGeom>
        </p:spPr>
      </p:pic>
      <p:sp>
        <p:nvSpPr>
          <p:cNvPr id="34" name="Text Box 9">
            <a:extLst>
              <a:ext uri="{FF2B5EF4-FFF2-40B4-BE49-F238E27FC236}">
                <a16:creationId xmlns:a16="http://schemas.microsoft.com/office/drawing/2014/main" id="{9180F939-8FCA-39A6-8BBF-9E53094B8569}"/>
              </a:ext>
            </a:extLst>
          </p:cNvPr>
          <p:cNvSpPr txBox="1">
            <a:spLocks noChangeArrowheads="1"/>
          </p:cNvSpPr>
          <p:nvPr/>
        </p:nvSpPr>
        <p:spPr bwMode="gray">
          <a:xfrm>
            <a:off x="48947" y="4433100"/>
            <a:ext cx="1219199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600" b="1" i="1" dirty="0"/>
              <a:t>Luật thắng- thua:</a:t>
            </a:r>
            <a:r>
              <a:rPr lang="vi-VN" sz="2600" b="1" dirty="0"/>
              <a:t> </a:t>
            </a:r>
            <a:endParaRPr lang="en-US" sz="2600" b="1" dirty="0"/>
          </a:p>
          <a:p>
            <a:r>
              <a:rPr lang="vi-VN" sz="2600" dirty="0"/>
              <a:t>Mỗi lần</a:t>
            </a:r>
            <a:r>
              <a:rPr lang="en-US" sz="2600" dirty="0"/>
              <a:t> </a:t>
            </a:r>
            <a:r>
              <a:rPr lang="en-US" sz="2600" dirty="0" err="1"/>
              <a:t>học</a:t>
            </a:r>
            <a:r>
              <a:rPr lang="en-US" sz="2600" dirty="0"/>
              <a:t> </a:t>
            </a:r>
            <a:r>
              <a:rPr lang="en-US" sz="2600" dirty="0" err="1"/>
              <a:t>sinh</a:t>
            </a:r>
            <a:r>
              <a:rPr lang="en-US" sz="2600" dirty="0"/>
              <a:t> </a:t>
            </a:r>
            <a:r>
              <a:rPr lang="vi-VN" sz="2600" dirty="0"/>
              <a:t>tìm, nhóm nào tìm nhanh hơn sẽ được cộng thêm 1 điểm. Sau 8 lần tìm, nhóm nào có tổng điểm cao hơn là nhóm thắng cuộc.</a:t>
            </a:r>
            <a:endParaRPr lang="en-US" sz="2600" dirty="0"/>
          </a:p>
        </p:txBody>
      </p:sp>
    </p:spTree>
    <p:extLst>
      <p:ext uri="{BB962C8B-B14F-4D97-AF65-F5344CB8AC3E}">
        <p14:creationId xmlns:p14="http://schemas.microsoft.com/office/powerpoint/2010/main" val="10902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barn(inVertical)">
                                      <p:cBhvr>
                                        <p:cTn id="22" dur="500"/>
                                        <p:tgtEl>
                                          <p:spTgt spid="2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barn(inVertical)">
                                      <p:cBhvr>
                                        <p:cTn id="25" dur="500"/>
                                        <p:tgtEl>
                                          <p:spTgt spid="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barn(inVertical)">
                                      <p:cBhvr>
                                        <p:cTn id="35" dur="500"/>
                                        <p:tgtEl>
                                          <p:spTgt spid="3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4">
                                            <p:txEl>
                                              <p:pRg st="1" end="1"/>
                                            </p:txEl>
                                          </p:spTgt>
                                        </p:tgtEl>
                                        <p:attrNameLst>
                                          <p:attrName>style.visibility</p:attrName>
                                        </p:attrNameLst>
                                      </p:cBhvr>
                                      <p:to>
                                        <p:strVal val="visible"/>
                                      </p:to>
                                    </p:set>
                                    <p:animEffect transition="in" filter="barn(inVertical)">
                                      <p:cBhvr>
                                        <p:cTn id="40"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 Box 9"/>
          <p:cNvSpPr txBox="1">
            <a:spLocks noChangeArrowheads="1"/>
          </p:cNvSpPr>
          <p:nvPr/>
        </p:nvSpPr>
        <p:spPr bwMode="gray">
          <a:xfrm>
            <a:off x="160957" y="101854"/>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800" b="1" i="0" dirty="0">
                <a:solidFill>
                  <a:srgbClr val="000000"/>
                </a:solidFill>
                <a:effectLst/>
                <a:latin typeface="Open Sans" panose="020B0606030504020204" pitchFamily="34" charset="0"/>
              </a:rPr>
              <a:t>Trò chơi:</a:t>
            </a:r>
            <a:r>
              <a:rPr lang="vi-VN" sz="2800" b="0" i="0" dirty="0">
                <a:solidFill>
                  <a:srgbClr val="000000"/>
                </a:solidFill>
                <a:effectLst/>
                <a:latin typeface="Open Sans" panose="020B0606030504020204" pitchFamily="34" charset="0"/>
              </a:rPr>
              <a:t> Nhóm nào tìm giỏi hơn?</a:t>
            </a:r>
            <a:endParaRPr lang="en-US" sz="2700" b="1" dirty="0">
              <a:solidFill>
                <a:srgbClr val="FF0000"/>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511E013A-C00D-745C-B5BE-2EAD3A834A84}"/>
              </a:ext>
            </a:extLst>
          </p:cNvPr>
          <p:cNvGrpSpPr/>
          <p:nvPr/>
        </p:nvGrpSpPr>
        <p:grpSpPr>
          <a:xfrm>
            <a:off x="2791479" y="618085"/>
            <a:ext cx="5414254" cy="5952701"/>
            <a:chOff x="2791479" y="618085"/>
            <a:chExt cx="5414254" cy="5952701"/>
          </a:xfrm>
        </p:grpSpPr>
        <p:sp>
          <p:nvSpPr>
            <p:cNvPr id="6" name="Thought Bubble: Cloud 5">
              <a:extLst>
                <a:ext uri="{FF2B5EF4-FFF2-40B4-BE49-F238E27FC236}">
                  <a16:creationId xmlns:a16="http://schemas.microsoft.com/office/drawing/2014/main" id="{FA37852A-C06B-2D45-5CC3-E1A2AB31E3D2}"/>
                </a:ext>
              </a:extLst>
            </p:cNvPr>
            <p:cNvSpPr/>
            <p:nvPr/>
          </p:nvSpPr>
          <p:spPr>
            <a:xfrm>
              <a:off x="4809076" y="618085"/>
              <a:ext cx="3396657" cy="34517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a:endParaRPr lang="en-US" dirty="0"/>
            </a:p>
          </p:txBody>
        </p:sp>
        <p:pic>
          <p:nvPicPr>
            <p:cNvPr id="11" name="Picture 10">
              <a:extLst>
                <a:ext uri="{FF2B5EF4-FFF2-40B4-BE49-F238E27FC236}">
                  <a16:creationId xmlns:a16="http://schemas.microsoft.com/office/drawing/2014/main" id="{E5DB99AC-5340-C9A7-2B5A-319377484FDC}"/>
                </a:ext>
              </a:extLst>
            </p:cNvPr>
            <p:cNvPicPr>
              <a:picLocks noChangeAspect="1"/>
            </p:cNvPicPr>
            <p:nvPr/>
          </p:nvPicPr>
          <p:blipFill>
            <a:blip r:embed="rId8"/>
            <a:stretch>
              <a:fillRect/>
            </a:stretch>
          </p:blipFill>
          <p:spPr>
            <a:xfrm>
              <a:off x="2791479" y="3818059"/>
              <a:ext cx="2856324" cy="2752727"/>
            </a:xfrm>
            <a:prstGeom prst="rect">
              <a:avLst/>
            </a:prstGeom>
          </p:spPr>
        </p:pic>
      </p:grpSp>
    </p:spTree>
    <p:extLst>
      <p:ext uri="{BB962C8B-B14F-4D97-AF65-F5344CB8AC3E}">
        <p14:creationId xmlns:p14="http://schemas.microsoft.com/office/powerpoint/2010/main" val="18516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9">
            <a:extLst>
              <a:ext uri="{FF2B5EF4-FFF2-40B4-BE49-F238E27FC236}">
                <a16:creationId xmlns:a16="http://schemas.microsoft.com/office/drawing/2014/main" id="{E0CDDA2A-ADC9-2288-54F6-DF6F47568536}"/>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a:solidFill>
                  <a:srgbClr val="0000CC"/>
                </a:solidFill>
                <a:latin typeface="Times New Roman" panose="02020603050405020304" pitchFamily="18" charset="0"/>
                <a:cs typeface="Times New Roman" panose="02020603050405020304" pitchFamily="18" charset="0"/>
              </a:rPr>
              <a:t>2</a:t>
            </a:r>
            <a:r>
              <a:rPr lang="en-US" sz="2600" b="1" dirty="0">
                <a:solidFill>
                  <a:srgbClr val="0000CC"/>
                </a:solidFill>
                <a:latin typeface="Times New Roman" panose="02020603050405020304" pitchFamily="18" charset="0"/>
                <a:cs typeface="Times New Roman" panose="02020603050405020304" pitchFamily="18" charset="0"/>
              </a:rPr>
              <a:t>. </a:t>
            </a:r>
            <a:r>
              <a:rPr lang="vi-VN" sz="2800" b="1" i="0" dirty="0">
                <a:solidFill>
                  <a:srgbClr val="0000CC"/>
                </a:solidFill>
                <a:effectLst/>
                <a:latin typeface="Open Sans" panose="020B0606030504020204" pitchFamily="34" charset="0"/>
              </a:rPr>
              <a:t>Sơ đồ hình cây biểu diễn sắp xếp phân loại</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93627C17-1B52-58DD-71B4-39C725F433C9}"/>
              </a:ext>
            </a:extLst>
          </p:cNvPr>
          <p:cNvGrpSpPr/>
          <p:nvPr/>
        </p:nvGrpSpPr>
        <p:grpSpPr>
          <a:xfrm>
            <a:off x="0" y="506624"/>
            <a:ext cx="12191999" cy="2913998"/>
            <a:chOff x="0" y="506624"/>
            <a:chExt cx="12191999" cy="2913998"/>
          </a:xfrm>
        </p:grpSpPr>
        <p:sp>
          <p:nvSpPr>
            <p:cNvPr id="19" name="Text Box 9">
              <a:extLst>
                <a:ext uri="{FF2B5EF4-FFF2-40B4-BE49-F238E27FC236}">
                  <a16:creationId xmlns:a16="http://schemas.microsoft.com/office/drawing/2014/main" id="{9CD7D809-EC61-90D3-BE54-C050F4F64E3F}"/>
                </a:ext>
              </a:extLst>
            </p:cNvPr>
            <p:cNvSpPr txBox="1">
              <a:spLocks noChangeArrowheads="1"/>
            </p:cNvSpPr>
            <p:nvPr/>
          </p:nvSpPr>
          <p:spPr bwMode="gray">
            <a:xfrm>
              <a:off x="0" y="506624"/>
              <a:ext cx="12191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dirty="0"/>
                <a:t>Bạn Minh Khuê dùng sơ đồ ở </a:t>
              </a:r>
              <a:r>
                <a:rPr lang="vi-VN" sz="2400" i="1" dirty="0"/>
                <a:t>Hình 1</a:t>
              </a:r>
              <a:r>
                <a:rPr lang="vi-VN" sz="2400" dirty="0"/>
                <a:t> để mô tả cách bạn ấy sắp xếp tủ sách của mình.</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C2A523C-77D2-F47F-E821-38DCCAAB50EA}"/>
                </a:ext>
              </a:extLst>
            </p:cNvPr>
            <p:cNvPicPr>
              <a:picLocks noChangeAspect="1"/>
            </p:cNvPicPr>
            <p:nvPr/>
          </p:nvPicPr>
          <p:blipFill>
            <a:blip r:embed="rId8"/>
            <a:stretch>
              <a:fillRect/>
            </a:stretch>
          </p:blipFill>
          <p:spPr>
            <a:xfrm>
              <a:off x="779439" y="1010492"/>
              <a:ext cx="4623515" cy="2410130"/>
            </a:xfrm>
            <a:prstGeom prst="rect">
              <a:avLst/>
            </a:prstGeom>
          </p:spPr>
        </p:pic>
        <p:pic>
          <p:nvPicPr>
            <p:cNvPr id="21" name="Picture 20">
              <a:extLst>
                <a:ext uri="{FF2B5EF4-FFF2-40B4-BE49-F238E27FC236}">
                  <a16:creationId xmlns:a16="http://schemas.microsoft.com/office/drawing/2014/main" id="{0C67A724-F8C0-5FCE-BC36-BB7E517B6B66}"/>
                </a:ext>
              </a:extLst>
            </p:cNvPr>
            <p:cNvPicPr>
              <a:picLocks noChangeAspect="1"/>
            </p:cNvPicPr>
            <p:nvPr/>
          </p:nvPicPr>
          <p:blipFill>
            <a:blip r:embed="rId9"/>
            <a:stretch>
              <a:fillRect/>
            </a:stretch>
          </p:blipFill>
          <p:spPr>
            <a:xfrm>
              <a:off x="5920605" y="956243"/>
              <a:ext cx="4832206" cy="2464379"/>
            </a:xfrm>
            <a:prstGeom prst="rect">
              <a:avLst/>
            </a:prstGeom>
          </p:spPr>
        </p:pic>
      </p:grpSp>
      <p:sp>
        <p:nvSpPr>
          <p:cNvPr id="28" name="Text Box 9">
            <a:extLst>
              <a:ext uri="{FF2B5EF4-FFF2-40B4-BE49-F238E27FC236}">
                <a16:creationId xmlns:a16="http://schemas.microsoft.com/office/drawing/2014/main" id="{F34AED02-B9C0-467B-7C00-6D0F686AA7D3}"/>
              </a:ext>
            </a:extLst>
          </p:cNvPr>
          <p:cNvSpPr txBox="1">
            <a:spLocks noChangeArrowheads="1"/>
          </p:cNvSpPr>
          <p:nvPr/>
        </p:nvSpPr>
        <p:spPr bwMode="gray">
          <a:xfrm>
            <a:off x="160957" y="3682312"/>
            <a:ext cx="12191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b="0" i="0" dirty="0">
                <a:solidFill>
                  <a:srgbClr val="000000"/>
                </a:solidFill>
                <a:effectLst/>
                <a:latin typeface="Open Sans" panose="020B0606030504020204" pitchFamily="34" charset="0"/>
              </a:rPr>
              <a:t>1. Muốn lấy được sách giáo khoa Tin học 3, Khuê phải tìm trong ngăn sách nào?</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33" name="Text Box 9">
            <a:extLst>
              <a:ext uri="{FF2B5EF4-FFF2-40B4-BE49-F238E27FC236}">
                <a16:creationId xmlns:a16="http://schemas.microsoft.com/office/drawing/2014/main" id="{1EE5E82A-B1EC-06A6-E3C2-BD396BF4314E}"/>
              </a:ext>
            </a:extLst>
          </p:cNvPr>
          <p:cNvSpPr txBox="1">
            <a:spLocks noChangeArrowheads="1"/>
          </p:cNvSpPr>
          <p:nvPr/>
        </p:nvSpPr>
        <p:spPr bwMode="gray">
          <a:xfrm>
            <a:off x="160956" y="4155253"/>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400" b="0" i="1" dirty="0">
                <a:solidFill>
                  <a:srgbClr val="FF0000"/>
                </a:solidFill>
                <a:effectLst/>
                <a:latin typeface="Open Sans" panose="020B0606030504020204" pitchFamily="34" charset="0"/>
              </a:rPr>
              <a:t>=&gt;</a:t>
            </a:r>
            <a:r>
              <a:rPr lang="vi-VN" sz="2400" b="0" i="1" dirty="0">
                <a:solidFill>
                  <a:srgbClr val="FF0000"/>
                </a:solidFill>
                <a:effectLst/>
                <a:latin typeface="Open Sans" panose="020B0606030504020204" pitchFamily="34" charset="0"/>
              </a:rPr>
              <a:t>Muốn lấy được sách giáo khoa Tin học 3, Khuê phải tìm trong ngăn "Sách giáo khoa và vở bài tập lớp 3".</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34" name="Text Box 9">
            <a:extLst>
              <a:ext uri="{FF2B5EF4-FFF2-40B4-BE49-F238E27FC236}">
                <a16:creationId xmlns:a16="http://schemas.microsoft.com/office/drawing/2014/main" id="{3027C5AD-55E1-E06F-C264-A9BBC799A219}"/>
              </a:ext>
            </a:extLst>
          </p:cNvPr>
          <p:cNvSpPr txBox="1">
            <a:spLocks noChangeArrowheads="1"/>
          </p:cNvSpPr>
          <p:nvPr/>
        </p:nvSpPr>
        <p:spPr bwMode="gray">
          <a:xfrm>
            <a:off x="160956" y="4903046"/>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b="0" i="0" dirty="0">
                <a:solidFill>
                  <a:srgbClr val="000000"/>
                </a:solidFill>
                <a:effectLst/>
                <a:latin typeface="Open Sans" panose="020B0606030504020204" pitchFamily="34" charset="0"/>
              </a:rPr>
              <a:t>2. Bạn Thanh Bình nói rằng sơ đồ </a:t>
            </a:r>
            <a:r>
              <a:rPr lang="vi-VN" sz="2400" b="0" i="1" dirty="0">
                <a:solidFill>
                  <a:srgbClr val="000000"/>
                </a:solidFill>
                <a:effectLst/>
                <a:latin typeface="Open Sans" panose="020B0606030504020204" pitchFamily="34" charset="0"/>
              </a:rPr>
              <a:t>Hình 2</a:t>
            </a:r>
            <a:r>
              <a:rPr lang="vi-VN" sz="2400" b="0" i="0" dirty="0">
                <a:solidFill>
                  <a:srgbClr val="000000"/>
                </a:solidFill>
                <a:effectLst/>
                <a:latin typeface="Open Sans" panose="020B0606030504020204" pitchFamily="34" charset="0"/>
              </a:rPr>
              <a:t> cũng mô tả cách sắp xếp sách của bạn Minh Khuê. Em có đồng ý với bạn Thanh Bình không?</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35" name="Text Box 9">
            <a:extLst>
              <a:ext uri="{FF2B5EF4-FFF2-40B4-BE49-F238E27FC236}">
                <a16:creationId xmlns:a16="http://schemas.microsoft.com/office/drawing/2014/main" id="{F19CD433-6D76-7BFF-F970-437EB83BFFF6}"/>
              </a:ext>
            </a:extLst>
          </p:cNvPr>
          <p:cNvSpPr txBox="1">
            <a:spLocks noChangeArrowheads="1"/>
          </p:cNvSpPr>
          <p:nvPr/>
        </p:nvSpPr>
        <p:spPr bwMode="gray">
          <a:xfrm>
            <a:off x="160956" y="5734043"/>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400" b="0" i="1" dirty="0">
                <a:solidFill>
                  <a:srgbClr val="FF0000"/>
                </a:solidFill>
                <a:effectLst/>
                <a:latin typeface="Open Sans" panose="020B0606030504020204" pitchFamily="34" charset="0"/>
              </a:rPr>
              <a:t>=&gt;</a:t>
            </a:r>
            <a:r>
              <a:rPr lang="vi-VN" sz="2400" b="0" i="1" dirty="0">
                <a:solidFill>
                  <a:srgbClr val="FF0000"/>
                </a:solidFill>
                <a:effectLst/>
                <a:latin typeface="Open Sans" panose="020B0606030504020204" pitchFamily="34" charset="0"/>
              </a:rPr>
              <a:t> Em đồng ý với bạn Thanh Bình. Cả hai sơ đồ đều là mô tả cách sắp xếp sách của bạn Minh Khuê.</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68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heel(1)">
                                      <p:cBhvr>
                                        <p:cTn id="3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050"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9">
            <a:extLst>
              <a:ext uri="{FF2B5EF4-FFF2-40B4-BE49-F238E27FC236}">
                <a16:creationId xmlns:a16="http://schemas.microsoft.com/office/drawing/2014/main" id="{E0CDDA2A-ADC9-2288-54F6-DF6F47568536}"/>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a:solidFill>
                  <a:srgbClr val="0000CC"/>
                </a:solidFill>
                <a:latin typeface="Times New Roman" panose="02020603050405020304" pitchFamily="18" charset="0"/>
                <a:cs typeface="Times New Roman" panose="02020603050405020304" pitchFamily="18" charset="0"/>
              </a:rPr>
              <a:t>2</a:t>
            </a:r>
            <a:r>
              <a:rPr lang="en-US" sz="2600" b="1" dirty="0">
                <a:solidFill>
                  <a:srgbClr val="0000CC"/>
                </a:solidFill>
                <a:latin typeface="Times New Roman" panose="02020603050405020304" pitchFamily="18" charset="0"/>
                <a:cs typeface="Times New Roman" panose="02020603050405020304" pitchFamily="18" charset="0"/>
              </a:rPr>
              <a:t>. </a:t>
            </a:r>
            <a:r>
              <a:rPr lang="vi-VN" sz="2800" b="1" i="0" dirty="0">
                <a:solidFill>
                  <a:srgbClr val="0000CC"/>
                </a:solidFill>
                <a:effectLst/>
                <a:latin typeface="Open Sans" panose="020B0606030504020204" pitchFamily="34" charset="0"/>
              </a:rPr>
              <a:t>Sơ đồ hình cây biểu diễn sắp xếp phân loại</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93627C17-1B52-58DD-71B4-39C725F433C9}"/>
              </a:ext>
            </a:extLst>
          </p:cNvPr>
          <p:cNvGrpSpPr/>
          <p:nvPr/>
        </p:nvGrpSpPr>
        <p:grpSpPr>
          <a:xfrm>
            <a:off x="0" y="506623"/>
            <a:ext cx="12191999" cy="3483485"/>
            <a:chOff x="0" y="506624"/>
            <a:chExt cx="12191999" cy="2913998"/>
          </a:xfrm>
        </p:grpSpPr>
        <p:sp>
          <p:nvSpPr>
            <p:cNvPr id="19" name="Text Box 9">
              <a:extLst>
                <a:ext uri="{FF2B5EF4-FFF2-40B4-BE49-F238E27FC236}">
                  <a16:creationId xmlns:a16="http://schemas.microsoft.com/office/drawing/2014/main" id="{9CD7D809-EC61-90D3-BE54-C050F4F64E3F}"/>
                </a:ext>
              </a:extLst>
            </p:cNvPr>
            <p:cNvSpPr txBox="1">
              <a:spLocks noChangeArrowheads="1"/>
            </p:cNvSpPr>
            <p:nvPr/>
          </p:nvSpPr>
          <p:spPr bwMode="gray">
            <a:xfrm>
              <a:off x="0" y="506624"/>
              <a:ext cx="12191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dirty="0"/>
                <a:t>Bạn Minh Khuê dùng sơ đồ ở </a:t>
              </a:r>
              <a:r>
                <a:rPr lang="vi-VN" sz="2400" i="1" dirty="0"/>
                <a:t>Hình 1</a:t>
              </a:r>
              <a:r>
                <a:rPr lang="vi-VN" sz="2400" dirty="0"/>
                <a:t> để mô tả cách bạn ấy sắp xếp tủ sách của mình.</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C2A523C-77D2-F47F-E821-38DCCAAB50EA}"/>
                </a:ext>
              </a:extLst>
            </p:cNvPr>
            <p:cNvPicPr>
              <a:picLocks noChangeAspect="1"/>
            </p:cNvPicPr>
            <p:nvPr/>
          </p:nvPicPr>
          <p:blipFill>
            <a:blip r:embed="rId8"/>
            <a:stretch>
              <a:fillRect/>
            </a:stretch>
          </p:blipFill>
          <p:spPr>
            <a:xfrm>
              <a:off x="779439" y="1010492"/>
              <a:ext cx="4623515" cy="2410130"/>
            </a:xfrm>
            <a:prstGeom prst="rect">
              <a:avLst/>
            </a:prstGeom>
          </p:spPr>
        </p:pic>
        <p:pic>
          <p:nvPicPr>
            <p:cNvPr id="21" name="Picture 20">
              <a:extLst>
                <a:ext uri="{FF2B5EF4-FFF2-40B4-BE49-F238E27FC236}">
                  <a16:creationId xmlns:a16="http://schemas.microsoft.com/office/drawing/2014/main" id="{0C67A724-F8C0-5FCE-BC36-BB7E517B6B66}"/>
                </a:ext>
              </a:extLst>
            </p:cNvPr>
            <p:cNvPicPr>
              <a:picLocks noChangeAspect="1"/>
            </p:cNvPicPr>
            <p:nvPr/>
          </p:nvPicPr>
          <p:blipFill>
            <a:blip r:embed="rId9"/>
            <a:stretch>
              <a:fillRect/>
            </a:stretch>
          </p:blipFill>
          <p:spPr>
            <a:xfrm>
              <a:off x="5920605" y="956243"/>
              <a:ext cx="4832206" cy="2464379"/>
            </a:xfrm>
            <a:prstGeom prst="rect">
              <a:avLst/>
            </a:prstGeom>
          </p:spPr>
        </p:pic>
      </p:grpSp>
      <p:sp>
        <p:nvSpPr>
          <p:cNvPr id="3" name="Scroll: Horizontal 2">
            <a:extLst>
              <a:ext uri="{FF2B5EF4-FFF2-40B4-BE49-F238E27FC236}">
                <a16:creationId xmlns:a16="http://schemas.microsoft.com/office/drawing/2014/main" id="{8098A39A-B51F-F102-2392-96B4A01223A7}"/>
              </a:ext>
            </a:extLst>
          </p:cNvPr>
          <p:cNvSpPr/>
          <p:nvPr/>
        </p:nvSpPr>
        <p:spPr>
          <a:xfrm>
            <a:off x="346364" y="3990109"/>
            <a:ext cx="11457709" cy="218901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2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chia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gốc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2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mô</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7029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1047</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Vân</cp:lastModifiedBy>
  <cp:revision>84</cp:revision>
  <dcterms:created xsi:type="dcterms:W3CDTF">2020-04-13T15:45:57Z</dcterms:created>
  <dcterms:modified xsi:type="dcterms:W3CDTF">2022-07-25T03:28:40Z</dcterms:modified>
</cp:coreProperties>
</file>