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301" r:id="rId2"/>
    <p:sldId id="295" r:id="rId3"/>
    <p:sldId id="307" r:id="rId4"/>
    <p:sldId id="299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tserrat Black" panose="00000A00000000000000" pitchFamily="2" charset="0"/>
      <p:bold r:id="rId11"/>
      <p:boldItalic r:id="rId12"/>
    </p:embeddedFont>
    <p:embeddedFont>
      <p:font typeface="Montserrat ExtraBold" panose="00000900000000000000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6A7"/>
    <a:srgbClr val="FFFFFF"/>
    <a:srgbClr val="3C8ABE"/>
    <a:srgbClr val="C4A668"/>
    <a:srgbClr val="FBC0D6"/>
    <a:srgbClr val="FFA096"/>
    <a:srgbClr val="5AA37F"/>
    <a:srgbClr val="DDCBA9"/>
    <a:srgbClr val="FC9B75"/>
    <a:srgbClr val="59A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C9B1A-263E-4D44-B627-7A7901859896}" type="datetimeFigureOut">
              <a:rPr lang="en-US" smtClean="0"/>
              <a:t>19/10/2025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D134C-7DAD-4147-92E1-8573477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6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1278190" y="4981553"/>
            <a:ext cx="15459972" cy="1815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5400" b="1" dirty="0">
                <a:solidFill>
                  <a:srgbClr val="FF7061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70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70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5400" b="1" dirty="0">
                <a:solidFill>
                  <a:srgbClr val="FF70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</a:t>
            </a:r>
            <a:r>
              <a:rPr lang="en-US" sz="5400" b="1" dirty="0">
                <a:solidFill>
                  <a:srgbClr val="FF70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5400" b="1" dirty="0">
                <a:solidFill>
                  <a:srgbClr val="FF70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 V</a:t>
            </a:r>
            <a:r>
              <a:rPr lang="en-GB" sz="5400" b="1" dirty="0">
                <a:solidFill>
                  <a:srgbClr val="FF70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Ậ</a:t>
            </a:r>
            <a:r>
              <a:rPr lang="vi-VN" sz="5400" b="1" dirty="0">
                <a:solidFill>
                  <a:srgbClr val="FF70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</a:t>
            </a:r>
            <a:r>
              <a:rPr lang="en-GB" sz="5400" b="1" dirty="0">
                <a:solidFill>
                  <a:srgbClr val="FF70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HOANG DÃ Ở CHÂU PHI</a:t>
            </a:r>
            <a:endParaRPr lang="vi-VN" sz="5400" b="1" dirty="0">
              <a:solidFill>
                <a:srgbClr val="FF70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5400" b="1" dirty="0">
                <a:solidFill>
                  <a:srgbClr val="FF70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Tiết 1</a:t>
            </a:r>
            <a:endParaRPr lang="en-US" sz="5400" b="1" dirty="0">
              <a:solidFill>
                <a:srgbClr val="FF70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A48929CE-9ED6-EC6B-C47E-388A154BFED7}"/>
              </a:ext>
            </a:extLst>
          </p:cNvPr>
          <p:cNvSpPr txBox="1"/>
          <p:nvPr/>
        </p:nvSpPr>
        <p:spPr>
          <a:xfrm>
            <a:off x="1028700" y="3543300"/>
            <a:ext cx="15958952" cy="1250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8000" b="1" dirty="0">
                <a:solidFill>
                  <a:srgbClr val="F4529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Chủ đề</a:t>
            </a:r>
            <a:r>
              <a:rPr lang="en-US" sz="8000" b="1" dirty="0">
                <a:solidFill>
                  <a:srgbClr val="F4529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THIÊN NHIÊN TƯƠI ĐẸP</a:t>
            </a:r>
            <a:endParaRPr lang="en-US" sz="8000" dirty="0">
              <a:solidFill>
                <a:srgbClr val="F4529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4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4217C5-FE51-F1B7-5CE0-7AED42487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1" b="8841"/>
          <a:stretch/>
        </p:blipFill>
        <p:spPr>
          <a:xfrm>
            <a:off x="1676088" y="457201"/>
            <a:ext cx="7463912" cy="447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B47A44-4578-C1B1-6E1D-2833D6571267}"/>
              </a:ext>
            </a:extLst>
          </p:cNvPr>
          <p:cNvSpPr/>
          <p:nvPr/>
        </p:nvSpPr>
        <p:spPr>
          <a:xfrm>
            <a:off x="876437" y="4051145"/>
            <a:ext cx="833875" cy="990595"/>
          </a:xfrm>
          <a:prstGeom prst="roundRect">
            <a:avLst/>
          </a:prstGeom>
          <a:solidFill>
            <a:srgbClr val="C3A4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Montserrat Black" panose="00000A00000000000000" pitchFamily="2" charset="0"/>
              </a:rPr>
              <a:t>1</a:t>
            </a:r>
            <a:endParaRPr lang="en-US" sz="4800" dirty="0">
              <a:latin typeface="Montserrat Black" panose="00000A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A5149-F527-C1FD-6502-21436EF80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3509"/>
          <a:stretch/>
        </p:blipFill>
        <p:spPr>
          <a:xfrm>
            <a:off x="10443088" y="5600700"/>
            <a:ext cx="7463912" cy="4267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CF2735-2EC1-41BB-4E7E-609AAD714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3" b="10693"/>
          <a:stretch/>
        </p:blipFill>
        <p:spPr>
          <a:xfrm>
            <a:off x="1680089" y="5600701"/>
            <a:ext cx="7455910" cy="4267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948E8C-FEFC-6DE3-1136-0F5BDD8222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7" b="8857"/>
          <a:stretch/>
        </p:blipFill>
        <p:spPr>
          <a:xfrm>
            <a:off x="10447089" y="457201"/>
            <a:ext cx="7455912" cy="4468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1736AF5-9C94-CE0C-F2E1-CE83C3A6C6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1000"/>
          </a:blip>
          <a:srcRect l="11173" t="13551" r="9235" b="6048"/>
          <a:stretch/>
        </p:blipFill>
        <p:spPr>
          <a:xfrm>
            <a:off x="32727" y="266700"/>
            <a:ext cx="1262673" cy="1278234"/>
          </a:xfrm>
          <a:prstGeom prst="roundRect">
            <a:avLst>
              <a:gd name="adj" fmla="val 128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34718E-4BD8-9F4E-4422-881D77B5A49B}"/>
              </a:ext>
            </a:extLst>
          </p:cNvPr>
          <p:cNvCxnSpPr>
            <a:cxnSpLocks/>
          </p:cNvCxnSpPr>
          <p:nvPr/>
        </p:nvCxnSpPr>
        <p:spPr>
          <a:xfrm>
            <a:off x="9296400" y="723900"/>
            <a:ext cx="0" cy="8591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75A1843-25E1-E589-3641-464C490B01F3}"/>
              </a:ext>
            </a:extLst>
          </p:cNvPr>
          <p:cNvCxnSpPr>
            <a:cxnSpLocks/>
          </p:cNvCxnSpPr>
          <p:nvPr/>
        </p:nvCxnSpPr>
        <p:spPr>
          <a:xfrm>
            <a:off x="1295400" y="5295900"/>
            <a:ext cx="16154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81194A-471A-07FA-59F7-E33E61A300C4}"/>
              </a:ext>
            </a:extLst>
          </p:cNvPr>
          <p:cNvSpPr/>
          <p:nvPr/>
        </p:nvSpPr>
        <p:spPr>
          <a:xfrm>
            <a:off x="842213" y="8938890"/>
            <a:ext cx="833875" cy="990595"/>
          </a:xfrm>
          <a:prstGeom prst="roundRect">
            <a:avLst/>
          </a:prstGeom>
          <a:solidFill>
            <a:srgbClr val="C3A4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Montserrat Black" panose="00000A00000000000000" pitchFamily="2" charset="0"/>
              </a:rPr>
              <a:t>3</a:t>
            </a:r>
            <a:endParaRPr lang="en-US" sz="4800" dirty="0">
              <a:latin typeface="Montserrat Black" panose="00000A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F3F1D7-800F-1392-8728-CF1ECD1389AB}"/>
              </a:ext>
            </a:extLst>
          </p:cNvPr>
          <p:cNvSpPr/>
          <p:nvPr/>
        </p:nvSpPr>
        <p:spPr>
          <a:xfrm>
            <a:off x="9686408" y="8938891"/>
            <a:ext cx="833875" cy="990595"/>
          </a:xfrm>
          <a:prstGeom prst="roundRect">
            <a:avLst/>
          </a:prstGeom>
          <a:solidFill>
            <a:srgbClr val="C3A4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Montserrat Black" panose="00000A00000000000000" pitchFamily="2" charset="0"/>
              </a:rPr>
              <a:t>4</a:t>
            </a:r>
            <a:endParaRPr lang="en-US" sz="4800" dirty="0">
              <a:latin typeface="Montserrat Black" panose="00000A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4EFC1D-8C83-0F22-9461-E1DB3C78330C}"/>
              </a:ext>
            </a:extLst>
          </p:cNvPr>
          <p:cNvSpPr/>
          <p:nvPr/>
        </p:nvSpPr>
        <p:spPr>
          <a:xfrm>
            <a:off x="9673079" y="4029739"/>
            <a:ext cx="833875" cy="990595"/>
          </a:xfrm>
          <a:prstGeom prst="roundRect">
            <a:avLst/>
          </a:prstGeom>
          <a:solidFill>
            <a:srgbClr val="C3A4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Montserrat Black" panose="00000A00000000000000" pitchFamily="2" charset="0"/>
              </a:rPr>
              <a:t>2</a:t>
            </a:r>
            <a:endParaRPr lang="en-US" sz="4800" dirty="0"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13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rawing of camels and pyramids&#10;&#10;Description automatically generated">
            <a:extLst>
              <a:ext uri="{FF2B5EF4-FFF2-40B4-BE49-F238E27FC236}">
                <a16:creationId xmlns:a16="http://schemas.microsoft.com/office/drawing/2014/main" id="{C60887A9-2662-B103-F55F-EE9DFF337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23105"/>
            <a:ext cx="3680189" cy="363843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9685AE-7EB1-91BA-FB21-E137348C5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15118" y="2750071"/>
            <a:ext cx="0" cy="556534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group of camels and pyramids&#10;&#10;Description automatically generated">
            <a:extLst>
              <a:ext uri="{FF2B5EF4-FFF2-40B4-BE49-F238E27FC236}">
                <a16:creationId xmlns:a16="http://schemas.microsoft.com/office/drawing/2014/main" id="{4E72A10E-A4A8-3566-0666-4F9550885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46" y="3723105"/>
            <a:ext cx="3840480" cy="36100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9EE822-0E4B-18AE-8EB3-711C0CDD8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8892" y="2750071"/>
            <a:ext cx="0" cy="556534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ainting of pyramids in a field&#10;&#10;Description automatically generated">
            <a:extLst>
              <a:ext uri="{FF2B5EF4-FFF2-40B4-BE49-F238E27FC236}">
                <a16:creationId xmlns:a16="http://schemas.microsoft.com/office/drawing/2014/main" id="{5486F29C-B656-C41D-3870-8E3A92135F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89" y="3723105"/>
            <a:ext cx="3840480" cy="36100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FC779C-FF05-14A6-C884-DF6A48AE1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34930" y="2750071"/>
            <a:ext cx="0" cy="556534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ainting of camels and palm trees&#10;&#10;Description automatically generated">
            <a:extLst>
              <a:ext uri="{FF2B5EF4-FFF2-40B4-BE49-F238E27FC236}">
                <a16:creationId xmlns:a16="http://schemas.microsoft.com/office/drawing/2014/main" id="{1817A6BD-686F-BF36-A3D2-88803455B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993" y="3723105"/>
            <a:ext cx="3840480" cy="36100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6DF7EA-E597-167D-B007-EAFADEDBCB3A}"/>
              </a:ext>
            </a:extLst>
          </p:cNvPr>
          <p:cNvSpPr txBox="1"/>
          <p:nvPr/>
        </p:nvSpPr>
        <p:spPr>
          <a:xfrm>
            <a:off x="2286000" y="1265541"/>
            <a:ext cx="14554200" cy="842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 bước tạo phù điêu về động vật bằng đất nặn</a:t>
            </a:r>
            <a:endParaRPr lang="en-US" sz="18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B712B3-86BE-6EE2-38A7-AC9C9DFCAC2A}"/>
              </a:ext>
            </a:extLst>
          </p:cNvPr>
          <p:cNvGrpSpPr/>
          <p:nvPr/>
        </p:nvGrpSpPr>
        <p:grpSpPr>
          <a:xfrm>
            <a:off x="4893653" y="7450968"/>
            <a:ext cx="4326547" cy="1273932"/>
            <a:chOff x="1786299" y="4958902"/>
            <a:chExt cx="6666824" cy="132126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064F914-3696-3681-6154-1142A2507AD6}"/>
                </a:ext>
              </a:extLst>
            </p:cNvPr>
            <p:cNvSpPr/>
            <p:nvPr/>
          </p:nvSpPr>
          <p:spPr>
            <a:xfrm>
              <a:off x="1786299" y="4958902"/>
              <a:ext cx="613574" cy="477885"/>
            </a:xfrm>
            <a:prstGeom prst="roundRect">
              <a:avLst/>
            </a:prstGeom>
            <a:solidFill>
              <a:srgbClr val="C3A4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latin typeface="Montserrat Black" panose="00000A00000000000000" pitchFamily="2" charset="0"/>
                </a:rPr>
                <a:t>2</a:t>
              </a:r>
              <a:endParaRPr lang="en-US" sz="2800" dirty="0">
                <a:latin typeface="Montserrat Black" panose="00000A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EB9631-97E6-19C1-A384-374FC7BD40CA}"/>
                </a:ext>
              </a:extLst>
            </p:cNvPr>
            <p:cNvSpPr txBox="1"/>
            <p:nvPr/>
          </p:nvSpPr>
          <p:spPr>
            <a:xfrm>
              <a:off x="2283163" y="5035240"/>
              <a:ext cx="6169960" cy="1244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Sử dụng đất nặn tạo nền phù điêu lên bìa các- tông theo hình đã vẽ.</a:t>
              </a:r>
              <a:endParaRPr lang="en-US" sz="24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04538B-B991-D96C-125C-F163C887A21A}"/>
              </a:ext>
            </a:extLst>
          </p:cNvPr>
          <p:cNvGrpSpPr/>
          <p:nvPr/>
        </p:nvGrpSpPr>
        <p:grpSpPr>
          <a:xfrm>
            <a:off x="9179109" y="7450968"/>
            <a:ext cx="4617612" cy="904600"/>
            <a:chOff x="1786299" y="4958902"/>
            <a:chExt cx="4811545" cy="93820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A5CA3AB-B35A-4E0D-33DA-C57CFA1064A8}"/>
                </a:ext>
              </a:extLst>
            </p:cNvPr>
            <p:cNvSpPr/>
            <p:nvPr/>
          </p:nvSpPr>
          <p:spPr>
            <a:xfrm>
              <a:off x="1786299" y="4958902"/>
              <a:ext cx="457199" cy="478816"/>
            </a:xfrm>
            <a:prstGeom prst="roundRect">
              <a:avLst/>
            </a:prstGeom>
            <a:solidFill>
              <a:srgbClr val="C3A4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latin typeface="Montserrat Black" panose="00000A00000000000000" pitchFamily="2" charset="0"/>
                </a:rPr>
                <a:t>3</a:t>
              </a:r>
              <a:endParaRPr lang="en-US" sz="2800" dirty="0">
                <a:latin typeface="Montserrat Black" panose="00000A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15BCABC-1B38-B497-11B7-E66CA746E4D0}"/>
                </a:ext>
              </a:extLst>
            </p:cNvPr>
            <p:cNvSpPr txBox="1"/>
            <p:nvPr/>
          </p:nvSpPr>
          <p:spPr>
            <a:xfrm>
              <a:off x="2243498" y="5035240"/>
              <a:ext cx="4354346" cy="861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Tạo hình động vật gắn lên nền phù điêu.</a:t>
              </a:r>
              <a:endParaRPr lang="en-US" sz="24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0B7EC7-BD58-7270-D9E8-90BAE7C8AEDA}"/>
              </a:ext>
            </a:extLst>
          </p:cNvPr>
          <p:cNvGrpSpPr/>
          <p:nvPr/>
        </p:nvGrpSpPr>
        <p:grpSpPr>
          <a:xfrm>
            <a:off x="744206" y="7450968"/>
            <a:ext cx="4237526" cy="904600"/>
            <a:chOff x="1786299" y="4958902"/>
            <a:chExt cx="6235311" cy="93820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826CD27-3021-D078-66BF-151B5FAA17E7}"/>
                </a:ext>
              </a:extLst>
            </p:cNvPr>
            <p:cNvSpPr/>
            <p:nvPr/>
          </p:nvSpPr>
          <p:spPr>
            <a:xfrm>
              <a:off x="1786299" y="4958902"/>
              <a:ext cx="571202" cy="478816"/>
            </a:xfrm>
            <a:prstGeom prst="roundRect">
              <a:avLst/>
            </a:prstGeom>
            <a:solidFill>
              <a:srgbClr val="C3A4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latin typeface="Montserrat Black" panose="00000A00000000000000" pitchFamily="2" charset="0"/>
                </a:rPr>
                <a:t>1</a:t>
              </a:r>
              <a:endParaRPr lang="en-US" sz="2800" dirty="0">
                <a:latin typeface="Montserrat Black" panose="00000A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BE6E4B-C3E5-97D0-AEB9-D42BBC1062DA}"/>
                </a:ext>
              </a:extLst>
            </p:cNvPr>
            <p:cNvSpPr txBox="1"/>
            <p:nvPr/>
          </p:nvSpPr>
          <p:spPr>
            <a:xfrm>
              <a:off x="2373105" y="5035240"/>
              <a:ext cx="5648505" cy="861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Vẽ phác hình bức tranh trên giấy.</a:t>
              </a:r>
              <a:endParaRPr lang="en-US" sz="24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693D66-6813-A8FC-F75C-47300975D65B}"/>
              </a:ext>
            </a:extLst>
          </p:cNvPr>
          <p:cNvGrpSpPr/>
          <p:nvPr/>
        </p:nvGrpSpPr>
        <p:grpSpPr>
          <a:xfrm>
            <a:off x="13617429" y="7450968"/>
            <a:ext cx="4138990" cy="904600"/>
            <a:chOff x="1786299" y="4958902"/>
            <a:chExt cx="4312821" cy="93820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4154CF6-6303-286A-AD86-FB01AB1F12B1}"/>
                </a:ext>
              </a:extLst>
            </p:cNvPr>
            <p:cNvSpPr/>
            <p:nvPr/>
          </p:nvSpPr>
          <p:spPr>
            <a:xfrm>
              <a:off x="1786299" y="4958902"/>
              <a:ext cx="457199" cy="478816"/>
            </a:xfrm>
            <a:prstGeom prst="roundRect">
              <a:avLst/>
            </a:prstGeom>
            <a:solidFill>
              <a:srgbClr val="C3A4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latin typeface="Montserrat Black" panose="00000A00000000000000" pitchFamily="2" charset="0"/>
                </a:rPr>
                <a:t>4</a:t>
              </a:r>
              <a:endParaRPr lang="en-US" sz="2800" dirty="0">
                <a:latin typeface="Montserrat Black" panose="00000A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0C77CB-30D7-ADBF-0769-5D425E34D6E2}"/>
                </a:ext>
              </a:extLst>
            </p:cNvPr>
            <p:cNvSpPr txBox="1"/>
            <p:nvPr/>
          </p:nvSpPr>
          <p:spPr>
            <a:xfrm>
              <a:off x="2243498" y="5035240"/>
              <a:ext cx="3855622" cy="861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Tạo thêm cản vật, chi tiết, hoàn thiện sản phẩm.</a:t>
              </a:r>
              <a:endParaRPr lang="en-US" sz="2400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7ABEE75-C8E9-81E0-B25E-70D9CE1434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1000"/>
          </a:blip>
          <a:srcRect l="11173" t="13551" r="9235" b="6048"/>
          <a:stretch/>
        </p:blipFill>
        <p:spPr>
          <a:xfrm>
            <a:off x="32727" y="266700"/>
            <a:ext cx="1262673" cy="1278234"/>
          </a:xfrm>
          <a:prstGeom prst="roundRect">
            <a:avLst>
              <a:gd name="adj" fmla="val 128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640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2161" y="885825"/>
            <a:ext cx="8221188" cy="4109064"/>
            <a:chOff x="7807230" y="2012810"/>
            <a:chExt cx="3251252" cy="345986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giraffes made out of clay&#10;&#10;Description automatically generated">
            <a:extLst>
              <a:ext uri="{FF2B5EF4-FFF2-40B4-BE49-F238E27FC236}">
                <a16:creationId xmlns:a16="http://schemas.microsoft.com/office/drawing/2014/main" id="{2CC02E0D-37F2-F5CD-C3AB-4DA9D7D58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06" y="1129845"/>
            <a:ext cx="6674698" cy="3621024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2161" y="5317062"/>
            <a:ext cx="3977640" cy="4109064"/>
            <a:chOff x="7807230" y="2012810"/>
            <a:chExt cx="3251252" cy="345986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A blue rhinoceros and baby rhino&#10;&#10;Description automatically generated">
            <a:extLst>
              <a:ext uri="{FF2B5EF4-FFF2-40B4-BE49-F238E27FC236}">
                <a16:creationId xmlns:a16="http://schemas.microsoft.com/office/drawing/2014/main" id="{5F5DA2DF-45C8-749A-0F25-CD595D9FC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9" y="5882242"/>
            <a:ext cx="3483864" cy="2978703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77905" y="5317062"/>
            <a:ext cx="3977640" cy="4109064"/>
            <a:chOff x="7807230" y="2012810"/>
            <a:chExt cx="3251252" cy="345986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A close-up of a sculpture&#10;&#10;Description automatically generated">
            <a:extLst>
              <a:ext uri="{FF2B5EF4-FFF2-40B4-BE49-F238E27FC236}">
                <a16:creationId xmlns:a16="http://schemas.microsoft.com/office/drawing/2014/main" id="{DC20AF3E-99B8-BE85-A56D-991B290EB4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93" y="6065145"/>
            <a:ext cx="3483864" cy="261289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09150" y="875125"/>
            <a:ext cx="8176687" cy="8551001"/>
            <a:chOff x="7807230" y="2012810"/>
            <a:chExt cx="3251252" cy="345986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lion made out of clay&#10;&#10;Description automatically generated">
            <a:extLst>
              <a:ext uri="{FF2B5EF4-FFF2-40B4-BE49-F238E27FC236}">
                <a16:creationId xmlns:a16="http://schemas.microsoft.com/office/drawing/2014/main" id="{5AF3A167-4350-4BF2-C215-9DD1DA6E9E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013" y="1828610"/>
            <a:ext cx="7680960" cy="66440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DBED54-C926-3029-3AD2-ADECDFD060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1000"/>
          </a:blip>
          <a:srcRect l="11173" t="13551" r="9235" b="6048"/>
          <a:stretch/>
        </p:blipFill>
        <p:spPr>
          <a:xfrm>
            <a:off x="32727" y="266700"/>
            <a:ext cx="1262673" cy="1278234"/>
          </a:xfrm>
          <a:prstGeom prst="roundRect">
            <a:avLst>
              <a:gd name="adj" fmla="val 128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9428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90</Words>
  <Application>Microsoft Office PowerPoint</Application>
  <PresentationFormat>Custom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Montserrat ExtraBold</vt:lpstr>
      <vt:lpstr>Calibri</vt:lpstr>
      <vt:lpstr>Montserrat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Nguyen Ngoc Quoc Khanh 20226047</cp:lastModifiedBy>
  <cp:revision>45</cp:revision>
  <dcterms:created xsi:type="dcterms:W3CDTF">2006-08-16T00:00:00Z</dcterms:created>
  <dcterms:modified xsi:type="dcterms:W3CDTF">2025-10-19T14:44:01Z</dcterms:modified>
  <dc:identifier>DAF4j5_yhQ8</dc:identifier>
</cp:coreProperties>
</file>