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68" r:id="rId3"/>
    <p:sldId id="256" r:id="rId4"/>
    <p:sldId id="257" r:id="rId5"/>
    <p:sldId id="258" r:id="rId6"/>
    <p:sldId id="259" r:id="rId7"/>
    <p:sldId id="265" r:id="rId8"/>
    <p:sldId id="260" r:id="rId9"/>
    <p:sldId id="261" r:id="rId10"/>
    <p:sldId id="262" r:id="rId11"/>
    <p:sldId id="263" r:id="rId12"/>
    <p:sldId id="264" r:id="rId13"/>
    <p:sldId id="266"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60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64B9ACF-8AC4-4BFD-8A7F-A485C51D1FCD}" type="datetimeFigureOut">
              <a:rPr lang="en-SG" smtClean="0"/>
              <a:t>15/2/2023</a:t>
            </a:fld>
            <a:endParaRPr lang="en-SG"/>
          </a:p>
        </p:txBody>
      </p:sp>
      <p:sp>
        <p:nvSpPr>
          <p:cNvPr id="8" name="Slide Number Placeholder 7"/>
          <p:cNvSpPr>
            <a:spLocks noGrp="1"/>
          </p:cNvSpPr>
          <p:nvPr>
            <p:ph type="sldNum" sz="quarter" idx="11"/>
          </p:nvPr>
        </p:nvSpPr>
        <p:spPr/>
        <p:txBody>
          <a:bodyPr/>
          <a:lstStyle/>
          <a:p>
            <a:fld id="{D3E9ADF0-BCCD-4E7C-B2BE-33F3DC3E08CA}" type="slidenum">
              <a:rPr lang="en-SG" smtClean="0"/>
              <a:t>‹#›</a:t>
            </a:fld>
            <a:endParaRPr lang="en-SG"/>
          </a:p>
        </p:txBody>
      </p:sp>
      <p:sp>
        <p:nvSpPr>
          <p:cNvPr id="9" name="Footer Placeholder 8"/>
          <p:cNvSpPr>
            <a:spLocks noGrp="1"/>
          </p:cNvSpPr>
          <p:nvPr>
            <p:ph type="ftr" sz="quarter" idx="12"/>
          </p:nvPr>
        </p:nvSpPr>
        <p:spPr/>
        <p:txBody>
          <a:bodyPr/>
          <a:lstStyle/>
          <a:p>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B9ACF-8AC4-4BFD-8A7F-A485C51D1FCD}" type="datetimeFigureOut">
              <a:rPr lang="en-SG" smtClean="0"/>
              <a:t>15/2/2023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4B9ACF-8AC4-4BFD-8A7F-A485C51D1FCD}" type="datetimeFigureOut">
              <a:rPr lang="en-SG" smtClean="0"/>
              <a:t>15/2/2023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B9ACF-8AC4-4BFD-8A7F-A485C51D1FCD}" type="datetimeFigureOut">
              <a:rPr lang="en-SG" smtClean="0"/>
              <a:t>15/2/2023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4B9ACF-8AC4-4BFD-8A7F-A485C51D1FCD}" type="datetimeFigureOut">
              <a:rPr lang="en-SG" smtClean="0"/>
              <a:t>15/2/2023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3E9ADF0-BCCD-4E7C-B2BE-33F3DC3E08CA}" type="slidenum">
              <a:rPr lang="en-SG" smtClean="0"/>
              <a:t>‹#›</a:t>
            </a:fld>
            <a:endParaRPr lang="en-SG"/>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4B9ACF-8AC4-4BFD-8A7F-A485C51D1FCD}" type="datetimeFigureOut">
              <a:rPr lang="en-SG" smtClean="0"/>
              <a:t>15/2/2023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64B9ACF-8AC4-4BFD-8A7F-A485C51D1FCD}" type="datetimeFigureOut">
              <a:rPr lang="en-SG" smtClean="0"/>
              <a:t>15/2/2023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3E9ADF0-BCCD-4E7C-B2BE-33F3DC3E08CA}" type="slidenum">
              <a:rPr lang="en-SG" smtClean="0"/>
              <a:t>‹#›</a:t>
            </a:fld>
            <a:endParaRPr lang="en-SG"/>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4B9ACF-8AC4-4BFD-8A7F-A485C51D1FCD}" type="datetimeFigureOut">
              <a:rPr lang="en-SG" smtClean="0"/>
              <a:t>15/2/2023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B9ACF-8AC4-4BFD-8A7F-A485C51D1FCD}" type="datetimeFigureOut">
              <a:rPr lang="en-SG" smtClean="0"/>
              <a:t>15/2/2023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t>15/2/2023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4B9ACF-8AC4-4BFD-8A7F-A485C51D1FCD}" type="datetimeFigureOut">
              <a:rPr lang="en-SG" smtClean="0"/>
              <a:t>15/2/2023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3E9ADF0-BCCD-4E7C-B2BE-33F3DC3E08CA}" type="slidenum">
              <a:rPr lang="en-SG" smtClean="0"/>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264B9ACF-8AC4-4BFD-8A7F-A485C51D1FCD}" type="datetimeFigureOut">
              <a:rPr lang="en-SG" smtClean="0"/>
              <a:t>15/2/2023</a:t>
            </a:fld>
            <a:endParaRPr lang="en-SG"/>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SG"/>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3E9ADF0-BCCD-4E7C-B2BE-33F3DC3E08CA}" type="slidenum">
              <a:rPr lang="en-SG" smtClean="0"/>
              <a:t>‹#›</a:t>
            </a:fld>
            <a:endParaRPr lang="en-SG"/>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8520" y="2221711"/>
            <a:ext cx="6912768" cy="1800200"/>
          </a:xfrm>
          <a:solidFill>
            <a:schemeClr val="bg1"/>
          </a:solidFill>
          <a:ln>
            <a:solidFill>
              <a:schemeClr val="bg1"/>
            </a:solidFill>
          </a:ln>
        </p:spPr>
        <p:txBody>
          <a:bodyPr>
            <a:noAutofit/>
            <a:scene3d>
              <a:camera prst="perspective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SG" sz="4000" b="1"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Truyện “ Chiếc ô của Thỏ trắng”</a:t>
            </a:r>
          </a:p>
        </p:txBody>
      </p:sp>
      <p:sp>
        <p:nvSpPr>
          <p:cNvPr id="3" name="Subtitle 2"/>
          <p:cNvSpPr>
            <a:spLocks noGrp="1"/>
          </p:cNvSpPr>
          <p:nvPr>
            <p:ph type="subTitle" idx="1"/>
          </p:nvPr>
        </p:nvSpPr>
        <p:spPr>
          <a:xfrm>
            <a:off x="1331640" y="4293096"/>
            <a:ext cx="6400800" cy="1152128"/>
          </a:xfrm>
          <a:solidFill>
            <a:schemeClr val="accent2">
              <a:lumMod val="20000"/>
              <a:lumOff val="80000"/>
            </a:schemeClr>
          </a:solidFill>
        </p:spPr>
        <p:txBody>
          <a:bodyPr>
            <a:noAutofit/>
          </a:bodyPr>
          <a:lstStyle/>
          <a:p>
            <a:r>
              <a:rPr lang="en-SG" sz="3200" dirty="0">
                <a:solidFill>
                  <a:srgbClr val="7030A0"/>
                </a:solidFill>
                <a:latin typeface="Times New Roman" pitchFamily="18" charset="0"/>
                <a:cs typeface="Times New Roman" pitchFamily="18" charset="0"/>
              </a:rPr>
              <a:t>Giáo viên: </a:t>
            </a:r>
            <a:r>
              <a:rPr lang="en-SG" sz="3200" dirty="0" err="1">
                <a:solidFill>
                  <a:srgbClr val="7030A0"/>
                </a:solidFill>
                <a:latin typeface="Times New Roman" pitchFamily="18" charset="0"/>
                <a:cs typeface="Times New Roman" pitchFamily="18" charset="0"/>
              </a:rPr>
              <a:t>Trần</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Thị</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Đắc</a:t>
            </a:r>
            <a:r>
              <a:rPr lang="en-SG" sz="3200" dirty="0">
                <a:solidFill>
                  <a:srgbClr val="7030A0"/>
                </a:solidFill>
                <a:latin typeface="Times New Roman" pitchFamily="18" charset="0"/>
                <a:cs typeface="Times New Roman" pitchFamily="18" charset="0"/>
              </a:rPr>
              <a:t> </a:t>
            </a:r>
            <a:r>
              <a:rPr lang="en-SG" sz="3200" dirty="0" err="1">
                <a:solidFill>
                  <a:srgbClr val="7030A0"/>
                </a:solidFill>
                <a:latin typeface="Times New Roman" pitchFamily="18" charset="0"/>
                <a:cs typeface="Times New Roman" pitchFamily="18" charset="0"/>
              </a:rPr>
              <a:t>Thắng</a:t>
            </a:r>
            <a:endParaRPr lang="en-SG" sz="3200" dirty="0">
              <a:solidFill>
                <a:srgbClr val="7030A0"/>
              </a:solidFill>
              <a:latin typeface="Times New Roman" pitchFamily="18" charset="0"/>
              <a:cs typeface="Times New Roman" pitchFamily="18" charset="0"/>
            </a:endParaRPr>
          </a:p>
          <a:p>
            <a:r>
              <a:rPr lang="en-SG" sz="3200" dirty="0">
                <a:solidFill>
                  <a:srgbClr val="7030A0"/>
                </a:solidFill>
                <a:latin typeface="Times New Roman" pitchFamily="18" charset="0"/>
                <a:cs typeface="Times New Roman" pitchFamily="18" charset="0"/>
              </a:rPr>
              <a:t>Lớp: NT D2</a:t>
            </a:r>
          </a:p>
        </p:txBody>
      </p:sp>
      <p:pic>
        <p:nvPicPr>
          <p:cNvPr id="4" name="hoat_canh_dien_roi_va_nhac_nen_cuc_hay_2232018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81456" y="5229200"/>
            <a:ext cx="609600" cy="609600"/>
          </a:xfrm>
          <a:prstGeom prst="rect">
            <a:avLst/>
          </a:prstGeom>
        </p:spPr>
      </p:pic>
      <p:sp>
        <p:nvSpPr>
          <p:cNvPr id="5" name="Title 1">
            <a:extLst>
              <a:ext uri="{FF2B5EF4-FFF2-40B4-BE49-F238E27FC236}">
                <a16:creationId xmlns:a16="http://schemas.microsoft.com/office/drawing/2014/main" id="{AB6E055C-22F1-85EF-AAA9-B1AFA1FB7C06}"/>
              </a:ext>
            </a:extLst>
          </p:cNvPr>
          <p:cNvSpPr txBox="1">
            <a:spLocks noChangeArrowheads="1"/>
          </p:cNvSpPr>
          <p:nvPr/>
        </p:nvSpPr>
        <p:spPr>
          <a:xfrm>
            <a:off x="594904" y="-244335"/>
            <a:ext cx="7620000" cy="1681163"/>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vi-VN" altLang="en-US" sz="2000" b="1" dirty="0">
                <a:solidFill>
                  <a:srgbClr val="FF0000"/>
                </a:solidFill>
                <a:latin typeface="Times New Roman" panose="02020603050405020304" pitchFamily="18" charset="0"/>
                <a:cs typeface="Times New Roman" panose="02020603050405020304" pitchFamily="18" charset="0"/>
              </a:rPr>
              <a:t>ỦY BAN NHÂN DÂN QUẬN LONG BIÊN</a:t>
            </a:r>
            <a:br>
              <a:rPr lang="vi-VN" altLang="en-US" sz="2000" b="1" dirty="0">
                <a:solidFill>
                  <a:srgbClr val="FF0000"/>
                </a:solidFill>
                <a:latin typeface="Times New Roman" panose="02020603050405020304" pitchFamily="18" charset="0"/>
                <a:cs typeface="Times New Roman" panose="02020603050405020304" pitchFamily="18" charset="0"/>
              </a:rPr>
            </a:br>
            <a:r>
              <a:rPr lang="vi-VN" altLang="en-US" sz="2000" b="1" dirty="0">
                <a:solidFill>
                  <a:srgbClr val="FF0000"/>
                </a:solidFill>
                <a:latin typeface="Times New Roman" panose="02020603050405020304" pitchFamily="18" charset="0"/>
                <a:cs typeface="Times New Roman" panose="02020603050405020304" pitchFamily="18" charset="0"/>
              </a:rPr>
              <a:t>TRƯỜNG MẦM NON </a:t>
            </a:r>
            <a:r>
              <a:rPr lang="en-US" altLang="en-US" sz="2000" b="1" dirty="0">
                <a:solidFill>
                  <a:srgbClr val="FF0000"/>
                </a:solidFill>
                <a:latin typeface="Times New Roman" panose="02020603050405020304" pitchFamily="18" charset="0"/>
                <a:cs typeface="Times New Roman" panose="02020603050405020304" pitchFamily="18" charset="0"/>
              </a:rPr>
              <a:t>BẮC CẦU</a:t>
            </a:r>
            <a:br>
              <a:rPr lang="vi-VN" altLang="en-US" sz="1600" b="1" dirty="0">
                <a:solidFill>
                  <a:srgbClr val="FF0000"/>
                </a:solidFill>
                <a:latin typeface="Times New Roman" panose="02020603050405020304" pitchFamily="18" charset="0"/>
                <a:cs typeface="Times New Roman" panose="02020603050405020304" pitchFamily="18" charset="0"/>
              </a:rPr>
            </a:br>
            <a:br>
              <a:rPr lang="vi-VN" altLang="en-US" sz="2000" b="1" dirty="0">
                <a:solidFill>
                  <a:srgbClr val="FF0000"/>
                </a:solidFill>
                <a:latin typeface="Times New Roman" panose="02020603050405020304" pitchFamily="18" charset="0"/>
                <a:cs typeface="Times New Roman" panose="02020603050405020304" pitchFamily="18" charset="0"/>
              </a:rPr>
            </a:b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7BDE9DA-B24C-AEA4-768B-5BF21E2F12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6" y="1147945"/>
            <a:ext cx="1481686" cy="1481686"/>
          </a:xfrm>
          <a:prstGeom prst="rect">
            <a:avLst/>
          </a:prstGeom>
        </p:spPr>
      </p:pic>
    </p:spTree>
    <p:extLst>
      <p:ext uri="{BB962C8B-B14F-4D97-AF65-F5344CB8AC3E}">
        <p14:creationId xmlns:p14="http://schemas.microsoft.com/office/powerpoint/2010/main" val="80902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27168" cy="922114"/>
          </a:xfrm>
        </p:spPr>
        <p:txBody>
          <a:bodyPr>
            <a:noAutofit/>
          </a:bodyPr>
          <a:lstStyle/>
          <a:p>
            <a:r>
              <a:rPr lang="en-SG" sz="3600" dirty="0"/>
              <a:t>Thỏ trắng và gà con gặp ai?</a:t>
            </a: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96839" y="1600200"/>
            <a:ext cx="59503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000" dirty="0"/>
              <a:t>Mèo kêu như thế nào?</a:t>
            </a:r>
          </a:p>
        </p:txBody>
      </p:sp>
      <p:sp>
        <p:nvSpPr>
          <p:cNvPr id="9" name="Rectangular Callout 8"/>
          <p:cNvSpPr/>
          <p:nvPr/>
        </p:nvSpPr>
        <p:spPr>
          <a:xfrm rot="21104824">
            <a:off x="1187624" y="2065883"/>
            <a:ext cx="3168352" cy="1224136"/>
          </a:xfrm>
          <a:prstGeom prst="wedgeRectCallout">
            <a:avLst>
              <a:gd name="adj1" fmla="val 60278"/>
              <a:gd name="adj2" fmla="val 9475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SG"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Meo !  meo !!</a:t>
            </a:r>
          </a:p>
        </p:txBody>
      </p:sp>
      <p:pic>
        <p:nvPicPr>
          <p:cNvPr id="12"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250" t="39336" r="6609" b="14441"/>
          <a:stretch/>
        </p:blipFill>
        <p:spPr bwMode="auto">
          <a:xfrm>
            <a:off x="4572000" y="2636912"/>
            <a:ext cx="3816424" cy="3888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368152"/>
          </a:xfrm>
        </p:spPr>
        <p:txBody>
          <a:bodyPr>
            <a:noAutofit/>
          </a:bodyPr>
          <a:lstStyle/>
          <a:p>
            <a:r>
              <a:rPr lang="en-SG" sz="3600" dirty="0"/>
              <a:t>Khi tạnh mưa, có nắng Thỏ trắng, gà con và mèo con đã làm gì? </a:t>
            </a:r>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64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96752"/>
            <a:ext cx="8229600" cy="4392488"/>
          </a:xfrm>
          <a:solidFill>
            <a:schemeClr val="accent2">
              <a:lumMod val="40000"/>
              <a:lumOff val="60000"/>
            </a:schemeClr>
          </a:solidFill>
        </p:spPr>
        <p:txBody>
          <a:bodyPr>
            <a:normAutofit fontScale="90000"/>
          </a:bodyPr>
          <a:lstStyle/>
          <a:p>
            <a:r>
              <a:rPr lang="en-US" dirty="0"/>
              <a:t>=&gt; Giáo dục: Bạn Thỏ thông minh và tốt bụng đã biết giúp đỡ các bạn. Khi  các con chơi đồ chơi, các con chơi cùng bạn, không được tranh giành đồ chơi của bạn.</a:t>
            </a:r>
            <a:endParaRPr lang="en-SG" dirty="0">
              <a:solidFill>
                <a:schemeClr val="tx1">
                  <a:lumMod val="95000"/>
                  <a:lumOff val="5000"/>
                </a:schemeClr>
              </a:solidFill>
            </a:endParaRPr>
          </a:p>
        </p:txBody>
      </p:sp>
    </p:spTree>
    <p:extLst>
      <p:ext uri="{BB962C8B-B14F-4D97-AF65-F5344CB8AC3E}">
        <p14:creationId xmlns:p14="http://schemas.microsoft.com/office/powerpoint/2010/main" val="40280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3744416"/>
          </a:xfrm>
          <a:effectLst>
            <a:glow rad="228600">
              <a:schemeClr val="accent2">
                <a:satMod val="175000"/>
                <a:alpha val="40000"/>
              </a:schemeClr>
            </a:glow>
          </a:effectLst>
        </p:spPr>
        <p:txBody>
          <a:bodyPr/>
          <a:lstStyle/>
          <a:p>
            <a:r>
              <a:rPr lang="en-SG" dirty="0"/>
              <a:t>Chúc các cô sức khỏe thành công !!!!!</a:t>
            </a:r>
          </a:p>
        </p:txBody>
      </p:sp>
    </p:spTree>
    <p:extLst>
      <p:ext uri="{BB962C8B-B14F-4D97-AF65-F5344CB8AC3E}">
        <p14:creationId xmlns:p14="http://schemas.microsoft.com/office/powerpoint/2010/main" val="268696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864" t="-96" r="32179" b="23095"/>
          <a:stretch/>
        </p:blipFill>
        <p:spPr bwMode="auto">
          <a:xfrm>
            <a:off x="107504" y="188640"/>
            <a:ext cx="4032448"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noChangeArrowheads="1"/>
          </p:cNvPicPr>
          <p:nvPr/>
        </p:nvPicPr>
        <p:blipFill rotWithShape="1">
          <a:blip r:embed="rId3">
            <a:extLst>
              <a:ext uri="{28A0092B-C50C-407E-A947-70E740481C1C}">
                <a14:useLocalDpi xmlns:a14="http://schemas.microsoft.com/office/drawing/2010/main" val="0"/>
              </a:ext>
            </a:extLst>
          </a:blip>
          <a:srcRect l="3335" t="5051" r="50430" b="-306"/>
          <a:stretch/>
        </p:blipFill>
        <p:spPr bwMode="auto">
          <a:xfrm>
            <a:off x="4139952" y="188640"/>
            <a:ext cx="481484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09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dirty="0"/>
          </a:p>
        </p:txBody>
      </p:sp>
      <p:sp>
        <p:nvSpPr>
          <p:cNvPr id="3" name="Subtitle 2"/>
          <p:cNvSpPr>
            <a:spLocks noGrp="1"/>
          </p:cNvSpPr>
          <p:nvPr>
            <p:ph type="subTitle" idx="1"/>
          </p:nvPr>
        </p:nvSpPr>
        <p:spPr/>
        <p:txBody>
          <a:bodyPr/>
          <a:lstStyle/>
          <a:p>
            <a:endParaRPr lang="en-SG"/>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76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5258"/>
            <a:ext cx="9143999" cy="710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562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77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normAutofit/>
          </a:bodyPr>
          <a:lstStyle/>
          <a:p>
            <a:r>
              <a:rPr lang="en-SG" dirty="0"/>
              <a:t>Truyện có những ai ?</a:t>
            </a:r>
          </a:p>
        </p:txBody>
      </p:sp>
      <p:pic>
        <p:nvPicPr>
          <p:cNvPr id="409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ircle(in)">
                                      <p:cBhvr>
                                        <p:cTn id="14"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fontScale="90000"/>
          </a:bodyPr>
          <a:lstStyle/>
          <a:p>
            <a:r>
              <a:rPr lang="en-SG" sz="3200" dirty="0"/>
              <a:t>Khi có mưa thỏ trắng đã lấy gì làm ô để che đầu?</a:t>
            </a:r>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35" t="5051" r="50430" b="-306"/>
          <a:stretch/>
        </p:blipFill>
        <p:spPr bwMode="auto">
          <a:xfrm>
            <a:off x="2339752" y="1412776"/>
            <a:ext cx="459881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SG" sz="4800" dirty="0"/>
              <a:t>Thỏ trắng gặp ai?</a:t>
            </a:r>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828092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3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dirty="0"/>
              <a:t>Gà con kêu như thế nào?</a:t>
            </a:r>
          </a:p>
        </p:txBody>
      </p:sp>
      <p:sp>
        <p:nvSpPr>
          <p:cNvPr id="5" name="Oval Callout 4"/>
          <p:cNvSpPr/>
          <p:nvPr/>
        </p:nvSpPr>
        <p:spPr>
          <a:xfrm rot="1324811">
            <a:off x="4009718" y="2143995"/>
            <a:ext cx="3816424" cy="1584176"/>
          </a:xfrm>
          <a:prstGeom prst="wedgeEllipseCallout">
            <a:avLst>
              <a:gd name="adj1" fmla="val -44956"/>
              <a:gd name="adj2" fmla="val 8399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SG" sz="2800" b="1" dirty="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rPr>
              <a:t>Chiếp! Chiếp  !</a:t>
            </a:r>
          </a:p>
        </p:txBody>
      </p:sp>
      <p:pic>
        <p:nvPicPr>
          <p:cNvPr id="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245" t="52049" r="60033" b="9688"/>
          <a:stretch/>
        </p:blipFill>
        <p:spPr bwMode="auto">
          <a:xfrm>
            <a:off x="1043608" y="2636912"/>
            <a:ext cx="2520280" cy="388843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45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251</TotalTime>
  <Words>153</Words>
  <Application>Microsoft Office PowerPoint</Application>
  <PresentationFormat>On-screen Show (4:3)</PresentationFormat>
  <Paragraphs>15</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Truyện “ Chiếc ô của Thỏ trắng”</vt:lpstr>
      <vt:lpstr>PowerPoint Presentation</vt:lpstr>
      <vt:lpstr>PowerPoint Presentation</vt:lpstr>
      <vt:lpstr>PowerPoint Presentation</vt:lpstr>
      <vt:lpstr>PowerPoint Presentation</vt:lpstr>
      <vt:lpstr>Truyện có những ai ?</vt:lpstr>
      <vt:lpstr>Khi có mưa thỏ trắng đã lấy gì làm ô để che đầu?</vt:lpstr>
      <vt:lpstr>Thỏ trắng gặp ai?</vt:lpstr>
      <vt:lpstr>Gà con kêu như thế nào?</vt:lpstr>
      <vt:lpstr>Thỏ trắng và gà con gặp ai?</vt:lpstr>
      <vt:lpstr>Mèo kêu như thế nào?</vt:lpstr>
      <vt:lpstr>Khi tạnh mưa, có nắng Thỏ trắng, gà con và mèo con đã làm gì? </vt:lpstr>
      <vt:lpstr>=&gt; Giáo dục: Bạn Thỏ thông minh và tốt bụng đã biết giúp đỡ các bạn. Khi  các con chơi đồ chơi, các con chơi cùng bạn, không được tranh giành đồ chơi của bạn.</vt:lpstr>
      <vt:lpstr>Chúc các cô sức khỏe thành công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QUACHBUIQUOCCUONG</dc:creator>
  <cp:lastModifiedBy>Admin</cp:lastModifiedBy>
  <cp:revision>19</cp:revision>
  <dcterms:created xsi:type="dcterms:W3CDTF">2018-10-15T15:59:49Z</dcterms:created>
  <dcterms:modified xsi:type="dcterms:W3CDTF">2023-02-15T02:04:25Z</dcterms:modified>
</cp:coreProperties>
</file>