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000066"/>
    <a:srgbClr val="006600"/>
    <a:srgbClr val="00CC00"/>
    <a:srgbClr val="003300"/>
    <a:srgbClr val="FFCC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4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85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38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43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351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37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02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50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00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059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4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1C9CC-EEC3-4ADC-BE94-C6C50077296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2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7" y="0"/>
            <a:ext cx="9144000" cy="684917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" y="5121"/>
            <a:ext cx="91439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600" b="1" dirty="0" smtClean="0">
                <a:solidFill>
                  <a:srgbClr val="006600"/>
                </a:solidFill>
              </a:rPr>
              <a:t>UBND QUẬN LONG BIÊN </a:t>
            </a:r>
          </a:p>
          <a:p>
            <a:pPr algn="ctr">
              <a:lnSpc>
                <a:spcPct val="150000"/>
              </a:lnSpc>
            </a:pPr>
            <a:r>
              <a:rPr lang="en-US" sz="2600" b="1" dirty="0" smtClean="0">
                <a:solidFill>
                  <a:srgbClr val="006600"/>
                </a:solidFill>
              </a:rPr>
              <a:t>TRƯỜNG MẦM NON BẮC CẦU</a:t>
            </a:r>
            <a:endParaRPr lang="en-US" sz="2600" b="1" dirty="0">
              <a:solidFill>
                <a:srgbClr val="0066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74266" y="2362200"/>
            <a:ext cx="929253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LĨNH VỰC PHÁT TRIỂN NHẬN THỨC</a:t>
            </a:r>
            <a:endParaRPr lang="en-US" sz="4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0600" y="3434927"/>
            <a:ext cx="8077200" cy="2793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0066"/>
                </a:solidFill>
              </a:rPr>
              <a:t>Đề</a:t>
            </a:r>
            <a:r>
              <a:rPr lang="en-US" sz="2400" b="1" dirty="0" smtClean="0">
                <a:solidFill>
                  <a:srgbClr val="000066"/>
                </a:solidFill>
              </a:rPr>
              <a:t> </a:t>
            </a:r>
            <a:r>
              <a:rPr lang="en-US" sz="2400" b="1" dirty="0" err="1" smtClean="0">
                <a:solidFill>
                  <a:srgbClr val="000066"/>
                </a:solidFill>
              </a:rPr>
              <a:t>tài</a:t>
            </a:r>
            <a:r>
              <a:rPr lang="en-US" sz="2400" b="1" dirty="0" smtClean="0">
                <a:solidFill>
                  <a:srgbClr val="000066"/>
                </a:solidFill>
              </a:rPr>
              <a:t>: NBTN: </a:t>
            </a:r>
            <a:r>
              <a:rPr lang="en-US" sz="2400" b="1" dirty="0" err="1" smtClean="0">
                <a:solidFill>
                  <a:srgbClr val="000066"/>
                </a:solidFill>
              </a:rPr>
              <a:t>Hoa</a:t>
            </a:r>
            <a:r>
              <a:rPr lang="en-US" sz="2400" b="1" dirty="0" smtClean="0">
                <a:solidFill>
                  <a:srgbClr val="000066"/>
                </a:solidFill>
              </a:rPr>
              <a:t> </a:t>
            </a:r>
            <a:r>
              <a:rPr lang="en-US" sz="2400" b="1" dirty="0" err="1" smtClean="0">
                <a:solidFill>
                  <a:srgbClr val="000066"/>
                </a:solidFill>
              </a:rPr>
              <a:t>đồng</a:t>
            </a:r>
            <a:r>
              <a:rPr lang="en-US" sz="2400" b="1" dirty="0" smtClean="0">
                <a:solidFill>
                  <a:srgbClr val="000066"/>
                </a:solidFill>
              </a:rPr>
              <a:t> </a:t>
            </a:r>
            <a:r>
              <a:rPr lang="en-US" sz="2400" b="1" dirty="0" err="1" smtClean="0">
                <a:solidFill>
                  <a:srgbClr val="000066"/>
                </a:solidFill>
              </a:rPr>
              <a:t>tiền</a:t>
            </a:r>
            <a:endParaRPr lang="en-US" sz="2400" b="1" dirty="0" smtClean="0">
              <a:solidFill>
                <a:srgbClr val="000066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0066"/>
                </a:solidFill>
              </a:rPr>
              <a:t>Lứa</a:t>
            </a:r>
            <a:r>
              <a:rPr lang="en-US" sz="2400" b="1" dirty="0" smtClean="0">
                <a:solidFill>
                  <a:srgbClr val="000066"/>
                </a:solidFill>
              </a:rPr>
              <a:t> </a:t>
            </a:r>
            <a:r>
              <a:rPr lang="en-US" sz="2400" b="1" dirty="0" err="1" smtClean="0">
                <a:solidFill>
                  <a:srgbClr val="000066"/>
                </a:solidFill>
              </a:rPr>
              <a:t>tuổi</a:t>
            </a:r>
            <a:r>
              <a:rPr lang="en-US" sz="2400" b="1" dirty="0" smtClean="0">
                <a:solidFill>
                  <a:srgbClr val="000066"/>
                </a:solidFill>
              </a:rPr>
              <a:t>: </a:t>
            </a:r>
            <a:r>
              <a:rPr lang="en-US" sz="2400" b="1" dirty="0" err="1" smtClean="0">
                <a:solidFill>
                  <a:srgbClr val="000066"/>
                </a:solidFill>
              </a:rPr>
              <a:t>Trẻ</a:t>
            </a:r>
            <a:r>
              <a:rPr lang="en-US" sz="2400" b="1" dirty="0" smtClean="0">
                <a:solidFill>
                  <a:srgbClr val="000066"/>
                </a:solidFill>
              </a:rPr>
              <a:t> 24 – 36 </a:t>
            </a:r>
            <a:r>
              <a:rPr lang="en-US" sz="2400" b="1" dirty="0" err="1" smtClean="0">
                <a:solidFill>
                  <a:srgbClr val="000066"/>
                </a:solidFill>
              </a:rPr>
              <a:t>tháng</a:t>
            </a:r>
            <a:endParaRPr lang="en-US" sz="2400" b="1" dirty="0" smtClean="0">
              <a:solidFill>
                <a:srgbClr val="000066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0066"/>
                </a:solidFill>
              </a:rPr>
              <a:t>Số</a:t>
            </a:r>
            <a:r>
              <a:rPr lang="en-US" sz="2400" b="1" dirty="0" smtClean="0">
                <a:solidFill>
                  <a:srgbClr val="000066"/>
                </a:solidFill>
              </a:rPr>
              <a:t> </a:t>
            </a:r>
            <a:r>
              <a:rPr lang="en-US" sz="2400" b="1" dirty="0" err="1" smtClean="0">
                <a:solidFill>
                  <a:srgbClr val="000066"/>
                </a:solidFill>
              </a:rPr>
              <a:t>trẻ</a:t>
            </a:r>
            <a:r>
              <a:rPr lang="en-US" sz="2400" b="1" dirty="0" smtClean="0">
                <a:solidFill>
                  <a:srgbClr val="000066"/>
                </a:solidFill>
              </a:rPr>
              <a:t>: 12 – 15 </a:t>
            </a:r>
            <a:r>
              <a:rPr lang="en-US" sz="2400" b="1" dirty="0" err="1" smtClean="0">
                <a:solidFill>
                  <a:srgbClr val="000066"/>
                </a:solidFill>
              </a:rPr>
              <a:t>trẻ</a:t>
            </a:r>
            <a:endParaRPr lang="en-US" sz="2400" b="1" dirty="0" smtClean="0">
              <a:solidFill>
                <a:srgbClr val="000066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0066"/>
                </a:solidFill>
              </a:rPr>
              <a:t>Thời</a:t>
            </a:r>
            <a:r>
              <a:rPr lang="en-US" sz="2400" b="1" dirty="0" smtClean="0">
                <a:solidFill>
                  <a:srgbClr val="000066"/>
                </a:solidFill>
              </a:rPr>
              <a:t> </a:t>
            </a:r>
            <a:r>
              <a:rPr lang="en-US" sz="2400" b="1" dirty="0" err="1" smtClean="0">
                <a:solidFill>
                  <a:srgbClr val="000066"/>
                </a:solidFill>
              </a:rPr>
              <a:t>gian</a:t>
            </a:r>
            <a:r>
              <a:rPr lang="en-US" sz="2400" b="1" dirty="0" smtClean="0">
                <a:solidFill>
                  <a:srgbClr val="000066"/>
                </a:solidFill>
              </a:rPr>
              <a:t>: 12 – 15 </a:t>
            </a:r>
            <a:r>
              <a:rPr lang="en-US" sz="2400" b="1" dirty="0" err="1" smtClean="0">
                <a:solidFill>
                  <a:srgbClr val="000066"/>
                </a:solidFill>
              </a:rPr>
              <a:t>phút</a:t>
            </a:r>
            <a:endParaRPr lang="en-US" sz="2400" b="1" dirty="0" smtClean="0">
              <a:solidFill>
                <a:srgbClr val="000066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0066"/>
                </a:solidFill>
              </a:rPr>
              <a:t>Người</a:t>
            </a:r>
            <a:r>
              <a:rPr lang="en-US" sz="2400" b="1" dirty="0" smtClean="0">
                <a:solidFill>
                  <a:srgbClr val="000066"/>
                </a:solidFill>
              </a:rPr>
              <a:t> </a:t>
            </a:r>
            <a:r>
              <a:rPr lang="en-US" sz="2400" b="1" dirty="0" err="1" smtClean="0">
                <a:solidFill>
                  <a:srgbClr val="000066"/>
                </a:solidFill>
              </a:rPr>
              <a:t>thực</a:t>
            </a:r>
            <a:r>
              <a:rPr lang="en-US" sz="2400" b="1" dirty="0" smtClean="0">
                <a:solidFill>
                  <a:srgbClr val="000066"/>
                </a:solidFill>
              </a:rPr>
              <a:t> </a:t>
            </a:r>
            <a:r>
              <a:rPr lang="en-US" sz="2400" b="1" dirty="0" err="1" smtClean="0">
                <a:solidFill>
                  <a:srgbClr val="000066"/>
                </a:solidFill>
              </a:rPr>
              <a:t>hiện</a:t>
            </a:r>
            <a:r>
              <a:rPr lang="en-US" sz="2400" b="1" dirty="0" smtClean="0">
                <a:solidFill>
                  <a:srgbClr val="000066"/>
                </a:solidFill>
              </a:rPr>
              <a:t>: </a:t>
            </a:r>
            <a:r>
              <a:rPr lang="en-US" sz="2400" b="1" dirty="0" err="1" smtClean="0">
                <a:solidFill>
                  <a:srgbClr val="000066"/>
                </a:solidFill>
              </a:rPr>
              <a:t>Trần</a:t>
            </a:r>
            <a:r>
              <a:rPr lang="en-US" sz="2400" b="1" dirty="0" smtClean="0">
                <a:solidFill>
                  <a:srgbClr val="000066"/>
                </a:solidFill>
              </a:rPr>
              <a:t> </a:t>
            </a:r>
            <a:r>
              <a:rPr lang="en-US" sz="2400" b="1" dirty="0" err="1" smtClean="0">
                <a:solidFill>
                  <a:srgbClr val="000066"/>
                </a:solidFill>
              </a:rPr>
              <a:t>Thị</a:t>
            </a:r>
            <a:r>
              <a:rPr lang="en-US" sz="2400" b="1" dirty="0" smtClean="0">
                <a:solidFill>
                  <a:srgbClr val="000066"/>
                </a:solidFill>
              </a:rPr>
              <a:t> </a:t>
            </a:r>
            <a:r>
              <a:rPr lang="en-US" sz="2400" b="1" dirty="0" err="1" smtClean="0">
                <a:solidFill>
                  <a:srgbClr val="000066"/>
                </a:solidFill>
              </a:rPr>
              <a:t>Đắc</a:t>
            </a:r>
            <a:r>
              <a:rPr lang="en-US" sz="2400" b="1" dirty="0" smtClean="0">
                <a:solidFill>
                  <a:srgbClr val="000066"/>
                </a:solidFill>
              </a:rPr>
              <a:t> </a:t>
            </a:r>
            <a:r>
              <a:rPr lang="en-US" sz="2400" b="1" dirty="0" err="1" smtClean="0">
                <a:solidFill>
                  <a:srgbClr val="000066"/>
                </a:solidFill>
              </a:rPr>
              <a:t>Thắng</a:t>
            </a:r>
            <a:endParaRPr lang="en-US" sz="2400" b="1" dirty="0">
              <a:solidFill>
                <a:srgbClr val="000066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912" y="1174750"/>
            <a:ext cx="1157288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831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3" y="0"/>
            <a:ext cx="9079607" cy="693171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6539" y="1447800"/>
            <a:ext cx="9079607" cy="36778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Kết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thúc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Chúc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cô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và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bé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mạnh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khỏe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288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72"/>
            <a:ext cx="9144000" cy="68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79" y="1814848"/>
            <a:ext cx="9067800" cy="2171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Hoạt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động</a:t>
            </a:r>
            <a:r>
              <a:rPr lang="en-US" sz="4800" b="1" dirty="0" smtClean="0">
                <a:solidFill>
                  <a:srgbClr val="C00000"/>
                </a:solidFill>
              </a:rPr>
              <a:t> 1: </a:t>
            </a:r>
          </a:p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Trò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chơi</a:t>
            </a:r>
            <a:r>
              <a:rPr lang="en-US" sz="4800" b="1" dirty="0" smtClean="0">
                <a:solidFill>
                  <a:srgbClr val="C00000"/>
                </a:solidFill>
              </a:rPr>
              <a:t>: </a:t>
            </a:r>
            <a:r>
              <a:rPr lang="en-US" sz="4800" b="1" dirty="0" err="1" smtClean="0">
                <a:solidFill>
                  <a:srgbClr val="C00000"/>
                </a:solidFill>
              </a:rPr>
              <a:t>Hoa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nở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3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72"/>
            <a:ext cx="9144000" cy="68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79" y="1814848"/>
            <a:ext cx="9067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Hoạt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động</a:t>
            </a:r>
            <a:r>
              <a:rPr lang="en-US" sz="4800" b="1" dirty="0" smtClean="0">
                <a:solidFill>
                  <a:srgbClr val="C00000"/>
                </a:solidFill>
              </a:rPr>
              <a:t> 2: </a:t>
            </a:r>
          </a:p>
          <a:p>
            <a:pPr algn="ctr">
              <a:lnSpc>
                <a:spcPct val="150000"/>
              </a:lnSpc>
            </a:pPr>
            <a:r>
              <a:rPr lang="en-US" sz="4800" b="1" dirty="0" smtClean="0">
                <a:solidFill>
                  <a:srgbClr val="C00000"/>
                </a:solidFill>
              </a:rPr>
              <a:t>NBTN: </a:t>
            </a:r>
            <a:r>
              <a:rPr lang="en-US" sz="4800" b="1" dirty="0" err="1" smtClean="0">
                <a:solidFill>
                  <a:srgbClr val="C00000"/>
                </a:solidFill>
              </a:rPr>
              <a:t>Hoa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đồng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tiền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842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0"/>
            <a:ext cx="92963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35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72"/>
            <a:ext cx="9144000" cy="68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79" y="1814848"/>
            <a:ext cx="9067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Hoạt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động</a:t>
            </a:r>
            <a:r>
              <a:rPr lang="en-US" sz="4800" b="1" dirty="0" smtClean="0">
                <a:solidFill>
                  <a:srgbClr val="C00000"/>
                </a:solidFill>
              </a:rPr>
              <a:t> 3: </a:t>
            </a:r>
          </a:p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Mở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rộng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419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4191000" cy="3429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19"/>
          <a:stretch/>
        </p:blipFill>
        <p:spPr>
          <a:xfrm>
            <a:off x="0" y="3505200"/>
            <a:ext cx="4953000" cy="333026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505201"/>
            <a:ext cx="4190999" cy="33527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"/>
            <a:ext cx="41910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09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72"/>
            <a:ext cx="9144000" cy="68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79" y="1814848"/>
            <a:ext cx="9067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Hoạt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động</a:t>
            </a:r>
            <a:r>
              <a:rPr lang="en-US" sz="4800" b="1" dirty="0" smtClean="0">
                <a:solidFill>
                  <a:srgbClr val="C00000"/>
                </a:solidFill>
              </a:rPr>
              <a:t> 4: </a:t>
            </a:r>
          </a:p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Củng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cố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35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246"/>
            <a:ext cx="9067800" cy="687624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1981200"/>
            <a:ext cx="9067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dirty="0" err="1" smtClean="0">
                <a:solidFill>
                  <a:srgbClr val="CC0099"/>
                </a:solidFill>
              </a:rPr>
              <a:t>Trò</a:t>
            </a:r>
            <a:r>
              <a:rPr lang="en-US" sz="5400" b="1" dirty="0" smtClean="0">
                <a:solidFill>
                  <a:srgbClr val="CC0099"/>
                </a:solidFill>
              </a:rPr>
              <a:t> </a:t>
            </a:r>
            <a:r>
              <a:rPr lang="en-US" sz="5400" b="1" dirty="0" err="1" smtClean="0">
                <a:solidFill>
                  <a:srgbClr val="CC0099"/>
                </a:solidFill>
              </a:rPr>
              <a:t>chơi</a:t>
            </a:r>
            <a:r>
              <a:rPr lang="en-US" sz="5400" b="1" dirty="0" smtClean="0">
                <a:solidFill>
                  <a:srgbClr val="CC0099"/>
                </a:solidFill>
              </a:rPr>
              <a:t> 1: </a:t>
            </a:r>
          </a:p>
          <a:p>
            <a:pPr algn="ctr">
              <a:lnSpc>
                <a:spcPct val="150000"/>
              </a:lnSpc>
            </a:pPr>
            <a:r>
              <a:rPr lang="en-US" sz="5400" b="1" dirty="0" smtClean="0">
                <a:solidFill>
                  <a:srgbClr val="CC0099"/>
                </a:solidFill>
              </a:rPr>
              <a:t>Ai </a:t>
            </a:r>
            <a:r>
              <a:rPr lang="en-US" sz="5400" b="1" dirty="0" err="1" smtClean="0">
                <a:solidFill>
                  <a:srgbClr val="CC0099"/>
                </a:solidFill>
              </a:rPr>
              <a:t>tinh</a:t>
            </a:r>
            <a:r>
              <a:rPr lang="en-US" sz="5400" b="1" dirty="0" smtClean="0">
                <a:solidFill>
                  <a:srgbClr val="CC0099"/>
                </a:solidFill>
              </a:rPr>
              <a:t> </a:t>
            </a:r>
            <a:r>
              <a:rPr lang="en-US" sz="5400" b="1" dirty="0" err="1" smtClean="0">
                <a:solidFill>
                  <a:srgbClr val="CC0099"/>
                </a:solidFill>
              </a:rPr>
              <a:t>mắt</a:t>
            </a:r>
            <a:endParaRPr lang="en-US" sz="5400" b="1" dirty="0" smtClean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25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246"/>
            <a:ext cx="9067800" cy="687624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1981200"/>
            <a:ext cx="9067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dirty="0" err="1" smtClean="0">
                <a:solidFill>
                  <a:srgbClr val="CC0099"/>
                </a:solidFill>
              </a:rPr>
              <a:t>Trò</a:t>
            </a:r>
            <a:r>
              <a:rPr lang="en-US" sz="5400" b="1" dirty="0" smtClean="0">
                <a:solidFill>
                  <a:srgbClr val="CC0099"/>
                </a:solidFill>
              </a:rPr>
              <a:t> </a:t>
            </a:r>
            <a:r>
              <a:rPr lang="en-US" sz="5400" b="1" dirty="0" err="1" smtClean="0">
                <a:solidFill>
                  <a:srgbClr val="CC0099"/>
                </a:solidFill>
              </a:rPr>
              <a:t>chơi</a:t>
            </a:r>
            <a:r>
              <a:rPr lang="en-US" sz="5400" b="1" dirty="0" smtClean="0">
                <a:solidFill>
                  <a:srgbClr val="CC0099"/>
                </a:solidFill>
              </a:rPr>
              <a:t> 2: </a:t>
            </a:r>
          </a:p>
          <a:p>
            <a:pPr algn="ctr">
              <a:lnSpc>
                <a:spcPct val="150000"/>
              </a:lnSpc>
            </a:pPr>
            <a:r>
              <a:rPr lang="en-US" sz="5400" b="1" dirty="0" smtClean="0">
                <a:solidFill>
                  <a:srgbClr val="CC0099"/>
                </a:solidFill>
              </a:rPr>
              <a:t>Ai </a:t>
            </a:r>
            <a:r>
              <a:rPr lang="en-US" sz="5400" b="1" dirty="0" err="1" smtClean="0">
                <a:solidFill>
                  <a:srgbClr val="CC0099"/>
                </a:solidFill>
              </a:rPr>
              <a:t>nhanh</a:t>
            </a:r>
            <a:r>
              <a:rPr lang="en-US" sz="5400" b="1" dirty="0" smtClean="0">
                <a:solidFill>
                  <a:srgbClr val="CC0099"/>
                </a:solidFill>
              </a:rPr>
              <a:t> </a:t>
            </a:r>
            <a:r>
              <a:rPr lang="en-US" sz="5400" b="1" dirty="0" err="1" smtClean="0">
                <a:solidFill>
                  <a:srgbClr val="CC0099"/>
                </a:solidFill>
              </a:rPr>
              <a:t>hơn</a:t>
            </a:r>
            <a:endParaRPr lang="en-US" sz="5400" b="1" dirty="0" smtClean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983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109</Words>
  <Application>Microsoft Office PowerPoint</Application>
  <PresentationFormat>On-screen Show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user</cp:lastModifiedBy>
  <cp:revision>6</cp:revision>
  <dcterms:created xsi:type="dcterms:W3CDTF">2018-03-03T13:43:29Z</dcterms:created>
  <dcterms:modified xsi:type="dcterms:W3CDTF">2023-05-18T08:39:10Z</dcterms:modified>
</cp:coreProperties>
</file>