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70" r:id="rId4"/>
    <p:sldId id="271" r:id="rId5"/>
    <p:sldId id="272" r:id="rId6"/>
    <p:sldId id="273" r:id="rId7"/>
    <p:sldId id="274" r:id="rId8"/>
    <p:sldId id="275" r:id="rId9"/>
    <p:sldId id="276" r:id="rId10"/>
    <p:sldId id="277" r:id="rId11"/>
    <p:sldId id="278" r:id="rId12"/>
    <p:sldId id="279" r:id="rId13"/>
    <p:sldId id="280" r:id="rId14"/>
    <p:sldId id="284" r:id="rId15"/>
    <p:sldId id="285" r:id="rId16"/>
    <p:sldId id="286" r:id="rId17"/>
    <p:sldId id="287" r:id="rId18"/>
    <p:sldId id="288" r:id="rId19"/>
    <p:sldId id="289" r:id="rId20"/>
    <p:sldId id="290" r:id="rId21"/>
    <p:sldId id="291" r:id="rId22"/>
    <p:sldId id="292" r:id="rId23"/>
    <p:sldId id="293" r:id="rId24"/>
    <p:sldId id="294" r:id="rId25"/>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51981E3-8D41-47DC-BA49-69DA70DA8874}">
          <p14:sldIdLst>
            <p14:sldId id="256"/>
            <p14:sldId id="257"/>
            <p14:sldId id="270"/>
            <p14:sldId id="271"/>
            <p14:sldId id="272"/>
            <p14:sldId id="273"/>
            <p14:sldId id="274"/>
            <p14:sldId id="275"/>
            <p14:sldId id="276"/>
            <p14:sldId id="277"/>
            <p14:sldId id="278"/>
            <p14:sldId id="279"/>
            <p14:sldId id="280"/>
            <p14:sldId id="284"/>
            <p14:sldId id="285"/>
            <p14:sldId id="286"/>
            <p14:sldId id="287"/>
            <p14:sldId id="288"/>
            <p14:sldId id="289"/>
            <p14:sldId id="290"/>
            <p14:sldId id="291"/>
            <p14:sldId id="292"/>
            <p14:sldId id="293"/>
            <p14:sldId id="294"/>
          </p14:sldIdLst>
        </p14:section>
        <p14:section name="Untitled Section" id="{4E228746-2A69-4776-AF64-C6FE318B91BD}">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FA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15" autoAdjust="0"/>
  </p:normalViewPr>
  <p:slideViewPr>
    <p:cSldViewPr>
      <p:cViewPr>
        <p:scale>
          <a:sx n="77" d="100"/>
          <a:sy n="77" d="100"/>
        </p:scale>
        <p:origin x="-1758" y="-30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EBDB10-616B-43EC-8768-AEB12DF7C651}" type="datetimeFigureOut">
              <a:rPr lang="en-US" smtClean="0"/>
              <a:t>8/14/2023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5DA759-D721-4895-9D62-AA3F687128E2}" type="slidenum">
              <a:rPr lang="en-US" smtClean="0"/>
              <a:t>‹#›</a:t>
            </a:fld>
            <a:endParaRPr lang="en-US"/>
          </a:p>
        </p:txBody>
      </p:sp>
    </p:spTree>
    <p:extLst>
      <p:ext uri="{BB962C8B-B14F-4D97-AF65-F5344CB8AC3E}">
        <p14:creationId xmlns:p14="http://schemas.microsoft.com/office/powerpoint/2010/main" val="218683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A69CD8C8-4B29-46D1-A928-E9FBC53719A6}" type="datetimeFigureOut">
              <a:rPr lang="vi-VN" smtClean="0"/>
              <a:t>14/08/2023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4183130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69CD8C8-4B29-46D1-A928-E9FBC53719A6}" type="datetimeFigureOut">
              <a:rPr lang="vi-VN" smtClean="0"/>
              <a:t>14/08/2023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2977255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69CD8C8-4B29-46D1-A928-E9FBC53719A6}" type="datetimeFigureOut">
              <a:rPr lang="vi-VN" smtClean="0"/>
              <a:t>14/08/2023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3118146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69CD8C8-4B29-46D1-A928-E9FBC53719A6}" type="datetimeFigureOut">
              <a:rPr lang="vi-VN" smtClean="0"/>
              <a:t>14/08/2023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2412301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9CD8C8-4B29-46D1-A928-E9FBC53719A6}" type="datetimeFigureOut">
              <a:rPr lang="vi-VN" smtClean="0"/>
              <a:t>14/08/2023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1070195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A69CD8C8-4B29-46D1-A928-E9FBC53719A6}" type="datetimeFigureOut">
              <a:rPr lang="vi-VN" smtClean="0"/>
              <a:t>14/08/2023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697595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A69CD8C8-4B29-46D1-A928-E9FBC53719A6}" type="datetimeFigureOut">
              <a:rPr lang="vi-VN" smtClean="0"/>
              <a:t>14/08/2023</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1795945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A69CD8C8-4B29-46D1-A928-E9FBC53719A6}" type="datetimeFigureOut">
              <a:rPr lang="vi-VN" smtClean="0"/>
              <a:t>14/08/2023</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221062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9CD8C8-4B29-46D1-A928-E9FBC53719A6}" type="datetimeFigureOut">
              <a:rPr lang="vi-VN" smtClean="0"/>
              <a:t>14/08/2023</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3787013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9CD8C8-4B29-46D1-A928-E9FBC53719A6}" type="datetimeFigureOut">
              <a:rPr lang="vi-VN" smtClean="0"/>
              <a:t>14/08/2023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4189844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9CD8C8-4B29-46D1-A928-E9FBC53719A6}" type="datetimeFigureOut">
              <a:rPr lang="vi-VN" smtClean="0"/>
              <a:t>14/08/2023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2801582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9CD8C8-4B29-46D1-A928-E9FBC53719A6}" type="datetimeFigureOut">
              <a:rPr lang="vi-VN" smtClean="0"/>
              <a:t>14/08/2023</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D57AD3-7411-4717-9313-7BB2E7F06AAF}" type="slidenum">
              <a:rPr lang="vi-VN" smtClean="0"/>
              <a:t>‹#›</a:t>
            </a:fld>
            <a:endParaRPr lang="vi-VN"/>
          </a:p>
        </p:txBody>
      </p:sp>
    </p:spTree>
    <p:extLst>
      <p:ext uri="{BB962C8B-B14F-4D97-AF65-F5344CB8AC3E}">
        <p14:creationId xmlns:p14="http://schemas.microsoft.com/office/powerpoint/2010/main" val="34258873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audio" Target="../media/audio2.wav"/><Relationship Id="rId7" Type="http://schemas.openxmlformats.org/officeDocument/2006/relationships/image" Target="../media/image18.jpe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17.jpeg"/><Relationship Id="rId5" Type="http://schemas.openxmlformats.org/officeDocument/2006/relationships/image" Target="../media/image16.jpeg"/><Relationship Id="rId10" Type="http://schemas.openxmlformats.org/officeDocument/2006/relationships/slide" Target="slide4.xml"/><Relationship Id="rId4" Type="http://schemas.openxmlformats.org/officeDocument/2006/relationships/image" Target="../media/image1.gif"/><Relationship Id="rId9" Type="http://schemas.openxmlformats.org/officeDocument/2006/relationships/image" Target="../media/image8.jpeg"/></Relationships>
</file>

<file path=ppt/slides/_rels/slide1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audio" Target="../media/audio2.wav"/><Relationship Id="rId7" Type="http://schemas.openxmlformats.org/officeDocument/2006/relationships/image" Target="../media/image19.jpe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18.jpeg"/><Relationship Id="rId10" Type="http://schemas.openxmlformats.org/officeDocument/2006/relationships/slide" Target="slide4.xml"/><Relationship Id="rId4" Type="http://schemas.openxmlformats.org/officeDocument/2006/relationships/image" Target="../media/image1.gif"/><Relationship Id="rId9" Type="http://schemas.openxmlformats.org/officeDocument/2006/relationships/image" Target="../media/image8.jpeg"/></Relationships>
</file>

<file path=ppt/slides/_rels/slide1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audio" Target="../media/audio2.wav"/><Relationship Id="rId7" Type="http://schemas.openxmlformats.org/officeDocument/2006/relationships/image" Target="../media/image21.jpe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20.jpeg"/><Relationship Id="rId10" Type="http://schemas.openxmlformats.org/officeDocument/2006/relationships/slide" Target="slide4.xml"/><Relationship Id="rId4" Type="http://schemas.openxmlformats.org/officeDocument/2006/relationships/image" Target="../media/image1.gif"/><Relationship Id="rId9" Type="http://schemas.openxmlformats.org/officeDocument/2006/relationships/image" Target="../media/image8.jpeg"/></Relationships>
</file>

<file path=ppt/slides/_rels/slide1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audio" Target="../media/audio2.wav"/><Relationship Id="rId7" Type="http://schemas.openxmlformats.org/officeDocument/2006/relationships/image" Target="../media/image22.jpe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19.jpeg"/><Relationship Id="rId5" Type="http://schemas.openxmlformats.org/officeDocument/2006/relationships/image" Target="../media/image5.jpeg"/><Relationship Id="rId10" Type="http://schemas.openxmlformats.org/officeDocument/2006/relationships/slide" Target="slide4.xml"/><Relationship Id="rId4" Type="http://schemas.openxmlformats.org/officeDocument/2006/relationships/image" Target="../media/image1.gif"/><Relationship Id="rId9" Type="http://schemas.openxmlformats.org/officeDocument/2006/relationships/image" Target="../media/image8.jpeg"/></Relationships>
</file>

<file path=ppt/slides/_rels/slide1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slide" Target="slide10.xml"/><Relationship Id="rId3" Type="http://schemas.openxmlformats.org/officeDocument/2006/relationships/slide" Target="slide5.xml"/><Relationship Id="rId7" Type="http://schemas.openxmlformats.org/officeDocument/2006/relationships/slide" Target="slide9.xml"/><Relationship Id="rId2" Type="http://schemas.openxmlformats.org/officeDocument/2006/relationships/slide" Target="slide8.xml"/><Relationship Id="rId1" Type="http://schemas.openxmlformats.org/officeDocument/2006/relationships/slideLayout" Target="../slideLayouts/slideLayout2.xml"/><Relationship Id="rId6" Type="http://schemas.openxmlformats.org/officeDocument/2006/relationships/slide" Target="slide12.xml"/><Relationship Id="rId5" Type="http://schemas.openxmlformats.org/officeDocument/2006/relationships/slide" Target="slide7.xml"/><Relationship Id="rId10" Type="http://schemas.openxmlformats.org/officeDocument/2006/relationships/slide" Target="slide13.xml"/><Relationship Id="rId4" Type="http://schemas.openxmlformats.org/officeDocument/2006/relationships/slide" Target="slide6.xml"/><Relationship Id="rId9" Type="http://schemas.openxmlformats.org/officeDocument/2006/relationships/slide" Target="slide11.xml"/></Relationships>
</file>

<file path=ppt/slides/_rels/slide5.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audio" Target="../media/audio2.wav"/><Relationship Id="rId7"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10" Type="http://schemas.openxmlformats.org/officeDocument/2006/relationships/slide" Target="slide4.xml"/><Relationship Id="rId4" Type="http://schemas.openxmlformats.org/officeDocument/2006/relationships/image" Target="../media/image1.gif"/><Relationship Id="rId9" Type="http://schemas.openxmlformats.org/officeDocument/2006/relationships/image" Target="../media/image8.jpeg"/></Relationships>
</file>

<file path=ppt/slides/_rels/slide6.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audio" Target="../media/audio2.wav"/><Relationship Id="rId7" Type="http://schemas.openxmlformats.org/officeDocument/2006/relationships/image" Target="../media/image9.jpe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6.jpeg"/><Relationship Id="rId10" Type="http://schemas.openxmlformats.org/officeDocument/2006/relationships/slide" Target="slide4.xml"/><Relationship Id="rId4" Type="http://schemas.openxmlformats.org/officeDocument/2006/relationships/image" Target="../media/image1.gif"/><Relationship Id="rId9" Type="http://schemas.openxmlformats.org/officeDocument/2006/relationships/image" Target="../media/image8.jpeg"/></Relationships>
</file>

<file path=ppt/slides/_rels/slide7.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audio" Target="../media/audio2.wav"/><Relationship Id="rId7" Type="http://schemas.openxmlformats.org/officeDocument/2006/relationships/image" Target="../media/image11.jpe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10.jpeg"/><Relationship Id="rId5" Type="http://schemas.openxmlformats.org/officeDocument/2006/relationships/image" Target="../media/image6.jpeg"/><Relationship Id="rId10" Type="http://schemas.openxmlformats.org/officeDocument/2006/relationships/slide" Target="slide4.xml"/><Relationship Id="rId4" Type="http://schemas.openxmlformats.org/officeDocument/2006/relationships/image" Target="../media/image1.gif"/><Relationship Id="rId9" Type="http://schemas.openxmlformats.org/officeDocument/2006/relationships/image" Target="../media/image8.jpeg"/></Relationships>
</file>

<file path=ppt/slides/_rels/slide8.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audio" Target="../media/audio1.wav"/><Relationship Id="rId7" Type="http://schemas.openxmlformats.org/officeDocument/2006/relationships/image" Target="../media/image8.jpeg"/><Relationship Id="rId2" Type="http://schemas.openxmlformats.org/officeDocument/2006/relationships/audio" Target="../media/audio2.wav"/><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gif"/><Relationship Id="rId9" Type="http://schemas.openxmlformats.org/officeDocument/2006/relationships/slide" Target="slide4.xml"/></Relationships>
</file>

<file path=ppt/slides/_rels/slide9.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audio" Target="../media/audio2.wav"/><Relationship Id="rId7" Type="http://schemas.openxmlformats.org/officeDocument/2006/relationships/image" Target="../media/image11.jpe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15.jpeg"/><Relationship Id="rId5" Type="http://schemas.openxmlformats.org/officeDocument/2006/relationships/image" Target="../media/image14.jpeg"/><Relationship Id="rId10" Type="http://schemas.openxmlformats.org/officeDocument/2006/relationships/slide" Target="slide4.xml"/><Relationship Id="rId4" Type="http://schemas.openxmlformats.org/officeDocument/2006/relationships/image" Target="../media/image1.gif"/><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6" name="TextBox 5"/>
          <p:cNvSpPr txBox="1"/>
          <p:nvPr/>
        </p:nvSpPr>
        <p:spPr>
          <a:xfrm>
            <a:off x="162307" y="2929884"/>
            <a:ext cx="8879417" cy="2531325"/>
          </a:xfrm>
          <a:prstGeom prst="rect">
            <a:avLst/>
          </a:prstGeom>
          <a:noFill/>
        </p:spPr>
        <p:txBody>
          <a:bodyPr wrap="none" rtlCol="0">
            <a:prstTxWarp prst="textArchUp">
              <a:avLst/>
            </a:prstTxWarp>
            <a:spAutoFit/>
          </a:bodyPr>
          <a:lstStyle/>
          <a:p>
            <a:pPr algn="ctr"/>
            <a:r>
              <a:rPr lang="vi-VN" sz="4500" b="1" dirty="0" smtClean="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BÉ VỚI AN TOÀN GIAO THÔNG</a:t>
            </a:r>
            <a:endParaRPr lang="vi-VN" sz="4500" b="1" dirty="0">
              <a:solidFill>
                <a:srgbClr val="FF0000"/>
              </a:solidFill>
              <a:latin typeface="Times New Roman" pitchFamily="18" charset="0"/>
              <a:cs typeface="Times New Roman" pitchFamily="18" charset="0"/>
            </a:endParaRPr>
          </a:p>
        </p:txBody>
      </p:sp>
      <p:sp>
        <p:nvSpPr>
          <p:cNvPr id="3" name="TextBox 2"/>
          <p:cNvSpPr txBox="1"/>
          <p:nvPr/>
        </p:nvSpPr>
        <p:spPr>
          <a:xfrm>
            <a:off x="2015206" y="528949"/>
            <a:ext cx="5173620" cy="707886"/>
          </a:xfrm>
          <a:prstGeom prst="rect">
            <a:avLst/>
          </a:prstGeom>
          <a:noFill/>
        </p:spPr>
        <p:txBody>
          <a:bodyPr wrap="square" rtlCol="0">
            <a:spAutoFit/>
          </a:bodyPr>
          <a:lstStyle/>
          <a:p>
            <a:pPr algn="ctr"/>
            <a:r>
              <a:rPr lang="vi-VN" sz="2000" b="1" dirty="0" smtClean="0">
                <a:latin typeface="+mj-lt"/>
              </a:rPr>
              <a:t>UBND </a:t>
            </a:r>
            <a:r>
              <a:rPr lang="en-US" sz="2000" b="1" dirty="0" smtClean="0">
                <a:latin typeface="Times New Roman" pitchFamily="18" charset="0"/>
                <a:cs typeface="Times New Roman" pitchFamily="18" charset="0"/>
              </a:rPr>
              <a:t>QUẬN LONG BIÊN</a:t>
            </a:r>
            <a:endParaRPr lang="vi-VN" sz="2000" b="1" dirty="0" smtClean="0">
              <a:latin typeface="Times New Roman" pitchFamily="18" charset="0"/>
              <a:cs typeface="Times New Roman" pitchFamily="18" charset="0"/>
            </a:endParaRPr>
          </a:p>
          <a:p>
            <a:pPr algn="ctr"/>
            <a:r>
              <a:rPr lang="vi-VN" sz="2000" b="1" dirty="0" smtClean="0">
                <a:latin typeface="+mj-lt"/>
              </a:rPr>
              <a:t>TRƯỜNG MẦM NON </a:t>
            </a:r>
            <a:r>
              <a:rPr lang="en-US" sz="2000" b="1" dirty="0" smtClean="0">
                <a:latin typeface="Times New Roman" pitchFamily="18" charset="0"/>
                <a:cs typeface="Times New Roman" pitchFamily="18" charset="0"/>
              </a:rPr>
              <a:t>BẮC CẦU</a:t>
            </a:r>
            <a:endParaRPr lang="en-US" sz="2000" b="1" dirty="0">
              <a:latin typeface="Times New Roman" pitchFamily="18" charset="0"/>
              <a:cs typeface="Times New Roman" pitchFamily="18" charset="0"/>
            </a:endParaRPr>
          </a:p>
        </p:txBody>
      </p:sp>
      <p:sp>
        <p:nvSpPr>
          <p:cNvPr id="7" name="TextBox 6"/>
          <p:cNvSpPr txBox="1"/>
          <p:nvPr/>
        </p:nvSpPr>
        <p:spPr>
          <a:xfrm>
            <a:off x="1619672" y="1831113"/>
            <a:ext cx="7128793" cy="769441"/>
          </a:xfrm>
          <a:prstGeom prst="rect">
            <a:avLst/>
          </a:prstGeom>
          <a:noFill/>
        </p:spPr>
        <p:txBody>
          <a:bodyPr wrap="square" rtlCol="0">
            <a:spAutoFit/>
          </a:bodyPr>
          <a:lstStyle/>
          <a:p>
            <a:r>
              <a:rPr lang="vi-VN" sz="4400" dirty="0" smtClean="0"/>
              <a:t>  </a:t>
            </a:r>
            <a:r>
              <a:rPr lang="vi-VN" sz="3200" dirty="0" smtClean="0">
                <a:latin typeface="Times New Roman" pitchFamily="18" charset="0"/>
                <a:cs typeface="Times New Roman" pitchFamily="18" charset="0"/>
              </a:rPr>
              <a:t>HOẠT ĐỘNG TRẢI NGHIỆM</a:t>
            </a:r>
            <a:endParaRPr lang="en-US" sz="3200" dirty="0">
              <a:latin typeface="Times New Roman" pitchFamily="18" charset="0"/>
              <a:cs typeface="Times New Roman" pitchFamily="18" charset="0"/>
            </a:endParaRPr>
          </a:p>
        </p:txBody>
      </p:sp>
      <p:pic>
        <p:nvPicPr>
          <p:cNvPr id="9" name="Picture 8"/>
          <p:cNvPicPr>
            <a:picLocks noChangeAspect="1"/>
          </p:cNvPicPr>
          <p:nvPr/>
        </p:nvPicPr>
        <p:blipFill>
          <a:blip r:embed="rId3"/>
          <a:stretch>
            <a:fillRect/>
          </a:stretch>
        </p:blipFill>
        <p:spPr>
          <a:xfrm>
            <a:off x="3618455" y="3715588"/>
            <a:ext cx="2149892" cy="959915"/>
          </a:xfrm>
          <a:prstGeom prst="rect">
            <a:avLst/>
          </a:prstGeom>
        </p:spPr>
      </p:pic>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04629" y="1236835"/>
            <a:ext cx="794773" cy="794773"/>
          </a:xfrm>
          <a:prstGeom prst="rect">
            <a:avLst/>
          </a:prstGeom>
        </p:spPr>
      </p:pic>
      <p:sp>
        <p:nvSpPr>
          <p:cNvPr id="4" name="TextBox 3"/>
          <p:cNvSpPr txBox="1"/>
          <p:nvPr/>
        </p:nvSpPr>
        <p:spPr>
          <a:xfrm>
            <a:off x="2849510" y="5123318"/>
            <a:ext cx="4381712" cy="707886"/>
          </a:xfrm>
          <a:prstGeom prst="rect">
            <a:avLst/>
          </a:prstGeom>
          <a:noFill/>
        </p:spPr>
        <p:txBody>
          <a:bodyPr wrap="none" rtlCol="0">
            <a:spAutoFit/>
          </a:bodyPr>
          <a:lstStyle/>
          <a:p>
            <a:r>
              <a:rPr lang="en-US" sz="2000" b="1" dirty="0" smtClean="0">
                <a:solidFill>
                  <a:srgbClr val="C00000"/>
                </a:solidFill>
                <a:latin typeface="Times New Roman" pitchFamily="18" charset="0"/>
                <a:cs typeface="Times New Roman" pitchFamily="18" charset="0"/>
              </a:rPr>
              <a:t>GIÁO VIÊN: NGUYỄN THỊ QUỲNH</a:t>
            </a:r>
          </a:p>
          <a:p>
            <a:r>
              <a:rPr lang="en-US" sz="2000" b="1" dirty="0" smtClean="0">
                <a:solidFill>
                  <a:srgbClr val="C00000"/>
                </a:solidFill>
                <a:latin typeface="Times New Roman" pitchFamily="18" charset="0"/>
                <a:cs typeface="Times New Roman" pitchFamily="18" charset="0"/>
              </a:rPr>
              <a:t>LỚP             : MGL A2</a:t>
            </a:r>
            <a:endParaRPr lang="en-US" b="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7352310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797942"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a:t>
            </a:r>
            <a:r>
              <a:rPr lang="en-US" sz="4000" b="1" smtClean="0">
                <a:solidFill>
                  <a:srgbClr val="4F81BD">
                    <a:lumMod val="50000"/>
                  </a:srgbClr>
                </a:solidFill>
                <a:latin typeface="Times New Roman" pitchFamily="18" charset="0"/>
                <a:cs typeface="Times New Roman" pitchFamily="18" charset="0"/>
              </a:rPr>
              <a:t>6: Biển báo hiệu nào cấm đi thẳng?</a:t>
            </a:r>
            <a:endParaRPr lang="en-US" sz="4000" b="1">
              <a:solidFill>
                <a:srgbClr val="4F81BD">
                  <a:lumMod val="50000"/>
                </a:srgbClr>
              </a:solidFill>
              <a:latin typeface="Times New Roman" pitchFamily="18" charset="0"/>
              <a:cs typeface="Times New Roman" pitchFamily="18" charset="0"/>
            </a:endParaRPr>
          </a:p>
        </p:txBody>
      </p:sp>
      <p:pic>
        <p:nvPicPr>
          <p:cNvPr id="6146" name="Picture 2" descr="Biển báo cấm đi thẳ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97942" y="2557654"/>
            <a:ext cx="1964510" cy="1964510"/>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Biển báo cấm – Ý nghĩa từng loại"/>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55964" y="2681929"/>
            <a:ext cx="1840235" cy="1840235"/>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Biển báo cấm"/>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10185" b="9400"/>
          <a:stretch/>
        </p:blipFill>
        <p:spPr bwMode="auto">
          <a:xfrm>
            <a:off x="6516216" y="2641031"/>
            <a:ext cx="1944216" cy="188113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100+ hình ảnh khóc mếu - hinhanhsieudep.ne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15614" y="4814118"/>
            <a:ext cx="1940196" cy="155024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Mua Bộ 12 Bóng Xốp Hình Mặt Cười Vui Nhộn chỉ 159.200₫ | Đồ Chơi Baby"/>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483" b="9483"/>
          <a:stretch/>
        </p:blipFill>
        <p:spPr bwMode="auto">
          <a:xfrm>
            <a:off x="3633328" y="4871969"/>
            <a:ext cx="1913091" cy="1550242"/>
          </a:xfrm>
          <a:prstGeom prst="rect">
            <a:avLst/>
          </a:prstGeom>
          <a:noFill/>
          <a:extLst>
            <a:ext uri="{909E8E84-426E-40DD-AFC4-6F175D3DCCD1}">
              <a14:hiddenFill xmlns:a14="http://schemas.microsoft.com/office/drawing/2010/main">
                <a:solidFill>
                  <a:srgbClr val="FFFFFF"/>
                </a:solidFill>
              </a14:hiddenFill>
            </a:ext>
          </a:extLst>
        </p:spPr>
      </p:pic>
      <p:sp>
        <p:nvSpPr>
          <p:cNvPr id="12" name="Left Arrow 11">
            <a:hlinkClick r:id="rId10" action="ppaction://hlinksldjump"/>
          </p:cNvPr>
          <p:cNvSpPr/>
          <p:nvPr/>
        </p:nvSpPr>
        <p:spPr>
          <a:xfrm>
            <a:off x="6025084" y="5013176"/>
            <a:ext cx="2435348" cy="1152127"/>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smtClean="0">
                <a:solidFill>
                  <a:srgbClr val="FF0000"/>
                </a:solidFill>
                <a:latin typeface="Times New Roman" pitchFamily="18" charset="0"/>
                <a:cs typeface="Times New Roman" pitchFamily="18" charset="0"/>
              </a:rPr>
              <a:t>QUAY LẠI</a:t>
            </a:r>
            <a:endParaRPr lang="vi-VN" sz="25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03442889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subTnLst>
                                    <p:audio>
                                      <p:cMediaNode>
                                        <p:cTn display="0" masterRel="sameClick">
                                          <p:stCondLst>
                                            <p:cond evt="begin" delay="0">
                                              <p:tn val="5"/>
                                            </p:cond>
                                          </p:stCondLst>
                                          <p:endCondLst>
                                            <p:cond evt="onStopAudio" delay="0">
                                              <p:tgtEl>
                                                <p:sldTgt/>
                                              </p:tgtEl>
                                            </p:cond>
                                          </p:endCondLst>
                                        </p:cTn>
                                        <p:tgtEl>
                                          <p:sndTgt r:embed="rId2" name="drumroll.wav"/>
                                        </p:tgtEl>
                                      </p:cMediaNode>
                                    </p:audio>
                                  </p:subTnLst>
                                </p:cTn>
                              </p:par>
                            </p:childTnLst>
                          </p:cTn>
                        </p:par>
                      </p:childTnLst>
                    </p:cTn>
                  </p:par>
                </p:childTnLst>
              </p:cTn>
              <p:nextCondLst>
                <p:cond evt="onClick" delay="0">
                  <p:tgtEl>
                    <p:spTgt spid="9"/>
                  </p:tgtEl>
                </p:cond>
              </p:nextCondLst>
            </p:seq>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nodeType="click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childTnLst>
                          </p:cTn>
                        </p:par>
                      </p:childTnLst>
                    </p:cTn>
                  </p:par>
                </p:childTnLst>
              </p:cTn>
              <p:nextCondLst>
                <p:cond evt="onClick" delay="0">
                  <p:tgtEl>
                    <p:spTgt spid="10"/>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797942"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7</a:t>
            </a:r>
            <a:r>
              <a:rPr lang="en-US" sz="4000" b="1" smtClean="0">
                <a:solidFill>
                  <a:srgbClr val="4F81BD">
                    <a:lumMod val="50000"/>
                  </a:srgbClr>
                </a:solidFill>
                <a:latin typeface="Times New Roman" pitchFamily="18" charset="0"/>
                <a:cs typeface="Times New Roman" pitchFamily="18" charset="0"/>
              </a:rPr>
              <a:t>: Đâu là biển báo cấm đi ngược chiều?</a:t>
            </a:r>
            <a:endParaRPr lang="en-US" sz="4000" b="1">
              <a:solidFill>
                <a:srgbClr val="4F81BD">
                  <a:lumMod val="50000"/>
                </a:srgbClr>
              </a:solidFill>
              <a:latin typeface="Times New Roman" pitchFamily="18" charset="0"/>
              <a:cs typeface="Times New Roman" pitchFamily="18" charset="0"/>
            </a:endParaRPr>
          </a:p>
        </p:txBody>
      </p:sp>
      <p:pic>
        <p:nvPicPr>
          <p:cNvPr id="6" name="Picture 6" descr="Biển báo cấm"/>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10185" b="9400"/>
          <a:stretch/>
        </p:blipFill>
        <p:spPr bwMode="auto">
          <a:xfrm>
            <a:off x="6516216" y="2641031"/>
            <a:ext cx="1944216" cy="188113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Biển cấm đi ngược chiều - Thiết Bị An Toàn Giao Thô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87624" y="2476953"/>
            <a:ext cx="2026195" cy="2026195"/>
          </a:xfrm>
          <a:prstGeom prst="rect">
            <a:avLst/>
          </a:prstGeom>
          <a:noFill/>
          <a:extLst>
            <a:ext uri="{909E8E84-426E-40DD-AFC4-6F175D3DCCD1}">
              <a14:hiddenFill xmlns:a14="http://schemas.microsoft.com/office/drawing/2010/main">
                <a:solidFill>
                  <a:srgbClr val="FFFFFF"/>
                </a:solidFill>
              </a14:hiddenFill>
            </a:ext>
          </a:extLst>
        </p:spPr>
      </p:pic>
      <p:pic>
        <p:nvPicPr>
          <p:cNvPr id="7170" name="Picture 2" descr="Biển báo giao thông: 66 biển báo cấm mới nhất 202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23927" y="2376949"/>
            <a:ext cx="2094549" cy="209455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100+ hình ảnh khóc mếu - hinhanhsieudep.ne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15614" y="4814118"/>
            <a:ext cx="1940196" cy="155024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Mua Bộ 12 Bóng Xốp Hình Mặt Cười Vui Nhộn chỉ 159.200₫ | Đồ Chơi Baby"/>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483" b="9483"/>
          <a:stretch/>
        </p:blipFill>
        <p:spPr bwMode="auto">
          <a:xfrm>
            <a:off x="3633328" y="4871969"/>
            <a:ext cx="1913091" cy="1550242"/>
          </a:xfrm>
          <a:prstGeom prst="rect">
            <a:avLst/>
          </a:prstGeom>
          <a:noFill/>
          <a:extLst>
            <a:ext uri="{909E8E84-426E-40DD-AFC4-6F175D3DCCD1}">
              <a14:hiddenFill xmlns:a14="http://schemas.microsoft.com/office/drawing/2010/main">
                <a:solidFill>
                  <a:srgbClr val="FFFFFF"/>
                </a:solidFill>
              </a14:hiddenFill>
            </a:ext>
          </a:extLst>
        </p:spPr>
      </p:pic>
      <p:sp>
        <p:nvSpPr>
          <p:cNvPr id="12" name="Left Arrow 11">
            <a:hlinkClick r:id="rId10" action="ppaction://hlinksldjump"/>
          </p:cNvPr>
          <p:cNvSpPr/>
          <p:nvPr/>
        </p:nvSpPr>
        <p:spPr>
          <a:xfrm>
            <a:off x="6025084" y="5013176"/>
            <a:ext cx="2435348" cy="1152127"/>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smtClean="0">
                <a:solidFill>
                  <a:srgbClr val="FF0000"/>
                </a:solidFill>
                <a:latin typeface="Times New Roman" pitchFamily="18" charset="0"/>
                <a:cs typeface="Times New Roman" pitchFamily="18" charset="0"/>
              </a:rPr>
              <a:t>QUAY LẠI</a:t>
            </a:r>
            <a:endParaRPr lang="vi-VN" sz="25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50052379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subTnLst>
                                    <p:audio>
                                      <p:cMediaNode>
                                        <p:cTn display="0" masterRel="sameClick">
                                          <p:stCondLst>
                                            <p:cond evt="begin" delay="0">
                                              <p:tn val="5"/>
                                            </p:cond>
                                          </p:stCondLst>
                                          <p:endCondLst>
                                            <p:cond evt="onStopAudio" delay="0">
                                              <p:tgtEl>
                                                <p:sldTgt/>
                                              </p:tgtEl>
                                            </p:cond>
                                          </p:endCondLst>
                                        </p:cTn>
                                        <p:tgtEl>
                                          <p:sndTgt r:embed="rId2" name="drumroll.wav"/>
                                        </p:tgtEl>
                                      </p:cMediaNode>
                                    </p:audio>
                                  </p:subTnLst>
                                </p:cTn>
                              </p:par>
                            </p:childTnLst>
                          </p:cTn>
                        </p:par>
                      </p:childTnLst>
                    </p:cTn>
                  </p:par>
                </p:childTnLst>
              </p:cTn>
              <p:nextCondLst>
                <p:cond evt="onClick" delay="0">
                  <p:tgtEl>
                    <p:spTgt spid="9"/>
                  </p:tgtEl>
                </p:cond>
              </p:nextCondLst>
            </p:seq>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nodeType="click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childTnLst>
                          </p:cTn>
                        </p:par>
                      </p:childTnLst>
                    </p:cTn>
                  </p:par>
                </p:childTnLst>
              </p:cTn>
              <p:nextCondLst>
                <p:cond evt="onClick" delay="0">
                  <p:tgtEl>
                    <p:spTgt spid="10"/>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797942"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a:t>
            </a:r>
            <a:r>
              <a:rPr lang="en-US" sz="4000" b="1" smtClean="0">
                <a:solidFill>
                  <a:srgbClr val="4F81BD">
                    <a:lumMod val="50000"/>
                  </a:srgbClr>
                </a:solidFill>
                <a:latin typeface="Times New Roman" pitchFamily="18" charset="0"/>
                <a:cs typeface="Times New Roman" pitchFamily="18" charset="0"/>
              </a:rPr>
              <a:t>8: Đâu là biển báo đường dành cho người đi bộ?</a:t>
            </a:r>
            <a:endParaRPr lang="en-US" sz="4000" b="1">
              <a:solidFill>
                <a:srgbClr val="4F81BD">
                  <a:lumMod val="50000"/>
                </a:srgbClr>
              </a:solidFill>
              <a:latin typeface="Times New Roman" pitchFamily="18" charset="0"/>
              <a:cs typeface="Times New Roman" pitchFamily="18" charset="0"/>
            </a:endParaRPr>
          </a:p>
        </p:txBody>
      </p:sp>
      <p:pic>
        <p:nvPicPr>
          <p:cNvPr id="8194" name="Picture 2" descr="Biển báo Đường dành cho người đi bộ"/>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3568" y="2418975"/>
            <a:ext cx="2708994" cy="224971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Biển báo Đường cấm"/>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28183" y="2418975"/>
            <a:ext cx="2617791" cy="2158926"/>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descr="Các loại biển báo khi tham gia giao thông nhất định phải biết"/>
          <p:cNvPicPr>
            <a:picLocks noChangeAspect="1" noChangeArrowheads="1"/>
          </p:cNvPicPr>
          <p:nvPr/>
        </p:nvPicPr>
        <p:blipFill rotWithShape="1">
          <a:blip r:embed="rId7">
            <a:extLst>
              <a:ext uri="{28A0092B-C50C-407E-A947-70E740481C1C}">
                <a14:useLocalDpi xmlns:a14="http://schemas.microsoft.com/office/drawing/2010/main" val="0"/>
              </a:ext>
            </a:extLst>
          </a:blip>
          <a:srcRect l="30951" r="30966" b="50000"/>
          <a:stretch/>
        </p:blipFill>
        <p:spPr bwMode="auto">
          <a:xfrm>
            <a:off x="3754760" y="2587058"/>
            <a:ext cx="2090280" cy="192206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100+ hình ảnh khóc mếu - hinhanhsieudep.ne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15614" y="4814118"/>
            <a:ext cx="1940196" cy="155024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Mua Bộ 12 Bóng Xốp Hình Mặt Cười Vui Nhộn chỉ 159.200₫ | Đồ Chơi Baby"/>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483" b="9483"/>
          <a:stretch/>
        </p:blipFill>
        <p:spPr bwMode="auto">
          <a:xfrm>
            <a:off x="3633328" y="4871969"/>
            <a:ext cx="1913091" cy="1550242"/>
          </a:xfrm>
          <a:prstGeom prst="rect">
            <a:avLst/>
          </a:prstGeom>
          <a:noFill/>
          <a:extLst>
            <a:ext uri="{909E8E84-426E-40DD-AFC4-6F175D3DCCD1}">
              <a14:hiddenFill xmlns:a14="http://schemas.microsoft.com/office/drawing/2010/main">
                <a:solidFill>
                  <a:srgbClr val="FFFFFF"/>
                </a:solidFill>
              </a14:hiddenFill>
            </a:ext>
          </a:extLst>
        </p:spPr>
      </p:pic>
      <p:sp>
        <p:nvSpPr>
          <p:cNvPr id="12" name="Left Arrow 11">
            <a:hlinkClick r:id="rId10" action="ppaction://hlinksldjump"/>
          </p:cNvPr>
          <p:cNvSpPr/>
          <p:nvPr/>
        </p:nvSpPr>
        <p:spPr>
          <a:xfrm>
            <a:off x="6025084" y="5013176"/>
            <a:ext cx="2435348" cy="1152127"/>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smtClean="0">
                <a:solidFill>
                  <a:srgbClr val="FF0000"/>
                </a:solidFill>
                <a:latin typeface="Times New Roman" pitchFamily="18" charset="0"/>
                <a:cs typeface="Times New Roman" pitchFamily="18" charset="0"/>
              </a:rPr>
              <a:t>QUAY LẠI</a:t>
            </a:r>
            <a:endParaRPr lang="vi-VN" sz="25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02518876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subTnLst>
                                    <p:audio>
                                      <p:cMediaNode>
                                        <p:cTn display="0" masterRel="sameClick">
                                          <p:stCondLst>
                                            <p:cond evt="begin" delay="0">
                                              <p:tn val="5"/>
                                            </p:cond>
                                          </p:stCondLst>
                                          <p:endCondLst>
                                            <p:cond evt="onStopAudio" delay="0">
                                              <p:tgtEl>
                                                <p:sldTgt/>
                                              </p:tgtEl>
                                            </p:cond>
                                          </p:endCondLst>
                                        </p:cTn>
                                        <p:tgtEl>
                                          <p:sndTgt r:embed="rId2" name="drumroll.wav"/>
                                        </p:tgtEl>
                                      </p:cMediaNode>
                                    </p:audio>
                                  </p:subTnLst>
                                </p:cTn>
                              </p:par>
                            </p:childTnLst>
                          </p:cTn>
                        </p:par>
                      </p:childTnLst>
                    </p:cTn>
                  </p:par>
                </p:childTnLst>
              </p:cTn>
              <p:nextCondLst>
                <p:cond evt="onClick" delay="0">
                  <p:tgtEl>
                    <p:spTgt spid="9"/>
                  </p:tgtEl>
                </p:cond>
              </p:nextCondLst>
            </p:seq>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nodeType="click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childTnLst>
                          </p:cTn>
                        </p:par>
                      </p:childTnLst>
                    </p:cTn>
                  </p:par>
                </p:childTnLst>
              </p:cTn>
              <p:nextCondLst>
                <p:cond evt="onClick" delay="0">
                  <p:tgtEl>
                    <p:spTgt spid="10"/>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797942"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9</a:t>
            </a:r>
            <a:r>
              <a:rPr lang="en-US" sz="4000" b="1" smtClean="0">
                <a:solidFill>
                  <a:srgbClr val="4F81BD">
                    <a:lumMod val="50000"/>
                  </a:srgbClr>
                </a:solidFill>
                <a:latin typeface="Times New Roman" pitchFamily="18" charset="0"/>
                <a:cs typeface="Times New Roman" pitchFamily="18" charset="0"/>
              </a:rPr>
              <a:t>: Biển nào cấm dùng và đỗ xe?</a:t>
            </a:r>
            <a:endParaRPr lang="en-US" sz="4000" b="1">
              <a:solidFill>
                <a:srgbClr val="4F81BD">
                  <a:lumMod val="50000"/>
                </a:srgbClr>
              </a:solidFill>
              <a:latin typeface="Times New Roman" pitchFamily="18" charset="0"/>
              <a:cs typeface="Times New Roman" pitchFamily="18" charset="0"/>
            </a:endParaRPr>
          </a:p>
        </p:txBody>
      </p:sp>
      <p:pic>
        <p:nvPicPr>
          <p:cNvPr id="6" name="Picture 4" descr="Biển cấm đi ngược chiều - Thiết Bị An Toàn Giao Thô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9591" y="2294553"/>
            <a:ext cx="2026195" cy="202619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Biển báo giao thông: 66 biển báo cấm mới nhất 202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36122" y="2415902"/>
            <a:ext cx="1883511" cy="1883512"/>
          </a:xfrm>
          <a:prstGeom prst="rect">
            <a:avLst/>
          </a:prstGeom>
          <a:noFill/>
          <a:extLst>
            <a:ext uri="{909E8E84-426E-40DD-AFC4-6F175D3DCCD1}">
              <a14:hiddenFill xmlns:a14="http://schemas.microsoft.com/office/drawing/2010/main">
                <a:solidFill>
                  <a:srgbClr val="FFFFFF"/>
                </a:solidFill>
              </a14:hiddenFill>
            </a:ext>
          </a:extLst>
        </p:spPr>
      </p:pic>
      <p:pic>
        <p:nvPicPr>
          <p:cNvPr id="9218" name="Picture 2" descr="Biển báo Cấm đi xe đạp"/>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91880" y="2398173"/>
            <a:ext cx="2461196" cy="204392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100+ hình ảnh khóc mếu - hinhanhsieudep.ne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15614" y="4814118"/>
            <a:ext cx="1940196" cy="155024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Mua Bộ 12 Bóng Xốp Hình Mặt Cười Vui Nhộn chỉ 159.200₫ | Đồ Chơi Baby"/>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483" b="9483"/>
          <a:stretch/>
        </p:blipFill>
        <p:spPr bwMode="auto">
          <a:xfrm>
            <a:off x="3633328" y="4871969"/>
            <a:ext cx="1913091" cy="1550242"/>
          </a:xfrm>
          <a:prstGeom prst="rect">
            <a:avLst/>
          </a:prstGeom>
          <a:noFill/>
          <a:extLst>
            <a:ext uri="{909E8E84-426E-40DD-AFC4-6F175D3DCCD1}">
              <a14:hiddenFill xmlns:a14="http://schemas.microsoft.com/office/drawing/2010/main">
                <a:solidFill>
                  <a:srgbClr val="FFFFFF"/>
                </a:solidFill>
              </a14:hiddenFill>
            </a:ext>
          </a:extLst>
        </p:spPr>
      </p:pic>
      <p:sp>
        <p:nvSpPr>
          <p:cNvPr id="12" name="Left Arrow 11">
            <a:hlinkClick r:id="rId10" action="ppaction://hlinksldjump"/>
          </p:cNvPr>
          <p:cNvSpPr/>
          <p:nvPr/>
        </p:nvSpPr>
        <p:spPr>
          <a:xfrm>
            <a:off x="6025084" y="5013176"/>
            <a:ext cx="2435348" cy="1152127"/>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smtClean="0">
                <a:solidFill>
                  <a:srgbClr val="FF0000"/>
                </a:solidFill>
                <a:latin typeface="Times New Roman" pitchFamily="18" charset="0"/>
                <a:cs typeface="Times New Roman" pitchFamily="18" charset="0"/>
              </a:rPr>
              <a:t>QUAY LẠI</a:t>
            </a:r>
            <a:endParaRPr lang="vi-VN" sz="25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413108056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subTnLst>
                                    <p:audio>
                                      <p:cMediaNode>
                                        <p:cTn display="0" masterRel="sameClick">
                                          <p:stCondLst>
                                            <p:cond evt="begin" delay="0">
                                              <p:tn val="5"/>
                                            </p:cond>
                                          </p:stCondLst>
                                          <p:endCondLst>
                                            <p:cond evt="onStopAudio" delay="0">
                                              <p:tgtEl>
                                                <p:sldTgt/>
                                              </p:tgtEl>
                                            </p:cond>
                                          </p:endCondLst>
                                        </p:cTn>
                                        <p:tgtEl>
                                          <p:sndTgt r:embed="rId2" name="drumroll.wav"/>
                                        </p:tgtEl>
                                      </p:cMediaNode>
                                    </p:audio>
                                  </p:subTnLst>
                                </p:cTn>
                              </p:par>
                            </p:childTnLst>
                          </p:cTn>
                        </p:par>
                      </p:childTnLst>
                    </p:cTn>
                  </p:par>
                </p:childTnLst>
              </p:cTn>
              <p:nextCondLst>
                <p:cond evt="onClick" delay="0">
                  <p:tgtEl>
                    <p:spTgt spid="9"/>
                  </p:tgtEl>
                </p:cond>
              </p:nextCondLst>
            </p:seq>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nodeType="click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childTnLst>
                          </p:cTn>
                        </p:par>
                      </p:childTnLst>
                    </p:cTn>
                  </p:par>
                </p:childTnLst>
              </p:cTn>
              <p:nextCondLst>
                <p:cond evt="onClick" delay="0">
                  <p:tgtEl>
                    <p:spTgt spid="10"/>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797942"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a:t>
            </a:r>
            <a:r>
              <a:rPr lang="en-US" sz="4000" b="1" smtClean="0">
                <a:solidFill>
                  <a:srgbClr val="4F81BD">
                    <a:lumMod val="50000"/>
                  </a:srgbClr>
                </a:solidFill>
                <a:latin typeface="Times New Roman" pitchFamily="18" charset="0"/>
                <a:cs typeface="Times New Roman" pitchFamily="18" charset="0"/>
              </a:rPr>
              <a:t>1: Theo em đi bộ ở đâu là an toàn nhất?</a:t>
            </a:r>
            <a:endParaRPr lang="en-US" sz="4000" b="1">
              <a:solidFill>
                <a:srgbClr val="4F81BD">
                  <a:lumMod val="50000"/>
                </a:srgbClr>
              </a:solidFill>
              <a:latin typeface="Times New Roman" pitchFamily="18" charset="0"/>
              <a:cs typeface="Times New Roman" pitchFamily="18" charset="0"/>
            </a:endParaRPr>
          </a:p>
        </p:txBody>
      </p:sp>
      <p:sp>
        <p:nvSpPr>
          <p:cNvPr id="4" name="Left Arrow 3">
            <a:hlinkClick r:id="" action="ppaction://noaction"/>
          </p:cNvPr>
          <p:cNvSpPr/>
          <p:nvPr/>
        </p:nvSpPr>
        <p:spPr>
          <a:xfrm>
            <a:off x="5998178" y="5337211"/>
            <a:ext cx="2435348" cy="1152127"/>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chemeClr val="bg1"/>
                </a:solidFill>
                <a:latin typeface="Times New Roman" pitchFamily="18" charset="0"/>
                <a:cs typeface="Times New Roman" pitchFamily="18" charset="0"/>
              </a:rPr>
              <a:t>QUAY LẠI</a:t>
            </a:r>
            <a:endParaRPr lang="vi-VN" sz="2500" b="1">
              <a:solidFill>
                <a:schemeClr val="bg1"/>
              </a:solidFill>
              <a:latin typeface="Times New Roman" pitchFamily="18" charset="0"/>
              <a:cs typeface="Times New Roman" pitchFamily="18" charset="0"/>
            </a:endParaRPr>
          </a:p>
        </p:txBody>
      </p:sp>
      <p:sp>
        <p:nvSpPr>
          <p:cNvPr id="6" name="Flowchart: Process 5"/>
          <p:cNvSpPr/>
          <p:nvPr/>
        </p:nvSpPr>
        <p:spPr>
          <a:xfrm>
            <a:off x="2627784" y="5589239"/>
            <a:ext cx="2448272" cy="648072"/>
          </a:xfrm>
          <a:prstGeom prst="flowChart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smtClean="0">
                <a:solidFill>
                  <a:srgbClr val="FFFF00"/>
                </a:solidFill>
                <a:latin typeface="Times New Roman" pitchFamily="18" charset="0"/>
                <a:cs typeface="Times New Roman" pitchFamily="18" charset="0"/>
              </a:rPr>
              <a:t>ĐÁP ÁN</a:t>
            </a:r>
            <a:endParaRPr lang="vi-VN" sz="3000" b="1">
              <a:solidFill>
                <a:srgbClr val="FFFF00"/>
              </a:solidFill>
              <a:latin typeface="Times New Roman" pitchFamily="18" charset="0"/>
              <a:cs typeface="Times New Roman" pitchFamily="18" charset="0"/>
            </a:endParaRPr>
          </a:p>
        </p:txBody>
      </p:sp>
      <p:sp>
        <p:nvSpPr>
          <p:cNvPr id="7" name="TextBox 6"/>
          <p:cNvSpPr txBox="1"/>
          <p:nvPr/>
        </p:nvSpPr>
        <p:spPr>
          <a:xfrm>
            <a:off x="1274251" y="2503929"/>
            <a:ext cx="4666662" cy="707886"/>
          </a:xfrm>
          <a:prstGeom prst="rect">
            <a:avLst/>
          </a:prstGeom>
          <a:noFill/>
        </p:spPr>
        <p:txBody>
          <a:bodyPr wrap="none" rtlCol="0">
            <a:spAutoFit/>
          </a:bodyPr>
          <a:lstStyle/>
          <a:p>
            <a:r>
              <a:rPr lang="en-US" sz="4000" b="1" smtClean="0">
                <a:latin typeface="Times New Roman" pitchFamily="18" charset="0"/>
                <a:cs typeface="Times New Roman" pitchFamily="18" charset="0"/>
              </a:rPr>
              <a:t>1. Lề đường bên trái</a:t>
            </a:r>
            <a:endParaRPr lang="vi-VN" sz="4000" b="1">
              <a:latin typeface="Times New Roman" pitchFamily="18" charset="0"/>
              <a:cs typeface="Times New Roman" pitchFamily="18" charset="0"/>
            </a:endParaRPr>
          </a:p>
        </p:txBody>
      </p:sp>
      <p:sp>
        <p:nvSpPr>
          <p:cNvPr id="8" name="TextBox 7"/>
          <p:cNvSpPr txBox="1"/>
          <p:nvPr/>
        </p:nvSpPr>
        <p:spPr>
          <a:xfrm>
            <a:off x="1274251" y="3182893"/>
            <a:ext cx="4419800" cy="707886"/>
          </a:xfrm>
          <a:prstGeom prst="rect">
            <a:avLst/>
          </a:prstGeom>
          <a:noFill/>
        </p:spPr>
        <p:txBody>
          <a:bodyPr wrap="none" rtlCol="0">
            <a:spAutoFit/>
          </a:bodyPr>
          <a:lstStyle/>
          <a:p>
            <a:r>
              <a:rPr lang="en-US" sz="4000" b="1" smtClean="0">
                <a:latin typeface="Times New Roman" pitchFamily="18" charset="0"/>
                <a:cs typeface="Times New Roman" pitchFamily="18" charset="0"/>
              </a:rPr>
              <a:t>2. Giữa lòng đường</a:t>
            </a:r>
            <a:endParaRPr lang="vi-VN" sz="4000" b="1">
              <a:latin typeface="Times New Roman" pitchFamily="18" charset="0"/>
              <a:cs typeface="Times New Roman" pitchFamily="18" charset="0"/>
            </a:endParaRPr>
          </a:p>
        </p:txBody>
      </p:sp>
      <p:sp>
        <p:nvSpPr>
          <p:cNvPr id="9" name="TextBox 8"/>
          <p:cNvSpPr txBox="1"/>
          <p:nvPr/>
        </p:nvSpPr>
        <p:spPr>
          <a:xfrm>
            <a:off x="1274251" y="3881647"/>
            <a:ext cx="6297237" cy="707886"/>
          </a:xfrm>
          <a:prstGeom prst="rect">
            <a:avLst/>
          </a:prstGeom>
          <a:noFill/>
        </p:spPr>
        <p:txBody>
          <a:bodyPr wrap="none" rtlCol="0">
            <a:spAutoFit/>
          </a:bodyPr>
          <a:lstStyle/>
          <a:p>
            <a:r>
              <a:rPr lang="en-US" sz="4000" b="1" smtClean="0">
                <a:latin typeface="Times New Roman" pitchFamily="18" charset="0"/>
                <a:cs typeface="Times New Roman" pitchFamily="18" charset="0"/>
              </a:rPr>
              <a:t>3. Vỉa hè, lề đường bên phải</a:t>
            </a:r>
            <a:endParaRPr lang="vi-VN" sz="4000" b="1">
              <a:latin typeface="Times New Roman" pitchFamily="18" charset="0"/>
              <a:cs typeface="Times New Roman" pitchFamily="18" charset="0"/>
            </a:endParaRPr>
          </a:p>
        </p:txBody>
      </p:sp>
    </p:spTree>
    <p:extLst>
      <p:ext uri="{BB962C8B-B14F-4D97-AF65-F5344CB8AC3E}">
        <p14:creationId xmlns:p14="http://schemas.microsoft.com/office/powerpoint/2010/main" val="32804061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9"/>
                                        </p:tgtEl>
                                        <p:attrNameLst>
                                          <p:attrName>fillcolor</p:attrName>
                                        </p:attrNameLst>
                                      </p:cBhvr>
                                      <p:to>
                                        <a:schemeClr val="accent2"/>
                                      </p:to>
                                    </p:animClr>
                                    <p:set>
                                      <p:cBhvr>
                                        <p:cTn id="7" dur="2000" fill="hold"/>
                                        <p:tgtEl>
                                          <p:spTgt spid="9"/>
                                        </p:tgtEl>
                                        <p:attrNameLst>
                                          <p:attrName>fill.type</p:attrName>
                                        </p:attrNameLst>
                                      </p:cBhvr>
                                      <p:to>
                                        <p:strVal val="solid"/>
                                      </p:to>
                                    </p:set>
                                    <p:set>
                                      <p:cBhvr>
                                        <p:cTn id="8" dur="2000" fill="hold"/>
                                        <p:tgtEl>
                                          <p:spTgt spid="9"/>
                                        </p:tgtEl>
                                        <p:attrNameLst>
                                          <p:attrName>fill.on</p:attrName>
                                        </p:attrNameLst>
                                      </p:cBhvr>
                                      <p:to>
                                        <p:strVal val="true"/>
                                      </p:to>
                                    </p:set>
                                  </p:childTnLst>
                                </p:cTn>
                              </p:par>
                            </p:childTnLst>
                          </p:cTn>
                        </p:par>
                        <p:par>
                          <p:cTn id="9" fill="hold">
                            <p:stCondLst>
                              <p:cond delay="2000"/>
                            </p:stCondLst>
                            <p:childTnLst>
                              <p:par>
                                <p:cTn id="10" presetID="26" presetClass="emph" presetSubtype="0" repeatCount="5000" fill="hold" grpId="0" nodeType="afterEffect">
                                  <p:stCondLst>
                                    <p:cond delay="0"/>
                                  </p:stCondLst>
                                  <p:childTnLst>
                                    <p:animEffect transition="out" filter="fade">
                                      <p:cBhvr>
                                        <p:cTn id="11" dur="500" tmFilter="0, 0; .2, .5; .8, .5; 1, 0"/>
                                        <p:tgtEl>
                                          <p:spTgt spid="9"/>
                                        </p:tgtEl>
                                      </p:cBhvr>
                                    </p:animEffect>
                                    <p:animScale>
                                      <p:cBhvr>
                                        <p:cTn id="12" dur="250" autoRev="1" fill="hold"/>
                                        <p:tgtEl>
                                          <p:spTgt spid="9"/>
                                        </p:tgtEl>
                                      </p:cBhvr>
                                      <p:by x="105000" y="105000"/>
                                    </p:animScale>
                                  </p:childTnLst>
                                </p:cTn>
                              </p:par>
                            </p:childTnLst>
                          </p:cTn>
                        </p:par>
                      </p:childTnLst>
                    </p:cTn>
                  </p:par>
                </p:childTnLst>
              </p:cTn>
              <p:nextCondLst>
                <p:cond evt="onClick" delay="0">
                  <p:tgtEl>
                    <p:spTgt spid="6"/>
                  </p:tgtEl>
                </p:cond>
              </p:nextCondLst>
            </p:seq>
          </p:childTnLst>
        </p:cTn>
      </p:par>
    </p:tnLst>
    <p:bldLst>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797942"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a:t>
            </a:r>
            <a:r>
              <a:rPr lang="en-US" sz="4000" b="1" smtClean="0">
                <a:solidFill>
                  <a:srgbClr val="4F81BD">
                    <a:lumMod val="50000"/>
                  </a:srgbClr>
                </a:solidFill>
                <a:latin typeface="Times New Roman" pitchFamily="18" charset="0"/>
                <a:cs typeface="Times New Roman" pitchFamily="18" charset="0"/>
              </a:rPr>
              <a:t>2: Theo em chơi đùa ở đâu là an toàn nhất?</a:t>
            </a:r>
            <a:endParaRPr lang="en-US" sz="4000" b="1">
              <a:solidFill>
                <a:srgbClr val="4F81BD">
                  <a:lumMod val="50000"/>
                </a:srgbClr>
              </a:solidFill>
              <a:latin typeface="Times New Roman" pitchFamily="18" charset="0"/>
              <a:cs typeface="Times New Roman" pitchFamily="18" charset="0"/>
            </a:endParaRPr>
          </a:p>
        </p:txBody>
      </p:sp>
      <p:sp>
        <p:nvSpPr>
          <p:cNvPr id="6" name="Flowchart: Process 5"/>
          <p:cNvSpPr/>
          <p:nvPr/>
        </p:nvSpPr>
        <p:spPr>
          <a:xfrm>
            <a:off x="2627784" y="5589239"/>
            <a:ext cx="2448272" cy="648072"/>
          </a:xfrm>
          <a:prstGeom prst="flowChart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smtClean="0">
                <a:solidFill>
                  <a:srgbClr val="FFFF00"/>
                </a:solidFill>
                <a:latin typeface="Times New Roman" pitchFamily="18" charset="0"/>
                <a:cs typeface="Times New Roman" pitchFamily="18" charset="0"/>
              </a:rPr>
              <a:t>ĐÁP ÁN</a:t>
            </a:r>
            <a:endParaRPr lang="vi-VN" sz="3000" b="1">
              <a:solidFill>
                <a:srgbClr val="FFFF00"/>
              </a:solidFill>
              <a:latin typeface="Times New Roman" pitchFamily="18" charset="0"/>
              <a:cs typeface="Times New Roman" pitchFamily="18" charset="0"/>
            </a:endParaRPr>
          </a:p>
        </p:txBody>
      </p:sp>
      <p:sp>
        <p:nvSpPr>
          <p:cNvPr id="7" name="TextBox 6"/>
          <p:cNvSpPr txBox="1"/>
          <p:nvPr/>
        </p:nvSpPr>
        <p:spPr>
          <a:xfrm>
            <a:off x="1274251" y="2503929"/>
            <a:ext cx="7733912" cy="707886"/>
          </a:xfrm>
          <a:prstGeom prst="rect">
            <a:avLst/>
          </a:prstGeom>
          <a:noFill/>
        </p:spPr>
        <p:txBody>
          <a:bodyPr wrap="none" rtlCol="0">
            <a:spAutoFit/>
          </a:bodyPr>
          <a:lstStyle/>
          <a:p>
            <a:r>
              <a:rPr lang="en-US" sz="4000" b="1" smtClean="0">
                <a:latin typeface="Times New Roman" pitchFamily="18" charset="0"/>
                <a:cs typeface="Times New Roman" pitchFamily="18" charset="0"/>
              </a:rPr>
              <a:t>1. Trên hè phố và dưới lòng đường</a:t>
            </a:r>
            <a:endParaRPr lang="vi-VN" sz="4000" b="1">
              <a:latin typeface="Times New Roman" pitchFamily="18" charset="0"/>
              <a:cs typeface="Times New Roman" pitchFamily="18" charset="0"/>
            </a:endParaRPr>
          </a:p>
        </p:txBody>
      </p:sp>
      <p:sp>
        <p:nvSpPr>
          <p:cNvPr id="8" name="TextBox 7"/>
          <p:cNvSpPr txBox="1"/>
          <p:nvPr/>
        </p:nvSpPr>
        <p:spPr>
          <a:xfrm>
            <a:off x="1274251" y="3429000"/>
            <a:ext cx="4202817" cy="707886"/>
          </a:xfrm>
          <a:prstGeom prst="rect">
            <a:avLst/>
          </a:prstGeom>
          <a:noFill/>
        </p:spPr>
        <p:txBody>
          <a:bodyPr wrap="none" rtlCol="0">
            <a:spAutoFit/>
          </a:bodyPr>
          <a:lstStyle/>
          <a:p>
            <a:r>
              <a:rPr lang="en-US" sz="4000" b="1" smtClean="0">
                <a:latin typeface="Times New Roman" pitchFamily="18" charset="0"/>
                <a:cs typeface="Times New Roman" pitchFamily="18" charset="0"/>
              </a:rPr>
              <a:t>2. Trong công viên</a:t>
            </a:r>
            <a:endParaRPr lang="vi-VN" sz="4000" b="1">
              <a:latin typeface="Times New Roman" pitchFamily="18" charset="0"/>
              <a:cs typeface="Times New Roman" pitchFamily="18" charset="0"/>
            </a:endParaRPr>
          </a:p>
        </p:txBody>
      </p:sp>
      <p:sp>
        <p:nvSpPr>
          <p:cNvPr id="9" name="Left Arrow 8">
            <a:hlinkClick r:id="" action="ppaction://noaction"/>
          </p:cNvPr>
          <p:cNvSpPr/>
          <p:nvPr/>
        </p:nvSpPr>
        <p:spPr>
          <a:xfrm>
            <a:off x="5998178" y="5337211"/>
            <a:ext cx="2435348" cy="1152127"/>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chemeClr val="bg1"/>
                </a:solidFill>
                <a:latin typeface="Times New Roman" pitchFamily="18" charset="0"/>
                <a:cs typeface="Times New Roman" pitchFamily="18" charset="0"/>
              </a:rPr>
              <a:t>QUAY LẠI</a:t>
            </a:r>
            <a:endParaRPr lang="vi-VN" sz="25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8204880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797942" y="764704"/>
            <a:ext cx="7501756" cy="1938992"/>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3</a:t>
            </a:r>
            <a:r>
              <a:rPr lang="en-US" sz="4000" b="1" smtClean="0">
                <a:solidFill>
                  <a:srgbClr val="4F81BD">
                    <a:lumMod val="50000"/>
                  </a:srgbClr>
                </a:solidFill>
                <a:latin typeface="Times New Roman" pitchFamily="18" charset="0"/>
                <a:cs typeface="Times New Roman" pitchFamily="18" charset="0"/>
              </a:rPr>
              <a:t>: Khi đi xe máy cùng người lớn cần làm gì để đảm bảo an toàn?</a:t>
            </a:r>
            <a:endParaRPr lang="en-US" sz="4000" b="1">
              <a:solidFill>
                <a:srgbClr val="4F81BD">
                  <a:lumMod val="50000"/>
                </a:srgbClr>
              </a:solidFill>
              <a:latin typeface="Times New Roman" pitchFamily="18" charset="0"/>
              <a:cs typeface="Times New Roman" pitchFamily="18" charset="0"/>
            </a:endParaRPr>
          </a:p>
        </p:txBody>
      </p:sp>
      <p:sp>
        <p:nvSpPr>
          <p:cNvPr id="6" name="Flowchart: Process 5"/>
          <p:cNvSpPr/>
          <p:nvPr/>
        </p:nvSpPr>
        <p:spPr>
          <a:xfrm>
            <a:off x="2627784" y="5589239"/>
            <a:ext cx="2448272" cy="648072"/>
          </a:xfrm>
          <a:prstGeom prst="flowChart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smtClean="0">
                <a:solidFill>
                  <a:srgbClr val="FFFF00"/>
                </a:solidFill>
                <a:latin typeface="Times New Roman" pitchFamily="18" charset="0"/>
                <a:cs typeface="Times New Roman" pitchFamily="18" charset="0"/>
              </a:rPr>
              <a:t>ĐÁP ÁN</a:t>
            </a:r>
            <a:endParaRPr lang="vi-VN" sz="3000" b="1">
              <a:solidFill>
                <a:srgbClr val="FFFF00"/>
              </a:solidFill>
              <a:latin typeface="Times New Roman" pitchFamily="18" charset="0"/>
              <a:cs typeface="Times New Roman" pitchFamily="18" charset="0"/>
            </a:endParaRPr>
          </a:p>
        </p:txBody>
      </p:sp>
      <p:sp>
        <p:nvSpPr>
          <p:cNvPr id="7" name="TextBox 6"/>
          <p:cNvSpPr txBox="1"/>
          <p:nvPr/>
        </p:nvSpPr>
        <p:spPr>
          <a:xfrm>
            <a:off x="1256872" y="3152001"/>
            <a:ext cx="6070893" cy="553998"/>
          </a:xfrm>
          <a:prstGeom prst="rect">
            <a:avLst/>
          </a:prstGeom>
          <a:noFill/>
        </p:spPr>
        <p:txBody>
          <a:bodyPr wrap="none" rtlCol="0">
            <a:spAutoFit/>
          </a:bodyPr>
          <a:lstStyle/>
          <a:p>
            <a:r>
              <a:rPr lang="en-US" sz="3000" b="1" smtClean="0">
                <a:latin typeface="Times New Roman" pitchFamily="18" charset="0"/>
                <a:cs typeface="Times New Roman" pitchFamily="18" charset="0"/>
              </a:rPr>
              <a:t>1. Đội mũ bảo hiểm, ngồi ngay ngắn</a:t>
            </a:r>
            <a:endParaRPr lang="vi-VN" sz="3000" b="1">
              <a:latin typeface="Times New Roman" pitchFamily="18" charset="0"/>
              <a:cs typeface="Times New Roman" pitchFamily="18" charset="0"/>
            </a:endParaRPr>
          </a:p>
        </p:txBody>
      </p:sp>
      <p:sp>
        <p:nvSpPr>
          <p:cNvPr id="8" name="TextBox 7"/>
          <p:cNvSpPr txBox="1"/>
          <p:nvPr/>
        </p:nvSpPr>
        <p:spPr>
          <a:xfrm>
            <a:off x="1274251" y="3933056"/>
            <a:ext cx="6731330" cy="553998"/>
          </a:xfrm>
          <a:prstGeom prst="rect">
            <a:avLst/>
          </a:prstGeom>
          <a:noFill/>
        </p:spPr>
        <p:txBody>
          <a:bodyPr wrap="none" rtlCol="0">
            <a:spAutoFit/>
          </a:bodyPr>
          <a:lstStyle/>
          <a:p>
            <a:r>
              <a:rPr lang="en-US" sz="3000" b="1" smtClean="0">
                <a:latin typeface="Times New Roman" pitchFamily="18" charset="0"/>
                <a:cs typeface="Times New Roman" pitchFamily="18" charset="0"/>
              </a:rPr>
              <a:t>2. Không đội mũ, ngồi không ngay ngắn</a:t>
            </a:r>
            <a:endParaRPr lang="vi-VN" sz="3000" b="1">
              <a:latin typeface="Times New Roman" pitchFamily="18" charset="0"/>
              <a:cs typeface="Times New Roman" pitchFamily="18" charset="0"/>
            </a:endParaRPr>
          </a:p>
        </p:txBody>
      </p:sp>
      <p:sp>
        <p:nvSpPr>
          <p:cNvPr id="9" name="Left Arrow 8">
            <a:hlinkClick r:id="" action="ppaction://noaction"/>
          </p:cNvPr>
          <p:cNvSpPr/>
          <p:nvPr/>
        </p:nvSpPr>
        <p:spPr>
          <a:xfrm>
            <a:off x="5998178" y="5337211"/>
            <a:ext cx="2435348" cy="1152127"/>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chemeClr val="bg1"/>
                </a:solidFill>
                <a:latin typeface="Times New Roman" pitchFamily="18" charset="0"/>
                <a:cs typeface="Times New Roman" pitchFamily="18" charset="0"/>
              </a:rPr>
              <a:t>QUAY LẠI</a:t>
            </a:r>
            <a:endParaRPr lang="vi-VN" sz="25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5778767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797942" y="764704"/>
            <a:ext cx="7501756" cy="1938992"/>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4</a:t>
            </a:r>
            <a:r>
              <a:rPr lang="en-US" sz="4000" b="1" smtClean="0">
                <a:solidFill>
                  <a:srgbClr val="4F81BD">
                    <a:lumMod val="50000"/>
                  </a:srgbClr>
                </a:solidFill>
                <a:latin typeface="Times New Roman" pitchFamily="18" charset="0"/>
                <a:cs typeface="Times New Roman" pitchFamily="18" charset="0"/>
              </a:rPr>
              <a:t>: Khi ngồi xe máy cùng người lớn, các bé ngồi phía trước người lớn có an toàn không?</a:t>
            </a:r>
            <a:endParaRPr lang="en-US" sz="4000" b="1">
              <a:solidFill>
                <a:srgbClr val="4F81BD">
                  <a:lumMod val="50000"/>
                </a:srgbClr>
              </a:solidFill>
              <a:latin typeface="Times New Roman" pitchFamily="18" charset="0"/>
              <a:cs typeface="Times New Roman" pitchFamily="18" charset="0"/>
            </a:endParaRPr>
          </a:p>
        </p:txBody>
      </p:sp>
      <p:sp>
        <p:nvSpPr>
          <p:cNvPr id="6" name="Flowchart: Process 5"/>
          <p:cNvSpPr/>
          <p:nvPr/>
        </p:nvSpPr>
        <p:spPr>
          <a:xfrm>
            <a:off x="2627784" y="5589239"/>
            <a:ext cx="2448272" cy="648072"/>
          </a:xfrm>
          <a:prstGeom prst="flowChart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smtClean="0">
                <a:solidFill>
                  <a:srgbClr val="FFFF00"/>
                </a:solidFill>
                <a:latin typeface="Times New Roman" pitchFamily="18" charset="0"/>
                <a:cs typeface="Times New Roman" pitchFamily="18" charset="0"/>
              </a:rPr>
              <a:t>ĐÁP ÁN</a:t>
            </a:r>
            <a:endParaRPr lang="vi-VN" sz="3000" b="1">
              <a:solidFill>
                <a:srgbClr val="FFFF00"/>
              </a:solidFill>
              <a:latin typeface="Times New Roman" pitchFamily="18" charset="0"/>
              <a:cs typeface="Times New Roman" pitchFamily="18" charset="0"/>
            </a:endParaRPr>
          </a:p>
        </p:txBody>
      </p:sp>
      <p:sp>
        <p:nvSpPr>
          <p:cNvPr id="7" name="TextBox 6"/>
          <p:cNvSpPr txBox="1"/>
          <p:nvPr/>
        </p:nvSpPr>
        <p:spPr>
          <a:xfrm>
            <a:off x="1274250" y="3065791"/>
            <a:ext cx="3004349" cy="553998"/>
          </a:xfrm>
          <a:prstGeom prst="rect">
            <a:avLst/>
          </a:prstGeom>
          <a:noFill/>
        </p:spPr>
        <p:txBody>
          <a:bodyPr wrap="none" rtlCol="0">
            <a:spAutoFit/>
          </a:bodyPr>
          <a:lstStyle/>
          <a:p>
            <a:r>
              <a:rPr lang="en-US" sz="3000" b="1" smtClean="0">
                <a:latin typeface="Times New Roman" pitchFamily="18" charset="0"/>
                <a:cs typeface="Times New Roman" pitchFamily="18" charset="0"/>
              </a:rPr>
              <a:t>1. Không an toàn</a:t>
            </a:r>
            <a:endParaRPr lang="vi-VN" sz="3000" b="1">
              <a:latin typeface="Times New Roman" pitchFamily="18" charset="0"/>
              <a:cs typeface="Times New Roman" pitchFamily="18" charset="0"/>
            </a:endParaRPr>
          </a:p>
        </p:txBody>
      </p:sp>
      <p:sp>
        <p:nvSpPr>
          <p:cNvPr id="8" name="TextBox 7"/>
          <p:cNvSpPr txBox="1"/>
          <p:nvPr/>
        </p:nvSpPr>
        <p:spPr>
          <a:xfrm>
            <a:off x="1291810" y="3731741"/>
            <a:ext cx="2363147" cy="553998"/>
          </a:xfrm>
          <a:prstGeom prst="rect">
            <a:avLst/>
          </a:prstGeom>
          <a:noFill/>
        </p:spPr>
        <p:txBody>
          <a:bodyPr wrap="none" rtlCol="0">
            <a:spAutoFit/>
          </a:bodyPr>
          <a:lstStyle/>
          <a:p>
            <a:r>
              <a:rPr lang="en-US" sz="3000" b="1" smtClean="0">
                <a:latin typeface="Times New Roman" pitchFamily="18" charset="0"/>
                <a:cs typeface="Times New Roman" pitchFamily="18" charset="0"/>
              </a:rPr>
              <a:t>2. Có an toàn</a:t>
            </a:r>
            <a:endParaRPr lang="vi-VN" sz="3000" b="1">
              <a:latin typeface="Times New Roman" pitchFamily="18" charset="0"/>
              <a:cs typeface="Times New Roman" pitchFamily="18" charset="0"/>
            </a:endParaRPr>
          </a:p>
        </p:txBody>
      </p:sp>
      <p:sp>
        <p:nvSpPr>
          <p:cNvPr id="9" name="Left Arrow 8">
            <a:hlinkClick r:id="" action="ppaction://noaction"/>
          </p:cNvPr>
          <p:cNvSpPr/>
          <p:nvPr/>
        </p:nvSpPr>
        <p:spPr>
          <a:xfrm>
            <a:off x="5998178" y="5337211"/>
            <a:ext cx="2435348" cy="1152127"/>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chemeClr val="bg1"/>
                </a:solidFill>
                <a:latin typeface="Times New Roman" pitchFamily="18" charset="0"/>
                <a:cs typeface="Times New Roman" pitchFamily="18" charset="0"/>
              </a:rPr>
              <a:t>QUAY LẠI</a:t>
            </a:r>
            <a:endParaRPr lang="vi-VN" sz="25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4008484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02" y="0"/>
            <a:ext cx="9131643" cy="6858000"/>
          </a:xfrm>
          <a:prstGeom prst="rect">
            <a:avLst/>
          </a:prstGeom>
        </p:spPr>
      </p:pic>
      <p:sp>
        <p:nvSpPr>
          <p:cNvPr id="2" name="TextBox 1"/>
          <p:cNvSpPr txBox="1"/>
          <p:nvPr/>
        </p:nvSpPr>
        <p:spPr>
          <a:xfrm flipH="1">
            <a:off x="797942"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a:t>
            </a:r>
            <a:r>
              <a:rPr lang="en-US" sz="4000" b="1" smtClean="0">
                <a:solidFill>
                  <a:srgbClr val="4F81BD">
                    <a:lumMod val="50000"/>
                  </a:srgbClr>
                </a:solidFill>
                <a:latin typeface="Times New Roman" pitchFamily="18" charset="0"/>
                <a:cs typeface="Times New Roman" pitchFamily="18" charset="0"/>
              </a:rPr>
              <a:t>5: Khi đi tàu thuyền trên sông cháu phải làm gì?</a:t>
            </a:r>
            <a:endParaRPr lang="en-US" sz="4000" b="1">
              <a:solidFill>
                <a:srgbClr val="4F81BD">
                  <a:lumMod val="50000"/>
                </a:srgbClr>
              </a:solidFill>
              <a:latin typeface="Times New Roman" pitchFamily="18" charset="0"/>
              <a:cs typeface="Times New Roman" pitchFamily="18" charset="0"/>
            </a:endParaRPr>
          </a:p>
        </p:txBody>
      </p:sp>
      <p:sp>
        <p:nvSpPr>
          <p:cNvPr id="6" name="Flowchart: Process 5"/>
          <p:cNvSpPr/>
          <p:nvPr/>
        </p:nvSpPr>
        <p:spPr>
          <a:xfrm>
            <a:off x="2627784" y="5589239"/>
            <a:ext cx="2448272" cy="648072"/>
          </a:xfrm>
          <a:prstGeom prst="flowChart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smtClean="0">
                <a:solidFill>
                  <a:srgbClr val="FFFF00"/>
                </a:solidFill>
                <a:latin typeface="Times New Roman" pitchFamily="18" charset="0"/>
                <a:cs typeface="Times New Roman" pitchFamily="18" charset="0"/>
              </a:rPr>
              <a:t>ĐÁP ÁN</a:t>
            </a:r>
            <a:endParaRPr lang="vi-VN" sz="3000" b="1">
              <a:solidFill>
                <a:srgbClr val="FFFF00"/>
              </a:solidFill>
              <a:latin typeface="Times New Roman" pitchFamily="18" charset="0"/>
              <a:cs typeface="Times New Roman" pitchFamily="18" charset="0"/>
            </a:endParaRPr>
          </a:p>
        </p:txBody>
      </p:sp>
      <p:sp>
        <p:nvSpPr>
          <p:cNvPr id="7" name="TextBox 6"/>
          <p:cNvSpPr txBox="1"/>
          <p:nvPr/>
        </p:nvSpPr>
        <p:spPr>
          <a:xfrm>
            <a:off x="867877" y="3065791"/>
            <a:ext cx="7936788" cy="553998"/>
          </a:xfrm>
          <a:prstGeom prst="rect">
            <a:avLst/>
          </a:prstGeom>
          <a:noFill/>
        </p:spPr>
        <p:txBody>
          <a:bodyPr wrap="none" rtlCol="0">
            <a:spAutoFit/>
          </a:bodyPr>
          <a:lstStyle/>
          <a:p>
            <a:r>
              <a:rPr lang="en-US" sz="3000" b="1" smtClean="0">
                <a:latin typeface="Times New Roman" pitchFamily="18" charset="0"/>
                <a:cs typeface="Times New Roman" pitchFamily="18" charset="0"/>
              </a:rPr>
              <a:t>1. Đứng lên đi lại trên thuyền, chơi đùa với bạn</a:t>
            </a:r>
            <a:endParaRPr lang="vi-VN" sz="3000" b="1">
              <a:latin typeface="Times New Roman" pitchFamily="18" charset="0"/>
              <a:cs typeface="Times New Roman" pitchFamily="18" charset="0"/>
            </a:endParaRPr>
          </a:p>
        </p:txBody>
      </p:sp>
      <p:sp>
        <p:nvSpPr>
          <p:cNvPr id="8" name="TextBox 7"/>
          <p:cNvSpPr txBox="1"/>
          <p:nvPr/>
        </p:nvSpPr>
        <p:spPr>
          <a:xfrm>
            <a:off x="899925" y="3731741"/>
            <a:ext cx="6361037" cy="553998"/>
          </a:xfrm>
          <a:prstGeom prst="rect">
            <a:avLst/>
          </a:prstGeom>
          <a:noFill/>
        </p:spPr>
        <p:txBody>
          <a:bodyPr wrap="none" rtlCol="0">
            <a:spAutoFit/>
          </a:bodyPr>
          <a:lstStyle/>
          <a:p>
            <a:r>
              <a:rPr lang="en-US" sz="3000" b="1" smtClean="0">
                <a:latin typeface="Times New Roman" pitchFamily="18" charset="0"/>
                <a:cs typeface="Times New Roman" pitchFamily="18" charset="0"/>
              </a:rPr>
              <a:t>2. Ngồi yên và mặc áo phao bảo hiểm.</a:t>
            </a:r>
            <a:endParaRPr lang="vi-VN" sz="3000" b="1">
              <a:latin typeface="Times New Roman" pitchFamily="18" charset="0"/>
              <a:cs typeface="Times New Roman" pitchFamily="18" charset="0"/>
            </a:endParaRPr>
          </a:p>
        </p:txBody>
      </p:sp>
      <p:sp>
        <p:nvSpPr>
          <p:cNvPr id="9" name="Left Arrow 8">
            <a:hlinkClick r:id="" action="ppaction://noaction"/>
          </p:cNvPr>
          <p:cNvSpPr/>
          <p:nvPr/>
        </p:nvSpPr>
        <p:spPr>
          <a:xfrm>
            <a:off x="5998178" y="5337211"/>
            <a:ext cx="2435348" cy="1152127"/>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chemeClr val="bg1"/>
                </a:solidFill>
                <a:latin typeface="Times New Roman" pitchFamily="18" charset="0"/>
                <a:cs typeface="Times New Roman" pitchFamily="18" charset="0"/>
              </a:rPr>
              <a:t>QUAY LẠI</a:t>
            </a:r>
            <a:endParaRPr lang="vi-VN" sz="25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9698627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02" y="0"/>
            <a:ext cx="9131643" cy="6858000"/>
          </a:xfrm>
          <a:prstGeom prst="rect">
            <a:avLst/>
          </a:prstGeom>
        </p:spPr>
      </p:pic>
      <p:sp>
        <p:nvSpPr>
          <p:cNvPr id="2" name="TextBox 1"/>
          <p:cNvSpPr txBox="1"/>
          <p:nvPr/>
        </p:nvSpPr>
        <p:spPr>
          <a:xfrm flipH="1">
            <a:off x="797942"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6</a:t>
            </a:r>
            <a:r>
              <a:rPr lang="en-US" sz="4000" b="1" smtClean="0">
                <a:solidFill>
                  <a:srgbClr val="4F81BD">
                    <a:lumMod val="50000"/>
                  </a:srgbClr>
                </a:solidFill>
                <a:latin typeface="Times New Roman" pitchFamily="18" charset="0"/>
                <a:cs typeface="Times New Roman" pitchFamily="18" charset="0"/>
              </a:rPr>
              <a:t>: Người điều khiển xe đạp được chở mấy người?</a:t>
            </a:r>
            <a:endParaRPr lang="en-US" sz="4000" b="1">
              <a:solidFill>
                <a:srgbClr val="4F81BD">
                  <a:lumMod val="50000"/>
                </a:srgbClr>
              </a:solidFill>
              <a:latin typeface="Times New Roman" pitchFamily="18" charset="0"/>
              <a:cs typeface="Times New Roman" pitchFamily="18" charset="0"/>
            </a:endParaRPr>
          </a:p>
        </p:txBody>
      </p:sp>
      <p:sp>
        <p:nvSpPr>
          <p:cNvPr id="6" name="Flowchart: Process 5"/>
          <p:cNvSpPr/>
          <p:nvPr/>
        </p:nvSpPr>
        <p:spPr>
          <a:xfrm>
            <a:off x="2627784" y="5589239"/>
            <a:ext cx="2448272" cy="648072"/>
          </a:xfrm>
          <a:prstGeom prst="flowChart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smtClean="0">
                <a:solidFill>
                  <a:srgbClr val="FFFF00"/>
                </a:solidFill>
                <a:latin typeface="Times New Roman" pitchFamily="18" charset="0"/>
                <a:cs typeface="Times New Roman" pitchFamily="18" charset="0"/>
              </a:rPr>
              <a:t>ĐÁP ÁN</a:t>
            </a:r>
            <a:endParaRPr lang="vi-VN" sz="3000" b="1">
              <a:solidFill>
                <a:srgbClr val="FFFF00"/>
              </a:solidFill>
              <a:latin typeface="Times New Roman" pitchFamily="18" charset="0"/>
              <a:cs typeface="Times New Roman" pitchFamily="18" charset="0"/>
            </a:endParaRPr>
          </a:p>
        </p:txBody>
      </p:sp>
      <p:sp>
        <p:nvSpPr>
          <p:cNvPr id="7" name="TextBox 6"/>
          <p:cNvSpPr txBox="1"/>
          <p:nvPr/>
        </p:nvSpPr>
        <p:spPr>
          <a:xfrm>
            <a:off x="899925" y="2537822"/>
            <a:ext cx="3690434" cy="553998"/>
          </a:xfrm>
          <a:prstGeom prst="rect">
            <a:avLst/>
          </a:prstGeom>
          <a:noFill/>
        </p:spPr>
        <p:txBody>
          <a:bodyPr wrap="none" rtlCol="0">
            <a:spAutoFit/>
          </a:bodyPr>
          <a:lstStyle/>
          <a:p>
            <a:r>
              <a:rPr lang="en-US" sz="3000" b="1" smtClean="0">
                <a:latin typeface="Times New Roman" pitchFamily="18" charset="0"/>
                <a:cs typeface="Times New Roman" pitchFamily="18" charset="0"/>
              </a:rPr>
              <a:t>1. Được chở  2 người.</a:t>
            </a:r>
            <a:endParaRPr lang="vi-VN" sz="3000" b="1">
              <a:latin typeface="Times New Roman" pitchFamily="18" charset="0"/>
              <a:cs typeface="Times New Roman" pitchFamily="18" charset="0"/>
            </a:endParaRPr>
          </a:p>
        </p:txBody>
      </p:sp>
      <p:sp>
        <p:nvSpPr>
          <p:cNvPr id="8" name="TextBox 7"/>
          <p:cNvSpPr txBox="1"/>
          <p:nvPr/>
        </p:nvSpPr>
        <p:spPr>
          <a:xfrm>
            <a:off x="899925" y="3393843"/>
            <a:ext cx="4224233" cy="553998"/>
          </a:xfrm>
          <a:prstGeom prst="rect">
            <a:avLst/>
          </a:prstGeom>
          <a:noFill/>
        </p:spPr>
        <p:txBody>
          <a:bodyPr wrap="none" rtlCol="0">
            <a:spAutoFit/>
          </a:bodyPr>
          <a:lstStyle/>
          <a:p>
            <a:r>
              <a:rPr lang="en-US" sz="3000" b="1" smtClean="0">
                <a:latin typeface="Times New Roman" pitchFamily="18" charset="0"/>
                <a:cs typeface="Times New Roman" pitchFamily="18" charset="0"/>
              </a:rPr>
              <a:t>2. Chỉ được chở 1 người.</a:t>
            </a:r>
            <a:endParaRPr lang="vi-VN" sz="3000" b="1">
              <a:latin typeface="Times New Roman" pitchFamily="18" charset="0"/>
              <a:cs typeface="Times New Roman" pitchFamily="18" charset="0"/>
            </a:endParaRPr>
          </a:p>
        </p:txBody>
      </p:sp>
      <p:sp>
        <p:nvSpPr>
          <p:cNvPr id="9" name="Left Arrow 8">
            <a:hlinkClick r:id="" action="ppaction://noaction"/>
          </p:cNvPr>
          <p:cNvSpPr/>
          <p:nvPr/>
        </p:nvSpPr>
        <p:spPr>
          <a:xfrm>
            <a:off x="5998178" y="5337211"/>
            <a:ext cx="2435348" cy="1152127"/>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chemeClr val="bg1"/>
                </a:solidFill>
                <a:latin typeface="Times New Roman" pitchFamily="18" charset="0"/>
                <a:cs typeface="Times New Roman" pitchFamily="18" charset="0"/>
              </a:rPr>
              <a:t>QUAY LẠI</a:t>
            </a:r>
            <a:endParaRPr lang="vi-VN" sz="25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6124266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971598" y="1206570"/>
            <a:ext cx="7200801" cy="3170099"/>
          </a:xfrm>
          <a:prstGeom prst="rect">
            <a:avLst/>
          </a:prstGeom>
          <a:noFill/>
        </p:spPr>
        <p:txBody>
          <a:bodyPr wrap="square" rtlCol="0">
            <a:spAutoFit/>
          </a:bodyPr>
          <a:lstStyle/>
          <a:p>
            <a:pPr algn="ctr"/>
            <a:r>
              <a:rPr lang="en-US" sz="4000" b="1" smtClean="0">
                <a:solidFill>
                  <a:srgbClr val="FF0000"/>
                </a:solidFill>
                <a:latin typeface="Times New Roman" pitchFamily="18" charset="0"/>
                <a:cs typeface="Times New Roman" pitchFamily="18" charset="0"/>
              </a:rPr>
              <a:t>GỒM BA PHẦN THI</a:t>
            </a:r>
          </a:p>
          <a:p>
            <a:pPr algn="ctr"/>
            <a:endParaRPr lang="en-US" sz="4000" b="1" smtClean="0">
              <a:solidFill>
                <a:srgbClr val="FF0000"/>
              </a:solidFill>
              <a:latin typeface="Times New Roman" pitchFamily="18" charset="0"/>
              <a:cs typeface="Times New Roman" pitchFamily="18" charset="0"/>
            </a:endParaRPr>
          </a:p>
          <a:p>
            <a:pPr marL="400050" indent="-400050">
              <a:buAutoNum type="romanUcPeriod"/>
            </a:pPr>
            <a:r>
              <a:rPr lang="en-US" sz="4000" b="1" smtClean="0">
                <a:solidFill>
                  <a:srgbClr val="FF0000"/>
                </a:solidFill>
                <a:latin typeface="Times New Roman" pitchFamily="18" charset="0"/>
                <a:cs typeface="Times New Roman" pitchFamily="18" charset="0"/>
              </a:rPr>
              <a:t>Phần thi: Đồng diễn</a:t>
            </a:r>
          </a:p>
          <a:p>
            <a:r>
              <a:rPr lang="en-US" sz="4000" b="1" smtClean="0">
                <a:solidFill>
                  <a:srgbClr val="FF0000"/>
                </a:solidFill>
                <a:latin typeface="Times New Roman" pitchFamily="18" charset="0"/>
                <a:cs typeface="Times New Roman" pitchFamily="18" charset="0"/>
              </a:rPr>
              <a:t>II. Phần thi: Hiểu biết của bé.</a:t>
            </a:r>
          </a:p>
          <a:p>
            <a:r>
              <a:rPr lang="en-US" sz="4000" b="1" smtClean="0">
                <a:solidFill>
                  <a:srgbClr val="FF0000"/>
                </a:solidFill>
                <a:latin typeface="Times New Roman" pitchFamily="18" charset="0"/>
                <a:cs typeface="Times New Roman" pitchFamily="18" charset="0"/>
              </a:rPr>
              <a:t>III. Phần thi: Năng khiếu.</a:t>
            </a:r>
          </a:p>
        </p:txBody>
      </p:sp>
    </p:spTree>
    <p:extLst>
      <p:ext uri="{BB962C8B-B14F-4D97-AF65-F5344CB8AC3E}">
        <p14:creationId xmlns:p14="http://schemas.microsoft.com/office/powerpoint/2010/main" val="33657450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02" y="0"/>
            <a:ext cx="9131643" cy="6858000"/>
          </a:xfrm>
          <a:prstGeom prst="rect">
            <a:avLst/>
          </a:prstGeom>
        </p:spPr>
      </p:pic>
      <p:sp>
        <p:nvSpPr>
          <p:cNvPr id="2" name="TextBox 1"/>
          <p:cNvSpPr txBox="1"/>
          <p:nvPr/>
        </p:nvSpPr>
        <p:spPr>
          <a:xfrm flipH="1">
            <a:off x="797942" y="764704"/>
            <a:ext cx="7501756" cy="1323439"/>
          </a:xfrm>
          <a:prstGeom prst="rect">
            <a:avLst/>
          </a:prstGeom>
          <a:noFill/>
        </p:spPr>
        <p:txBody>
          <a:bodyPr wrap="square" rtlCol="0">
            <a:spAutoFit/>
          </a:bodyPr>
          <a:lstStyle/>
          <a:p>
            <a:pPr algn="ctr"/>
            <a:r>
              <a:rPr lang="en-US" sz="4000" b="1">
                <a:solidFill>
                  <a:srgbClr val="FF0000"/>
                </a:solidFill>
                <a:latin typeface="Times New Roman" pitchFamily="18" charset="0"/>
                <a:cs typeface="Times New Roman" pitchFamily="18" charset="0"/>
              </a:rPr>
              <a:t>CÂU </a:t>
            </a:r>
            <a:r>
              <a:rPr lang="en-US" sz="4000" b="1" smtClean="0">
                <a:solidFill>
                  <a:srgbClr val="FF0000"/>
                </a:solidFill>
                <a:latin typeface="Times New Roman" pitchFamily="18" charset="0"/>
                <a:cs typeface="Times New Roman" pitchFamily="18" charset="0"/>
              </a:rPr>
              <a:t>7: Hãy kể tên các loại xe có 2 bánh?</a:t>
            </a:r>
            <a:endParaRPr lang="en-US" sz="4000" b="1">
              <a:solidFill>
                <a:srgbClr val="FF0000"/>
              </a:solidFill>
              <a:latin typeface="Times New Roman" pitchFamily="18" charset="0"/>
              <a:cs typeface="Times New Roman" pitchFamily="18" charset="0"/>
            </a:endParaRPr>
          </a:p>
        </p:txBody>
      </p:sp>
      <p:sp>
        <p:nvSpPr>
          <p:cNvPr id="6" name="Flowchart: Process 5"/>
          <p:cNvSpPr/>
          <p:nvPr/>
        </p:nvSpPr>
        <p:spPr>
          <a:xfrm>
            <a:off x="2627784" y="5589239"/>
            <a:ext cx="2448272" cy="648072"/>
          </a:xfrm>
          <a:prstGeom prst="flowChart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smtClean="0">
                <a:solidFill>
                  <a:srgbClr val="FFFF00"/>
                </a:solidFill>
                <a:latin typeface="Times New Roman" pitchFamily="18" charset="0"/>
                <a:cs typeface="Times New Roman" pitchFamily="18" charset="0"/>
              </a:rPr>
              <a:t>ĐÁP ÁN</a:t>
            </a:r>
            <a:endParaRPr lang="vi-VN" sz="3000" b="1">
              <a:solidFill>
                <a:srgbClr val="FFFF00"/>
              </a:solidFill>
              <a:latin typeface="Times New Roman" pitchFamily="18" charset="0"/>
              <a:cs typeface="Times New Roman" pitchFamily="18" charset="0"/>
            </a:endParaRPr>
          </a:p>
        </p:txBody>
      </p:sp>
      <p:sp>
        <p:nvSpPr>
          <p:cNvPr id="7" name="TextBox 6"/>
          <p:cNvSpPr txBox="1"/>
          <p:nvPr/>
        </p:nvSpPr>
        <p:spPr>
          <a:xfrm>
            <a:off x="899925" y="2537822"/>
            <a:ext cx="3165867" cy="553998"/>
          </a:xfrm>
          <a:prstGeom prst="rect">
            <a:avLst/>
          </a:prstGeom>
          <a:noFill/>
        </p:spPr>
        <p:txBody>
          <a:bodyPr wrap="none" rtlCol="0">
            <a:spAutoFit/>
          </a:bodyPr>
          <a:lstStyle/>
          <a:p>
            <a:r>
              <a:rPr lang="en-US" sz="3000" b="1" smtClean="0">
                <a:latin typeface="Times New Roman" pitchFamily="18" charset="0"/>
                <a:cs typeface="Times New Roman" pitchFamily="18" charset="0"/>
              </a:rPr>
              <a:t>1. Xe đạp, xe máy.</a:t>
            </a:r>
            <a:endParaRPr lang="vi-VN" sz="3000" b="1">
              <a:latin typeface="Times New Roman" pitchFamily="18" charset="0"/>
              <a:cs typeface="Times New Roman" pitchFamily="18" charset="0"/>
            </a:endParaRPr>
          </a:p>
        </p:txBody>
      </p:sp>
      <p:sp>
        <p:nvSpPr>
          <p:cNvPr id="8" name="TextBox 7"/>
          <p:cNvSpPr txBox="1"/>
          <p:nvPr/>
        </p:nvSpPr>
        <p:spPr>
          <a:xfrm>
            <a:off x="899925" y="3393843"/>
            <a:ext cx="4427430" cy="553998"/>
          </a:xfrm>
          <a:prstGeom prst="rect">
            <a:avLst/>
          </a:prstGeom>
          <a:noFill/>
        </p:spPr>
        <p:txBody>
          <a:bodyPr wrap="none" rtlCol="0">
            <a:spAutoFit/>
          </a:bodyPr>
          <a:lstStyle/>
          <a:p>
            <a:r>
              <a:rPr lang="en-US" sz="3000" b="1" smtClean="0">
                <a:latin typeface="Times New Roman" pitchFamily="18" charset="0"/>
                <a:cs typeface="Times New Roman" pitchFamily="18" charset="0"/>
              </a:rPr>
              <a:t>2. Xe ô tô, xe máy, xe đạp.</a:t>
            </a:r>
            <a:endParaRPr lang="vi-VN" sz="3000" b="1">
              <a:latin typeface="Times New Roman" pitchFamily="18" charset="0"/>
              <a:cs typeface="Times New Roman" pitchFamily="18" charset="0"/>
            </a:endParaRPr>
          </a:p>
        </p:txBody>
      </p:sp>
      <p:sp>
        <p:nvSpPr>
          <p:cNvPr id="9" name="Left Arrow 8">
            <a:hlinkClick r:id="" action="ppaction://noaction"/>
          </p:cNvPr>
          <p:cNvSpPr/>
          <p:nvPr/>
        </p:nvSpPr>
        <p:spPr>
          <a:xfrm>
            <a:off x="5998178" y="5337211"/>
            <a:ext cx="2435348" cy="1152127"/>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chemeClr val="bg1"/>
                </a:solidFill>
                <a:latin typeface="Times New Roman" pitchFamily="18" charset="0"/>
                <a:cs typeface="Times New Roman" pitchFamily="18" charset="0"/>
              </a:rPr>
              <a:t>QUAY LẠI</a:t>
            </a:r>
            <a:endParaRPr lang="vi-VN" sz="25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9368453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02" y="0"/>
            <a:ext cx="9131643" cy="6858000"/>
          </a:xfrm>
          <a:prstGeom prst="rect">
            <a:avLst/>
          </a:prstGeom>
        </p:spPr>
      </p:pic>
      <p:sp>
        <p:nvSpPr>
          <p:cNvPr id="2" name="TextBox 1"/>
          <p:cNvSpPr txBox="1"/>
          <p:nvPr/>
        </p:nvSpPr>
        <p:spPr>
          <a:xfrm flipH="1">
            <a:off x="797942"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a:t>
            </a:r>
            <a:r>
              <a:rPr lang="en-US" sz="4000" b="1" smtClean="0">
                <a:solidFill>
                  <a:srgbClr val="4F81BD">
                    <a:lumMod val="50000"/>
                  </a:srgbClr>
                </a:solidFill>
                <a:latin typeface="Times New Roman" pitchFamily="18" charset="0"/>
                <a:cs typeface="Times New Roman" pitchFamily="18" charset="0"/>
              </a:rPr>
              <a:t>8: Các loại xe nào được ưu tiên vượt đèn đỏ?</a:t>
            </a:r>
            <a:endParaRPr lang="en-US" sz="4000" b="1">
              <a:solidFill>
                <a:srgbClr val="4F81BD">
                  <a:lumMod val="50000"/>
                </a:srgbClr>
              </a:solidFill>
              <a:latin typeface="Times New Roman" pitchFamily="18" charset="0"/>
              <a:cs typeface="Times New Roman" pitchFamily="18" charset="0"/>
            </a:endParaRPr>
          </a:p>
        </p:txBody>
      </p:sp>
      <p:sp>
        <p:nvSpPr>
          <p:cNvPr id="6" name="Flowchart: Process 5"/>
          <p:cNvSpPr/>
          <p:nvPr/>
        </p:nvSpPr>
        <p:spPr>
          <a:xfrm>
            <a:off x="2627784" y="5589239"/>
            <a:ext cx="2448272" cy="648072"/>
          </a:xfrm>
          <a:prstGeom prst="flowChart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a:solidFill>
                  <a:srgbClr val="FFFF00"/>
                </a:solidFill>
                <a:latin typeface="Times New Roman" pitchFamily="18" charset="0"/>
                <a:cs typeface="Times New Roman" pitchFamily="18" charset="0"/>
              </a:rPr>
              <a:t>ĐÁP ÁN</a:t>
            </a:r>
            <a:endParaRPr lang="vi-VN" sz="3000" b="1">
              <a:solidFill>
                <a:srgbClr val="FFFF00"/>
              </a:solidFill>
              <a:latin typeface="Times New Roman" pitchFamily="18" charset="0"/>
              <a:cs typeface="Times New Roman" pitchFamily="18" charset="0"/>
            </a:endParaRPr>
          </a:p>
        </p:txBody>
      </p:sp>
      <p:sp>
        <p:nvSpPr>
          <p:cNvPr id="7" name="TextBox 6"/>
          <p:cNvSpPr txBox="1"/>
          <p:nvPr/>
        </p:nvSpPr>
        <p:spPr>
          <a:xfrm>
            <a:off x="899925" y="2537822"/>
            <a:ext cx="6962162" cy="1015663"/>
          </a:xfrm>
          <a:prstGeom prst="rect">
            <a:avLst/>
          </a:prstGeom>
          <a:noFill/>
        </p:spPr>
        <p:txBody>
          <a:bodyPr wrap="none" rtlCol="0">
            <a:spAutoFit/>
          </a:bodyPr>
          <a:lstStyle/>
          <a:p>
            <a:pPr marL="514350" indent="-514350">
              <a:buAutoNum type="arabicPeriod"/>
            </a:pPr>
            <a:r>
              <a:rPr lang="en-US" sz="3000" b="1" smtClean="0">
                <a:solidFill>
                  <a:prstClr val="black"/>
                </a:solidFill>
                <a:latin typeface="Times New Roman" pitchFamily="18" charset="0"/>
                <a:cs typeface="Times New Roman" pitchFamily="18" charset="0"/>
              </a:rPr>
              <a:t>Xe cứu thương, xe khách, xe cứu hỏa, </a:t>
            </a:r>
          </a:p>
          <a:p>
            <a:r>
              <a:rPr lang="en-US" sz="3000" b="1">
                <a:solidFill>
                  <a:prstClr val="black"/>
                </a:solidFill>
                <a:latin typeface="Times New Roman" pitchFamily="18" charset="0"/>
                <a:cs typeface="Times New Roman" pitchFamily="18" charset="0"/>
              </a:rPr>
              <a:t> </a:t>
            </a:r>
            <a:r>
              <a:rPr lang="en-US" sz="3000" b="1" smtClean="0">
                <a:solidFill>
                  <a:prstClr val="black"/>
                </a:solidFill>
                <a:latin typeface="Times New Roman" pitchFamily="18" charset="0"/>
                <a:cs typeface="Times New Roman" pitchFamily="18" charset="0"/>
              </a:rPr>
              <a:t>    xe công an làm nhiệm vụ.</a:t>
            </a:r>
            <a:endParaRPr lang="vi-VN" sz="3000" b="1">
              <a:solidFill>
                <a:prstClr val="black"/>
              </a:solidFill>
              <a:latin typeface="Times New Roman" pitchFamily="18" charset="0"/>
              <a:cs typeface="Times New Roman" pitchFamily="18" charset="0"/>
            </a:endParaRPr>
          </a:p>
        </p:txBody>
      </p:sp>
      <p:sp>
        <p:nvSpPr>
          <p:cNvPr id="8" name="TextBox 7"/>
          <p:cNvSpPr txBox="1"/>
          <p:nvPr/>
        </p:nvSpPr>
        <p:spPr>
          <a:xfrm>
            <a:off x="899925" y="3727365"/>
            <a:ext cx="5171609" cy="1015663"/>
          </a:xfrm>
          <a:prstGeom prst="rect">
            <a:avLst/>
          </a:prstGeom>
          <a:noFill/>
        </p:spPr>
        <p:txBody>
          <a:bodyPr wrap="none" rtlCol="0">
            <a:spAutoFit/>
          </a:bodyPr>
          <a:lstStyle/>
          <a:p>
            <a:pPr lvl="0"/>
            <a:r>
              <a:rPr lang="en-US" sz="3000" b="1">
                <a:solidFill>
                  <a:prstClr val="black"/>
                </a:solidFill>
                <a:latin typeface="Times New Roman" pitchFamily="18" charset="0"/>
                <a:cs typeface="Times New Roman" pitchFamily="18" charset="0"/>
              </a:rPr>
              <a:t>2. Xe cứu thương</a:t>
            </a:r>
            <a:r>
              <a:rPr lang="en-US" sz="3000" b="1" smtClean="0">
                <a:solidFill>
                  <a:prstClr val="black"/>
                </a:solidFill>
                <a:latin typeface="Times New Roman" pitchFamily="18" charset="0"/>
                <a:cs typeface="Times New Roman" pitchFamily="18" charset="0"/>
              </a:rPr>
              <a:t>, </a:t>
            </a:r>
            <a:r>
              <a:rPr lang="en-US" sz="3000" b="1">
                <a:solidFill>
                  <a:prstClr val="black"/>
                </a:solidFill>
                <a:latin typeface="Times New Roman" pitchFamily="18" charset="0"/>
                <a:cs typeface="Times New Roman" pitchFamily="18" charset="0"/>
              </a:rPr>
              <a:t>xe cứu hỏa, </a:t>
            </a:r>
            <a:endParaRPr lang="en-US" sz="3000" b="1" smtClean="0">
              <a:solidFill>
                <a:prstClr val="black"/>
              </a:solidFill>
              <a:latin typeface="Times New Roman" pitchFamily="18" charset="0"/>
              <a:cs typeface="Times New Roman" pitchFamily="18" charset="0"/>
            </a:endParaRPr>
          </a:p>
          <a:p>
            <a:pPr lvl="0"/>
            <a:r>
              <a:rPr lang="en-US" sz="3000" b="1">
                <a:solidFill>
                  <a:prstClr val="black"/>
                </a:solidFill>
                <a:latin typeface="Times New Roman" pitchFamily="18" charset="0"/>
                <a:cs typeface="Times New Roman" pitchFamily="18" charset="0"/>
              </a:rPr>
              <a:t> </a:t>
            </a:r>
            <a:r>
              <a:rPr lang="en-US" sz="3000" b="1" smtClean="0">
                <a:solidFill>
                  <a:prstClr val="black"/>
                </a:solidFill>
                <a:latin typeface="Times New Roman" pitchFamily="18" charset="0"/>
                <a:cs typeface="Times New Roman" pitchFamily="18" charset="0"/>
              </a:rPr>
              <a:t>   xe </a:t>
            </a:r>
            <a:r>
              <a:rPr lang="en-US" sz="3000" b="1">
                <a:solidFill>
                  <a:prstClr val="black"/>
                </a:solidFill>
                <a:latin typeface="Times New Roman" pitchFamily="18" charset="0"/>
                <a:cs typeface="Times New Roman" pitchFamily="18" charset="0"/>
              </a:rPr>
              <a:t>công an làm nhiệm vụ</a:t>
            </a:r>
            <a:r>
              <a:rPr lang="en-US" sz="3000" b="1" smtClean="0">
                <a:solidFill>
                  <a:prstClr val="black"/>
                </a:solidFill>
                <a:latin typeface="Times New Roman" pitchFamily="18" charset="0"/>
                <a:cs typeface="Times New Roman" pitchFamily="18" charset="0"/>
              </a:rPr>
              <a:t>.</a:t>
            </a:r>
            <a:endParaRPr lang="vi-VN" sz="3000" b="1">
              <a:solidFill>
                <a:prstClr val="black"/>
              </a:solidFill>
              <a:latin typeface="Times New Roman" pitchFamily="18" charset="0"/>
              <a:cs typeface="Times New Roman" pitchFamily="18" charset="0"/>
            </a:endParaRPr>
          </a:p>
        </p:txBody>
      </p:sp>
      <p:sp>
        <p:nvSpPr>
          <p:cNvPr id="9" name="Left Arrow 8">
            <a:hlinkClick r:id="" action="ppaction://noaction"/>
          </p:cNvPr>
          <p:cNvSpPr/>
          <p:nvPr/>
        </p:nvSpPr>
        <p:spPr>
          <a:xfrm>
            <a:off x="5998178" y="5337211"/>
            <a:ext cx="2435348" cy="1152127"/>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chemeClr val="bg1"/>
                </a:solidFill>
                <a:latin typeface="Times New Roman" pitchFamily="18" charset="0"/>
                <a:cs typeface="Times New Roman" pitchFamily="18" charset="0"/>
              </a:rPr>
              <a:t>QUAY LẠI</a:t>
            </a:r>
            <a:endParaRPr lang="vi-VN" sz="25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0847435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02" y="0"/>
            <a:ext cx="9131643" cy="6858000"/>
          </a:xfrm>
          <a:prstGeom prst="rect">
            <a:avLst/>
          </a:prstGeom>
        </p:spPr>
      </p:pic>
      <p:sp>
        <p:nvSpPr>
          <p:cNvPr id="2" name="TextBox 1"/>
          <p:cNvSpPr txBox="1"/>
          <p:nvPr/>
        </p:nvSpPr>
        <p:spPr>
          <a:xfrm flipH="1">
            <a:off x="797942"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a:t>
            </a:r>
            <a:r>
              <a:rPr lang="en-US" sz="4000" b="1" smtClean="0">
                <a:solidFill>
                  <a:srgbClr val="4F81BD">
                    <a:lumMod val="50000"/>
                  </a:srgbClr>
                </a:solidFill>
                <a:latin typeface="Times New Roman" pitchFamily="18" charset="0"/>
                <a:cs typeface="Times New Roman" pitchFamily="18" charset="0"/>
              </a:rPr>
              <a:t>9: Những việc không được làm khi bé ngồi trên ô tô?</a:t>
            </a:r>
            <a:endParaRPr lang="en-US" sz="4000" b="1">
              <a:solidFill>
                <a:srgbClr val="4F81BD">
                  <a:lumMod val="50000"/>
                </a:srgbClr>
              </a:solidFill>
              <a:latin typeface="Times New Roman" pitchFamily="18" charset="0"/>
              <a:cs typeface="Times New Roman" pitchFamily="18" charset="0"/>
            </a:endParaRPr>
          </a:p>
        </p:txBody>
      </p:sp>
      <p:sp>
        <p:nvSpPr>
          <p:cNvPr id="6" name="Flowchart: Process 5"/>
          <p:cNvSpPr/>
          <p:nvPr/>
        </p:nvSpPr>
        <p:spPr>
          <a:xfrm>
            <a:off x="2627784" y="5589239"/>
            <a:ext cx="2448272" cy="648072"/>
          </a:xfrm>
          <a:prstGeom prst="flowChart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a:solidFill>
                  <a:srgbClr val="FFFF00"/>
                </a:solidFill>
                <a:latin typeface="Times New Roman" pitchFamily="18" charset="0"/>
                <a:cs typeface="Times New Roman" pitchFamily="18" charset="0"/>
              </a:rPr>
              <a:t>ĐÁP ÁN</a:t>
            </a:r>
            <a:endParaRPr lang="vi-VN" sz="3000" b="1">
              <a:solidFill>
                <a:srgbClr val="FFFF00"/>
              </a:solidFill>
              <a:latin typeface="Times New Roman" pitchFamily="18" charset="0"/>
              <a:cs typeface="Times New Roman" pitchFamily="18" charset="0"/>
            </a:endParaRPr>
          </a:p>
        </p:txBody>
      </p:sp>
      <p:sp>
        <p:nvSpPr>
          <p:cNvPr id="7" name="TextBox 6"/>
          <p:cNvSpPr txBox="1"/>
          <p:nvPr/>
        </p:nvSpPr>
        <p:spPr>
          <a:xfrm>
            <a:off x="899925" y="2537822"/>
            <a:ext cx="6141425" cy="1015663"/>
          </a:xfrm>
          <a:prstGeom prst="rect">
            <a:avLst/>
          </a:prstGeom>
          <a:noFill/>
        </p:spPr>
        <p:txBody>
          <a:bodyPr wrap="none" rtlCol="0">
            <a:spAutoFit/>
          </a:bodyPr>
          <a:lstStyle/>
          <a:p>
            <a:pPr marL="514350" indent="-514350">
              <a:buFontTx/>
              <a:buAutoNum type="arabicPeriod"/>
            </a:pPr>
            <a:r>
              <a:rPr lang="en-US" sz="3000" b="1" smtClean="0">
                <a:solidFill>
                  <a:prstClr val="black"/>
                </a:solidFill>
                <a:latin typeface="Times New Roman" pitchFamily="18" charset="0"/>
                <a:cs typeface="Times New Roman" pitchFamily="18" charset="0"/>
              </a:rPr>
              <a:t>Không thò đầu, thò tay ra ngoài, </a:t>
            </a:r>
          </a:p>
          <a:p>
            <a:r>
              <a:rPr lang="en-US" sz="3000" b="1">
                <a:solidFill>
                  <a:prstClr val="black"/>
                </a:solidFill>
                <a:latin typeface="Times New Roman" pitchFamily="18" charset="0"/>
                <a:cs typeface="Times New Roman" pitchFamily="18" charset="0"/>
              </a:rPr>
              <a:t> </a:t>
            </a:r>
            <a:r>
              <a:rPr lang="en-US" sz="3000" b="1" smtClean="0">
                <a:solidFill>
                  <a:prstClr val="black"/>
                </a:solidFill>
                <a:latin typeface="Times New Roman" pitchFamily="18" charset="0"/>
                <a:cs typeface="Times New Roman" pitchFamily="18" charset="0"/>
              </a:rPr>
              <a:t>     chạy nhảy trên xe.</a:t>
            </a:r>
            <a:endParaRPr lang="vi-VN" sz="3000" b="1">
              <a:solidFill>
                <a:prstClr val="black"/>
              </a:solidFill>
              <a:latin typeface="Times New Roman" pitchFamily="18" charset="0"/>
              <a:cs typeface="Times New Roman" pitchFamily="18" charset="0"/>
            </a:endParaRPr>
          </a:p>
        </p:txBody>
      </p:sp>
      <p:sp>
        <p:nvSpPr>
          <p:cNvPr id="8" name="TextBox 7"/>
          <p:cNvSpPr txBox="1"/>
          <p:nvPr/>
        </p:nvSpPr>
        <p:spPr>
          <a:xfrm>
            <a:off x="899925" y="3727365"/>
            <a:ext cx="5788764" cy="1015663"/>
          </a:xfrm>
          <a:prstGeom prst="rect">
            <a:avLst/>
          </a:prstGeom>
          <a:noFill/>
        </p:spPr>
        <p:txBody>
          <a:bodyPr wrap="none" rtlCol="0">
            <a:spAutoFit/>
          </a:bodyPr>
          <a:lstStyle/>
          <a:p>
            <a:pPr lvl="0"/>
            <a:r>
              <a:rPr lang="en-US" sz="3000" b="1">
                <a:solidFill>
                  <a:prstClr val="black"/>
                </a:solidFill>
                <a:latin typeface="Times New Roman" pitchFamily="18" charset="0"/>
                <a:cs typeface="Times New Roman" pitchFamily="18" charset="0"/>
              </a:rPr>
              <a:t>2. </a:t>
            </a:r>
            <a:r>
              <a:rPr lang="en-US" sz="3000" b="1" smtClean="0">
                <a:solidFill>
                  <a:prstClr val="black"/>
                </a:solidFill>
                <a:latin typeface="Times New Roman" pitchFamily="18" charset="0"/>
                <a:cs typeface="Times New Roman" pitchFamily="18" charset="0"/>
              </a:rPr>
              <a:t>Được </a:t>
            </a:r>
            <a:r>
              <a:rPr lang="en-US" sz="3000" b="1">
                <a:solidFill>
                  <a:prstClr val="black"/>
                </a:solidFill>
                <a:latin typeface="Times New Roman" pitchFamily="18" charset="0"/>
                <a:cs typeface="Times New Roman" pitchFamily="18" charset="0"/>
              </a:rPr>
              <a:t>thò đầu, thò tay ra ngoài, </a:t>
            </a:r>
          </a:p>
          <a:p>
            <a:pPr lvl="0"/>
            <a:r>
              <a:rPr lang="en-US" sz="3000" b="1">
                <a:solidFill>
                  <a:prstClr val="black"/>
                </a:solidFill>
                <a:latin typeface="Times New Roman" pitchFamily="18" charset="0"/>
                <a:cs typeface="Times New Roman" pitchFamily="18" charset="0"/>
              </a:rPr>
              <a:t>      chạy nhảy trên xe</a:t>
            </a:r>
            <a:r>
              <a:rPr lang="en-US" sz="3000" b="1" smtClean="0">
                <a:solidFill>
                  <a:prstClr val="black"/>
                </a:solidFill>
                <a:latin typeface="Times New Roman" pitchFamily="18" charset="0"/>
                <a:cs typeface="Times New Roman" pitchFamily="18" charset="0"/>
              </a:rPr>
              <a:t>.</a:t>
            </a:r>
            <a:endParaRPr lang="vi-VN" sz="3000" b="1">
              <a:solidFill>
                <a:prstClr val="black"/>
              </a:solidFill>
              <a:latin typeface="Times New Roman" pitchFamily="18" charset="0"/>
              <a:cs typeface="Times New Roman" pitchFamily="18" charset="0"/>
            </a:endParaRPr>
          </a:p>
        </p:txBody>
      </p:sp>
      <p:sp>
        <p:nvSpPr>
          <p:cNvPr id="9" name="Left Arrow 8">
            <a:hlinkClick r:id="" action="ppaction://noaction"/>
          </p:cNvPr>
          <p:cNvSpPr/>
          <p:nvPr/>
        </p:nvSpPr>
        <p:spPr>
          <a:xfrm>
            <a:off x="5998178" y="5337211"/>
            <a:ext cx="2435348" cy="1152127"/>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chemeClr val="bg1"/>
                </a:solidFill>
                <a:latin typeface="Times New Roman" pitchFamily="18" charset="0"/>
                <a:cs typeface="Times New Roman" pitchFamily="18" charset="0"/>
              </a:rPr>
              <a:t>QUAY LẠI</a:t>
            </a:r>
            <a:endParaRPr lang="vi-VN" sz="25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825559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02" y="0"/>
            <a:ext cx="9131643" cy="6858000"/>
          </a:xfrm>
          <a:prstGeom prst="rect">
            <a:avLst/>
          </a:prstGeom>
        </p:spPr>
      </p:pic>
      <p:sp>
        <p:nvSpPr>
          <p:cNvPr id="2" name="TextBox 1"/>
          <p:cNvSpPr txBox="1"/>
          <p:nvPr/>
        </p:nvSpPr>
        <p:spPr>
          <a:xfrm flipH="1">
            <a:off x="797942"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a:t>
            </a:r>
            <a:r>
              <a:rPr lang="en-US" sz="4000" b="1" smtClean="0">
                <a:solidFill>
                  <a:srgbClr val="4F81BD">
                    <a:lumMod val="50000"/>
                  </a:srgbClr>
                </a:solidFill>
                <a:latin typeface="Times New Roman" pitchFamily="18" charset="0"/>
                <a:cs typeface="Times New Roman" pitchFamily="18" charset="0"/>
              </a:rPr>
              <a:t>10: Khi muốn sang đường bé phải làm gì?</a:t>
            </a:r>
            <a:endParaRPr lang="en-US" sz="4000" b="1">
              <a:solidFill>
                <a:srgbClr val="4F81BD">
                  <a:lumMod val="50000"/>
                </a:srgbClr>
              </a:solidFill>
              <a:latin typeface="Times New Roman" pitchFamily="18" charset="0"/>
              <a:cs typeface="Times New Roman" pitchFamily="18" charset="0"/>
            </a:endParaRPr>
          </a:p>
        </p:txBody>
      </p:sp>
      <p:sp>
        <p:nvSpPr>
          <p:cNvPr id="6" name="Flowchart: Process 5"/>
          <p:cNvSpPr/>
          <p:nvPr/>
        </p:nvSpPr>
        <p:spPr>
          <a:xfrm>
            <a:off x="2627784" y="5589239"/>
            <a:ext cx="2448272" cy="648072"/>
          </a:xfrm>
          <a:prstGeom prst="flowChart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a:solidFill>
                  <a:srgbClr val="FFFF00"/>
                </a:solidFill>
                <a:latin typeface="Times New Roman" pitchFamily="18" charset="0"/>
                <a:cs typeface="Times New Roman" pitchFamily="18" charset="0"/>
              </a:rPr>
              <a:t>ĐÁP ÁN</a:t>
            </a:r>
            <a:endParaRPr lang="vi-VN" sz="3000" b="1">
              <a:solidFill>
                <a:srgbClr val="FFFF00"/>
              </a:solidFill>
              <a:latin typeface="Times New Roman" pitchFamily="18" charset="0"/>
              <a:cs typeface="Times New Roman" pitchFamily="18" charset="0"/>
            </a:endParaRPr>
          </a:p>
        </p:txBody>
      </p:sp>
      <p:sp>
        <p:nvSpPr>
          <p:cNvPr id="7" name="TextBox 6"/>
          <p:cNvSpPr txBox="1"/>
          <p:nvPr/>
        </p:nvSpPr>
        <p:spPr>
          <a:xfrm>
            <a:off x="899925" y="2537822"/>
            <a:ext cx="4443845" cy="553998"/>
          </a:xfrm>
          <a:prstGeom prst="rect">
            <a:avLst/>
          </a:prstGeom>
          <a:noFill/>
        </p:spPr>
        <p:txBody>
          <a:bodyPr wrap="none" rtlCol="0">
            <a:spAutoFit/>
          </a:bodyPr>
          <a:lstStyle/>
          <a:p>
            <a:pPr marL="514350" indent="-514350">
              <a:buFontTx/>
              <a:buAutoNum type="arabicPeriod"/>
            </a:pPr>
            <a:r>
              <a:rPr lang="en-US" sz="3000" b="1" smtClean="0">
                <a:solidFill>
                  <a:prstClr val="black"/>
                </a:solidFill>
                <a:latin typeface="Times New Roman" pitchFamily="18" charset="0"/>
                <a:cs typeface="Times New Roman" pitchFamily="18" charset="0"/>
              </a:rPr>
              <a:t>Tự ý chạy sang đường.</a:t>
            </a:r>
            <a:endParaRPr lang="vi-VN" sz="3000" b="1">
              <a:solidFill>
                <a:prstClr val="black"/>
              </a:solidFill>
              <a:latin typeface="Times New Roman" pitchFamily="18" charset="0"/>
              <a:cs typeface="Times New Roman" pitchFamily="18" charset="0"/>
            </a:endParaRPr>
          </a:p>
        </p:txBody>
      </p:sp>
      <p:sp>
        <p:nvSpPr>
          <p:cNvPr id="8" name="TextBox 7"/>
          <p:cNvSpPr txBox="1"/>
          <p:nvPr/>
        </p:nvSpPr>
        <p:spPr>
          <a:xfrm>
            <a:off x="899924" y="3573016"/>
            <a:ext cx="7513595" cy="553998"/>
          </a:xfrm>
          <a:prstGeom prst="rect">
            <a:avLst/>
          </a:prstGeom>
          <a:noFill/>
        </p:spPr>
        <p:txBody>
          <a:bodyPr wrap="none" rtlCol="0">
            <a:spAutoFit/>
          </a:bodyPr>
          <a:lstStyle/>
          <a:p>
            <a:pPr lvl="0"/>
            <a:r>
              <a:rPr lang="en-US" sz="3000" b="1">
                <a:solidFill>
                  <a:prstClr val="black"/>
                </a:solidFill>
                <a:latin typeface="Times New Roman" pitchFamily="18" charset="0"/>
                <a:cs typeface="Times New Roman" pitchFamily="18" charset="0"/>
              </a:rPr>
              <a:t>2. </a:t>
            </a:r>
            <a:r>
              <a:rPr lang="en-US" sz="3000" b="1" smtClean="0">
                <a:solidFill>
                  <a:prstClr val="black"/>
                </a:solidFill>
                <a:latin typeface="Times New Roman" pitchFamily="18" charset="0"/>
                <a:cs typeface="Times New Roman" pitchFamily="18" charset="0"/>
              </a:rPr>
              <a:t>Phải đợi bố, mẹ, người lớn dắt qua đường.</a:t>
            </a:r>
            <a:endParaRPr lang="vi-VN" sz="3000" b="1">
              <a:solidFill>
                <a:prstClr val="black"/>
              </a:solidFill>
              <a:latin typeface="Times New Roman" pitchFamily="18" charset="0"/>
              <a:cs typeface="Times New Roman" pitchFamily="18" charset="0"/>
            </a:endParaRPr>
          </a:p>
        </p:txBody>
      </p:sp>
      <p:sp>
        <p:nvSpPr>
          <p:cNvPr id="9" name="Left Arrow 8">
            <a:hlinkClick r:id="" action="ppaction://noaction"/>
          </p:cNvPr>
          <p:cNvSpPr/>
          <p:nvPr/>
        </p:nvSpPr>
        <p:spPr>
          <a:xfrm>
            <a:off x="5998178" y="5337211"/>
            <a:ext cx="2435348" cy="1152127"/>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chemeClr val="bg1"/>
                </a:solidFill>
                <a:latin typeface="Times New Roman" pitchFamily="18" charset="0"/>
                <a:cs typeface="Times New Roman" pitchFamily="18" charset="0"/>
              </a:rPr>
              <a:t>QUAY LẠI</a:t>
            </a:r>
            <a:endParaRPr lang="vi-VN" sz="25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166119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02" y="0"/>
            <a:ext cx="9131643" cy="6858000"/>
          </a:xfrm>
          <a:prstGeom prst="rect">
            <a:avLst/>
          </a:prstGeom>
        </p:spPr>
      </p:pic>
      <p:sp>
        <p:nvSpPr>
          <p:cNvPr id="2" name="TextBox 1"/>
          <p:cNvSpPr txBox="1"/>
          <p:nvPr/>
        </p:nvSpPr>
        <p:spPr>
          <a:xfrm flipH="1">
            <a:off x="797942"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a:t>
            </a:r>
            <a:r>
              <a:rPr lang="en-US" sz="4000" b="1" smtClean="0">
                <a:solidFill>
                  <a:srgbClr val="4F81BD">
                    <a:lumMod val="50000"/>
                  </a:srgbClr>
                </a:solidFill>
                <a:latin typeface="Times New Roman" pitchFamily="18" charset="0"/>
                <a:cs typeface="Times New Roman" pitchFamily="18" charset="0"/>
              </a:rPr>
              <a:t>11: Khi lên xuống xe ô tô bé phải làm như thế nào?</a:t>
            </a:r>
            <a:endParaRPr lang="en-US" sz="4000" b="1">
              <a:solidFill>
                <a:srgbClr val="4F81BD">
                  <a:lumMod val="50000"/>
                </a:srgbClr>
              </a:solidFill>
              <a:latin typeface="Times New Roman" pitchFamily="18" charset="0"/>
              <a:cs typeface="Times New Roman" pitchFamily="18" charset="0"/>
            </a:endParaRPr>
          </a:p>
        </p:txBody>
      </p:sp>
      <p:sp>
        <p:nvSpPr>
          <p:cNvPr id="6" name="Flowchart: Process 5"/>
          <p:cNvSpPr/>
          <p:nvPr/>
        </p:nvSpPr>
        <p:spPr>
          <a:xfrm>
            <a:off x="2627784" y="5589239"/>
            <a:ext cx="2448272" cy="648072"/>
          </a:xfrm>
          <a:prstGeom prst="flowChart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a:solidFill>
                  <a:srgbClr val="FFFF00"/>
                </a:solidFill>
                <a:latin typeface="Times New Roman" pitchFamily="18" charset="0"/>
                <a:cs typeface="Times New Roman" pitchFamily="18" charset="0"/>
              </a:rPr>
              <a:t>ĐÁP ÁN</a:t>
            </a:r>
            <a:endParaRPr lang="vi-VN" sz="3000" b="1">
              <a:solidFill>
                <a:srgbClr val="FFFF00"/>
              </a:solidFill>
              <a:latin typeface="Times New Roman" pitchFamily="18" charset="0"/>
              <a:cs typeface="Times New Roman" pitchFamily="18" charset="0"/>
            </a:endParaRPr>
          </a:p>
        </p:txBody>
      </p:sp>
      <p:sp>
        <p:nvSpPr>
          <p:cNvPr id="7" name="TextBox 6"/>
          <p:cNvSpPr txBox="1"/>
          <p:nvPr/>
        </p:nvSpPr>
        <p:spPr>
          <a:xfrm>
            <a:off x="899925" y="2537822"/>
            <a:ext cx="6883616" cy="1015663"/>
          </a:xfrm>
          <a:prstGeom prst="rect">
            <a:avLst/>
          </a:prstGeom>
          <a:noFill/>
        </p:spPr>
        <p:txBody>
          <a:bodyPr wrap="none" rtlCol="0">
            <a:spAutoFit/>
          </a:bodyPr>
          <a:lstStyle/>
          <a:p>
            <a:pPr marL="514350" indent="-514350">
              <a:buFontTx/>
              <a:buAutoNum type="arabicPeriod"/>
            </a:pPr>
            <a:r>
              <a:rPr lang="en-US" sz="3000" b="1" smtClean="0">
                <a:solidFill>
                  <a:prstClr val="black"/>
                </a:solidFill>
                <a:latin typeface="Times New Roman" pitchFamily="18" charset="0"/>
                <a:cs typeface="Times New Roman" pitchFamily="18" charset="0"/>
              </a:rPr>
              <a:t>Đợi xe dừng lại, quan sát không chen </a:t>
            </a:r>
          </a:p>
          <a:p>
            <a:r>
              <a:rPr lang="en-US" sz="3000" b="1">
                <a:solidFill>
                  <a:prstClr val="black"/>
                </a:solidFill>
                <a:latin typeface="Times New Roman" pitchFamily="18" charset="0"/>
                <a:cs typeface="Times New Roman" pitchFamily="18" charset="0"/>
              </a:rPr>
              <a:t> </a:t>
            </a:r>
            <a:r>
              <a:rPr lang="en-US" sz="3000" b="1" smtClean="0">
                <a:solidFill>
                  <a:prstClr val="black"/>
                </a:solidFill>
                <a:latin typeface="Times New Roman" pitchFamily="18" charset="0"/>
                <a:cs typeface="Times New Roman" pitchFamily="18" charset="0"/>
              </a:rPr>
              <a:t>     lẫn xô đẩy xuống xe từ từ.</a:t>
            </a:r>
            <a:endParaRPr lang="vi-VN" sz="3000" b="1">
              <a:solidFill>
                <a:prstClr val="black"/>
              </a:solidFill>
              <a:latin typeface="Times New Roman" pitchFamily="18" charset="0"/>
              <a:cs typeface="Times New Roman" pitchFamily="18" charset="0"/>
            </a:endParaRPr>
          </a:p>
        </p:txBody>
      </p:sp>
      <p:sp>
        <p:nvSpPr>
          <p:cNvPr id="8" name="TextBox 7"/>
          <p:cNvSpPr txBox="1"/>
          <p:nvPr/>
        </p:nvSpPr>
        <p:spPr>
          <a:xfrm>
            <a:off x="899924" y="3573016"/>
            <a:ext cx="6956969" cy="1015663"/>
          </a:xfrm>
          <a:prstGeom prst="rect">
            <a:avLst/>
          </a:prstGeom>
          <a:noFill/>
        </p:spPr>
        <p:txBody>
          <a:bodyPr wrap="none" rtlCol="0">
            <a:spAutoFit/>
          </a:bodyPr>
          <a:lstStyle/>
          <a:p>
            <a:pPr lvl="0"/>
            <a:r>
              <a:rPr lang="en-US" sz="3000" b="1">
                <a:solidFill>
                  <a:prstClr val="black"/>
                </a:solidFill>
                <a:latin typeface="Times New Roman" pitchFamily="18" charset="0"/>
                <a:cs typeface="Times New Roman" pitchFamily="18" charset="0"/>
              </a:rPr>
              <a:t>2. </a:t>
            </a:r>
            <a:r>
              <a:rPr lang="en-US" sz="3000" b="1" smtClean="0">
                <a:solidFill>
                  <a:prstClr val="black"/>
                </a:solidFill>
                <a:latin typeface="Times New Roman" pitchFamily="18" charset="0"/>
                <a:cs typeface="Times New Roman" pitchFamily="18" charset="0"/>
              </a:rPr>
              <a:t>Xô đẩy, chen lẫn, nhảy vội vàng xuống </a:t>
            </a:r>
          </a:p>
          <a:p>
            <a:pPr lvl="0"/>
            <a:r>
              <a:rPr lang="en-US" sz="3000" b="1">
                <a:solidFill>
                  <a:prstClr val="black"/>
                </a:solidFill>
                <a:latin typeface="Times New Roman" pitchFamily="18" charset="0"/>
                <a:cs typeface="Times New Roman" pitchFamily="18" charset="0"/>
              </a:rPr>
              <a:t> </a:t>
            </a:r>
            <a:r>
              <a:rPr lang="en-US" sz="3000" b="1" smtClean="0">
                <a:solidFill>
                  <a:prstClr val="black"/>
                </a:solidFill>
                <a:latin typeface="Times New Roman" pitchFamily="18" charset="0"/>
                <a:cs typeface="Times New Roman" pitchFamily="18" charset="0"/>
              </a:rPr>
              <a:t>   xe khi xe chưa dừng lại.</a:t>
            </a:r>
            <a:endParaRPr lang="vi-VN" sz="3000" b="1">
              <a:solidFill>
                <a:prstClr val="black"/>
              </a:solidFill>
              <a:latin typeface="Times New Roman" pitchFamily="18" charset="0"/>
              <a:cs typeface="Times New Roman" pitchFamily="18" charset="0"/>
            </a:endParaRPr>
          </a:p>
        </p:txBody>
      </p:sp>
      <p:sp>
        <p:nvSpPr>
          <p:cNvPr id="9" name="Left Arrow 8">
            <a:hlinkClick r:id="" action="ppaction://noaction"/>
          </p:cNvPr>
          <p:cNvSpPr/>
          <p:nvPr/>
        </p:nvSpPr>
        <p:spPr>
          <a:xfrm>
            <a:off x="5998178" y="5337211"/>
            <a:ext cx="2435348" cy="1152127"/>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chemeClr val="bg1"/>
                </a:solidFill>
                <a:latin typeface="Times New Roman" pitchFamily="18" charset="0"/>
                <a:cs typeface="Times New Roman" pitchFamily="18" charset="0"/>
              </a:rPr>
              <a:t>QUAY LẠI</a:t>
            </a:r>
            <a:endParaRPr lang="vi-VN" sz="25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8908916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611558" y="1206570"/>
            <a:ext cx="7776865" cy="2246769"/>
          </a:xfrm>
          <a:prstGeom prst="rect">
            <a:avLst/>
          </a:prstGeom>
          <a:noFill/>
        </p:spPr>
        <p:txBody>
          <a:bodyPr wrap="square" rtlCol="0">
            <a:spAutoFit/>
          </a:bodyPr>
          <a:lstStyle/>
          <a:p>
            <a:pPr algn="ctr"/>
            <a:r>
              <a:rPr lang="en-US" sz="7000" b="1" u="sng" dirty="0">
                <a:solidFill>
                  <a:srgbClr val="FF0000"/>
                </a:solidFill>
                <a:latin typeface="Times New Roman" pitchFamily="18" charset="0"/>
                <a:cs typeface="Times New Roman" pitchFamily="18" charset="0"/>
              </a:rPr>
              <a:t>CÂU HỎI</a:t>
            </a:r>
            <a:r>
              <a:rPr lang="en-US" sz="7000" b="1" u="sng" dirty="0" smtClean="0">
                <a:solidFill>
                  <a:srgbClr val="FF0000"/>
                </a:solidFill>
                <a:latin typeface="Times New Roman" pitchFamily="18" charset="0"/>
                <a:cs typeface="Times New Roman" pitchFamily="18" charset="0"/>
              </a:rPr>
              <a:t>:</a:t>
            </a:r>
          </a:p>
          <a:p>
            <a:pPr algn="ctr"/>
            <a:r>
              <a:rPr lang="en-US" sz="7000" b="1" u="sng" dirty="0" smtClean="0">
                <a:solidFill>
                  <a:srgbClr val="FF0000"/>
                </a:solidFill>
                <a:latin typeface="Times New Roman" pitchFamily="18" charset="0"/>
                <a:cs typeface="Times New Roman" pitchFamily="18" charset="0"/>
              </a:rPr>
              <a:t> </a:t>
            </a:r>
            <a:endParaRPr lang="en-US" sz="7000" b="1" u="sng"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8483542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lowchart: Connector 17">
            <a:hlinkClick r:id="rId2" action="ppaction://hlinksldjump"/>
          </p:cNvPr>
          <p:cNvSpPr/>
          <p:nvPr/>
        </p:nvSpPr>
        <p:spPr>
          <a:xfrm>
            <a:off x="6879367" y="364674"/>
            <a:ext cx="1728192" cy="1656184"/>
          </a:xfrm>
          <a:prstGeom prst="flowChartConnector">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rgbClr val="FFFF00"/>
                </a:solidFill>
                <a:latin typeface="Times New Roman" pitchFamily="18" charset="0"/>
                <a:cs typeface="Times New Roman" pitchFamily="18" charset="0"/>
              </a:rPr>
              <a:t>CÂU: 4</a:t>
            </a:r>
            <a:endParaRPr lang="vi-VN" sz="2500" b="1">
              <a:solidFill>
                <a:srgbClr val="FFFF00"/>
              </a:solidFill>
              <a:latin typeface="Times New Roman" pitchFamily="18" charset="0"/>
              <a:cs typeface="Times New Roman" pitchFamily="18" charset="0"/>
            </a:endParaRPr>
          </a:p>
        </p:txBody>
      </p:sp>
      <p:sp>
        <p:nvSpPr>
          <p:cNvPr id="19" name="Flowchart: Connector 18">
            <a:hlinkClick r:id="rId3" action="ppaction://hlinksldjump"/>
          </p:cNvPr>
          <p:cNvSpPr/>
          <p:nvPr/>
        </p:nvSpPr>
        <p:spPr>
          <a:xfrm>
            <a:off x="323528" y="404664"/>
            <a:ext cx="1728192" cy="1656184"/>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prstClr val="white"/>
                </a:solidFill>
                <a:latin typeface="Times New Roman" pitchFamily="18" charset="0"/>
                <a:cs typeface="Times New Roman" pitchFamily="18" charset="0"/>
              </a:rPr>
              <a:t>CÂU: 1</a:t>
            </a:r>
            <a:endParaRPr lang="vi-VN" sz="2500" b="1">
              <a:solidFill>
                <a:prstClr val="white"/>
              </a:solidFill>
              <a:latin typeface="Times New Roman" pitchFamily="18" charset="0"/>
              <a:cs typeface="Times New Roman" pitchFamily="18" charset="0"/>
            </a:endParaRPr>
          </a:p>
        </p:txBody>
      </p:sp>
      <p:sp>
        <p:nvSpPr>
          <p:cNvPr id="20" name="Flowchart: Connector 19">
            <a:hlinkClick r:id="rId4" action="ppaction://hlinksldjump"/>
          </p:cNvPr>
          <p:cNvSpPr/>
          <p:nvPr/>
        </p:nvSpPr>
        <p:spPr>
          <a:xfrm>
            <a:off x="2519089" y="350371"/>
            <a:ext cx="1728192" cy="165618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prstClr val="white"/>
                </a:solidFill>
                <a:latin typeface="Times New Roman" pitchFamily="18" charset="0"/>
                <a:cs typeface="Times New Roman" pitchFamily="18" charset="0"/>
              </a:rPr>
              <a:t>CÂU: 2</a:t>
            </a:r>
            <a:endParaRPr lang="vi-VN" sz="2500" b="1">
              <a:solidFill>
                <a:prstClr val="white"/>
              </a:solidFill>
              <a:latin typeface="Times New Roman" pitchFamily="18" charset="0"/>
              <a:cs typeface="Times New Roman" pitchFamily="18" charset="0"/>
            </a:endParaRPr>
          </a:p>
        </p:txBody>
      </p:sp>
      <p:sp>
        <p:nvSpPr>
          <p:cNvPr id="21" name="Flowchart: Connector 20">
            <a:hlinkClick r:id="rId5" action="ppaction://hlinksldjump"/>
          </p:cNvPr>
          <p:cNvSpPr/>
          <p:nvPr/>
        </p:nvSpPr>
        <p:spPr>
          <a:xfrm>
            <a:off x="4644008" y="289451"/>
            <a:ext cx="1728192" cy="1656184"/>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rgbClr val="FF0000"/>
                </a:solidFill>
                <a:latin typeface="Times New Roman" pitchFamily="18" charset="0"/>
                <a:cs typeface="Times New Roman" pitchFamily="18" charset="0"/>
              </a:rPr>
              <a:t>CÂU: 3</a:t>
            </a:r>
            <a:endParaRPr lang="vi-VN" sz="2500" b="1">
              <a:solidFill>
                <a:srgbClr val="FF0000"/>
              </a:solidFill>
              <a:latin typeface="Times New Roman" pitchFamily="18" charset="0"/>
              <a:cs typeface="Times New Roman" pitchFamily="18" charset="0"/>
            </a:endParaRPr>
          </a:p>
        </p:txBody>
      </p:sp>
      <p:sp>
        <p:nvSpPr>
          <p:cNvPr id="22" name="Flowchart: Connector 21">
            <a:hlinkClick r:id="rId6" action="ppaction://hlinksldjump"/>
          </p:cNvPr>
          <p:cNvSpPr/>
          <p:nvPr/>
        </p:nvSpPr>
        <p:spPr>
          <a:xfrm>
            <a:off x="6804248" y="2836474"/>
            <a:ext cx="1728192" cy="1656184"/>
          </a:xfrm>
          <a:prstGeom prst="flowChartConnecto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prstClr val="white"/>
                </a:solidFill>
                <a:latin typeface="Times New Roman" pitchFamily="18" charset="0"/>
                <a:cs typeface="Times New Roman" pitchFamily="18" charset="0"/>
              </a:rPr>
              <a:t>CÂU: 8</a:t>
            </a:r>
            <a:endParaRPr lang="vi-VN" sz="2500" b="1">
              <a:solidFill>
                <a:prstClr val="white"/>
              </a:solidFill>
              <a:latin typeface="Times New Roman" pitchFamily="18" charset="0"/>
              <a:cs typeface="Times New Roman" pitchFamily="18" charset="0"/>
            </a:endParaRPr>
          </a:p>
        </p:txBody>
      </p:sp>
      <p:sp>
        <p:nvSpPr>
          <p:cNvPr id="23" name="Flowchart: Connector 22">
            <a:hlinkClick r:id="rId7" action="ppaction://hlinksldjump"/>
          </p:cNvPr>
          <p:cNvSpPr/>
          <p:nvPr/>
        </p:nvSpPr>
        <p:spPr>
          <a:xfrm>
            <a:off x="539552" y="2852936"/>
            <a:ext cx="1728192" cy="1656184"/>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rgbClr val="002060"/>
                </a:solidFill>
                <a:latin typeface="Times New Roman" pitchFamily="18" charset="0"/>
                <a:cs typeface="Times New Roman" pitchFamily="18" charset="0"/>
              </a:rPr>
              <a:t>CÂU: </a:t>
            </a:r>
            <a:r>
              <a:rPr lang="en-US" sz="2500" b="1" smtClean="0">
                <a:solidFill>
                  <a:srgbClr val="002060"/>
                </a:solidFill>
                <a:latin typeface="Times New Roman" pitchFamily="18" charset="0"/>
                <a:cs typeface="Times New Roman" pitchFamily="18" charset="0"/>
              </a:rPr>
              <a:t>5</a:t>
            </a:r>
            <a:endParaRPr lang="vi-VN" sz="2500" b="1">
              <a:solidFill>
                <a:srgbClr val="002060"/>
              </a:solidFill>
              <a:latin typeface="Times New Roman" pitchFamily="18" charset="0"/>
              <a:cs typeface="Times New Roman" pitchFamily="18" charset="0"/>
            </a:endParaRPr>
          </a:p>
        </p:txBody>
      </p:sp>
      <p:sp>
        <p:nvSpPr>
          <p:cNvPr id="24" name="Flowchart: Connector 23">
            <a:hlinkClick r:id="rId8" action="ppaction://hlinksldjump"/>
          </p:cNvPr>
          <p:cNvSpPr/>
          <p:nvPr/>
        </p:nvSpPr>
        <p:spPr>
          <a:xfrm>
            <a:off x="2555776" y="2852936"/>
            <a:ext cx="1728192" cy="1656184"/>
          </a:xfrm>
          <a:prstGeom prst="flowChartConnector">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prstClr val="white"/>
                </a:solidFill>
                <a:latin typeface="Times New Roman" pitchFamily="18" charset="0"/>
                <a:cs typeface="Times New Roman" pitchFamily="18" charset="0"/>
              </a:rPr>
              <a:t>CÂU: 6</a:t>
            </a:r>
            <a:endParaRPr lang="vi-VN" sz="2500" b="1">
              <a:solidFill>
                <a:prstClr val="white"/>
              </a:solidFill>
              <a:latin typeface="Times New Roman" pitchFamily="18" charset="0"/>
              <a:cs typeface="Times New Roman" pitchFamily="18" charset="0"/>
            </a:endParaRPr>
          </a:p>
        </p:txBody>
      </p:sp>
      <p:sp>
        <p:nvSpPr>
          <p:cNvPr id="25" name="Flowchart: Connector 24">
            <a:hlinkClick r:id="rId9" action="ppaction://hlinksldjump"/>
          </p:cNvPr>
          <p:cNvSpPr/>
          <p:nvPr/>
        </p:nvSpPr>
        <p:spPr>
          <a:xfrm>
            <a:off x="4644008" y="2852936"/>
            <a:ext cx="1728192" cy="165618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prstClr val="white"/>
                </a:solidFill>
                <a:latin typeface="Times New Roman" pitchFamily="18" charset="0"/>
                <a:cs typeface="Times New Roman" pitchFamily="18" charset="0"/>
              </a:rPr>
              <a:t>CÂU: 7</a:t>
            </a:r>
            <a:endParaRPr lang="vi-VN" sz="2500" b="1">
              <a:solidFill>
                <a:prstClr val="white"/>
              </a:solidFill>
              <a:latin typeface="Times New Roman" pitchFamily="18" charset="0"/>
              <a:cs typeface="Times New Roman" pitchFamily="18" charset="0"/>
            </a:endParaRPr>
          </a:p>
        </p:txBody>
      </p:sp>
      <p:sp>
        <p:nvSpPr>
          <p:cNvPr id="27" name="Flowchart: Connector 26">
            <a:hlinkClick r:id="rId10" action="ppaction://hlinksldjump"/>
          </p:cNvPr>
          <p:cNvSpPr/>
          <p:nvPr/>
        </p:nvSpPr>
        <p:spPr>
          <a:xfrm>
            <a:off x="1677689" y="4919185"/>
            <a:ext cx="1728192" cy="1656184"/>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rgbClr val="002060"/>
                </a:solidFill>
                <a:latin typeface="Times New Roman" pitchFamily="18" charset="0"/>
                <a:cs typeface="Times New Roman" pitchFamily="18" charset="0"/>
              </a:rPr>
              <a:t>CÂU: 9</a:t>
            </a:r>
            <a:endParaRPr lang="vi-VN" sz="2500" b="1">
              <a:solidFill>
                <a:srgbClr val="002060"/>
              </a:solidFill>
              <a:latin typeface="Times New Roman" pitchFamily="18" charset="0"/>
              <a:cs typeface="Times New Roman" pitchFamily="18" charset="0"/>
            </a:endParaRPr>
          </a:p>
        </p:txBody>
      </p:sp>
      <p:sp>
        <p:nvSpPr>
          <p:cNvPr id="29" name="Flowchart: Connector 28">
            <a:hlinkClick r:id="" action="ppaction://noaction"/>
          </p:cNvPr>
          <p:cNvSpPr/>
          <p:nvPr/>
        </p:nvSpPr>
        <p:spPr>
          <a:xfrm>
            <a:off x="5180430" y="4919185"/>
            <a:ext cx="1983858" cy="1678167"/>
          </a:xfrm>
          <a:prstGeom prst="flowChartConnector">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prstClr val="white"/>
                </a:solidFill>
                <a:latin typeface="Times New Roman" pitchFamily="18" charset="0"/>
                <a:cs typeface="Times New Roman" pitchFamily="18" charset="0"/>
              </a:rPr>
              <a:t>CÂU: 10</a:t>
            </a:r>
            <a:endParaRPr lang="vi-VN" sz="2500" b="1">
              <a:solidFill>
                <a:prstClr val="white"/>
              </a:solidFill>
              <a:latin typeface="Times New Roman" pitchFamily="18" charset="0"/>
              <a:cs typeface="Times New Roman" pitchFamily="18" charset="0"/>
            </a:endParaRPr>
          </a:p>
        </p:txBody>
      </p:sp>
    </p:spTree>
    <p:extLst>
      <p:ext uri="{BB962C8B-B14F-4D97-AF65-F5344CB8AC3E}">
        <p14:creationId xmlns:p14="http://schemas.microsoft.com/office/powerpoint/2010/main" val="38045061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16" presetClass="exit" presetSubtype="21" fill="hold" grpId="0" nodeType="clickEffect">
                                  <p:stCondLst>
                                    <p:cond delay="0"/>
                                  </p:stCondLst>
                                  <p:childTnLst>
                                    <p:animEffect transition="out" filter="barn(inVertical)">
                                      <p:cBhvr>
                                        <p:cTn id="6" dur="500"/>
                                        <p:tgtEl>
                                          <p:spTgt spid="19"/>
                                        </p:tgtEl>
                                      </p:cBhvr>
                                    </p:animEffect>
                                    <p:set>
                                      <p:cBhvr>
                                        <p:cTn id="7"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8" restart="whenNotActive" fill="hold" evtFilter="cancelBubble" nodeType="interactiveSeq">
                <p:stCondLst>
                  <p:cond evt="onClick" delay="0">
                    <p:tgtEl>
                      <p:spTgt spid="20"/>
                    </p:tgtEl>
                  </p:cond>
                </p:stCondLst>
                <p:endSync evt="end" delay="0">
                  <p:rtn val="all"/>
                </p:endSync>
                <p:childTnLst>
                  <p:par>
                    <p:cTn id="9" fill="hold">
                      <p:stCondLst>
                        <p:cond delay="0"/>
                      </p:stCondLst>
                      <p:childTnLst>
                        <p:par>
                          <p:cTn id="10" fill="hold">
                            <p:stCondLst>
                              <p:cond delay="0"/>
                            </p:stCondLst>
                            <p:childTnLst>
                              <p:par>
                                <p:cTn id="11" presetID="16" presetClass="exit" presetSubtype="21" fill="hold" grpId="0" nodeType="clickEffect">
                                  <p:stCondLst>
                                    <p:cond delay="0"/>
                                  </p:stCondLst>
                                  <p:childTnLst>
                                    <p:animEffect transition="out" filter="barn(inVertical)">
                                      <p:cBhvr>
                                        <p:cTn id="12" dur="500"/>
                                        <p:tgtEl>
                                          <p:spTgt spid="20"/>
                                        </p:tgtEl>
                                      </p:cBhvr>
                                    </p:animEffect>
                                    <p:set>
                                      <p:cBhvr>
                                        <p:cTn id="13" dur="1" fill="hold">
                                          <p:stCondLst>
                                            <p:cond delay="499"/>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4" restart="whenNotActive" fill="hold" evtFilter="cancelBubble" nodeType="interactiveSeq">
                <p:stCondLst>
                  <p:cond evt="onClick" delay="0">
                    <p:tgtEl>
                      <p:spTgt spid="21"/>
                    </p:tgtEl>
                  </p:cond>
                </p:stCondLst>
                <p:endSync evt="end" delay="0">
                  <p:rtn val="all"/>
                </p:endSync>
                <p:childTnLst>
                  <p:par>
                    <p:cTn id="15" fill="hold">
                      <p:stCondLst>
                        <p:cond delay="0"/>
                      </p:stCondLst>
                      <p:childTnLst>
                        <p:par>
                          <p:cTn id="16" fill="hold">
                            <p:stCondLst>
                              <p:cond delay="0"/>
                            </p:stCondLst>
                            <p:childTnLst>
                              <p:par>
                                <p:cTn id="17" presetID="16" presetClass="exit" presetSubtype="21" fill="hold" grpId="0" nodeType="clickEffect">
                                  <p:stCondLst>
                                    <p:cond delay="0"/>
                                  </p:stCondLst>
                                  <p:childTnLst>
                                    <p:animEffect transition="out" filter="barn(inVertical)">
                                      <p:cBhvr>
                                        <p:cTn id="18" dur="500"/>
                                        <p:tgtEl>
                                          <p:spTgt spid="21"/>
                                        </p:tgtEl>
                                      </p:cBhvr>
                                    </p:animEffect>
                                    <p:set>
                                      <p:cBhvr>
                                        <p:cTn id="19"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20" restart="whenNotActive" fill="hold" evtFilter="cancelBubble" nodeType="interactiveSeq">
                <p:stCondLst>
                  <p:cond evt="onClick" delay="0">
                    <p:tgtEl>
                      <p:spTgt spid="18"/>
                    </p:tgtEl>
                  </p:cond>
                </p:stCondLst>
                <p:endSync evt="end" delay="0">
                  <p:rtn val="all"/>
                </p:endSync>
                <p:childTnLst>
                  <p:par>
                    <p:cTn id="21" fill="hold">
                      <p:stCondLst>
                        <p:cond delay="0"/>
                      </p:stCondLst>
                      <p:childTnLst>
                        <p:par>
                          <p:cTn id="22" fill="hold">
                            <p:stCondLst>
                              <p:cond delay="0"/>
                            </p:stCondLst>
                            <p:childTnLst>
                              <p:par>
                                <p:cTn id="23" presetID="16" presetClass="exit" presetSubtype="21" fill="hold" grpId="0" nodeType="clickEffect">
                                  <p:stCondLst>
                                    <p:cond delay="0"/>
                                  </p:stCondLst>
                                  <p:childTnLst>
                                    <p:animEffect transition="out" filter="barn(inVertical)">
                                      <p:cBhvr>
                                        <p:cTn id="24" dur="500"/>
                                        <p:tgtEl>
                                          <p:spTgt spid="18"/>
                                        </p:tgtEl>
                                      </p:cBhvr>
                                    </p:animEffect>
                                    <p:set>
                                      <p:cBhvr>
                                        <p:cTn id="25"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seq concurrent="1" nextAc="seek">
              <p:cTn id="26" restart="whenNotActive" fill="hold" evtFilter="cancelBubble" nodeType="interactiveSeq">
                <p:stCondLst>
                  <p:cond evt="onClick" delay="0">
                    <p:tgtEl>
                      <p:spTgt spid="23"/>
                    </p:tgtEl>
                  </p:cond>
                </p:stCondLst>
                <p:endSync evt="end" delay="0">
                  <p:rtn val="all"/>
                </p:endSync>
                <p:childTnLst>
                  <p:par>
                    <p:cTn id="27" fill="hold">
                      <p:stCondLst>
                        <p:cond delay="0"/>
                      </p:stCondLst>
                      <p:childTnLst>
                        <p:par>
                          <p:cTn id="28" fill="hold">
                            <p:stCondLst>
                              <p:cond delay="0"/>
                            </p:stCondLst>
                            <p:childTnLst>
                              <p:par>
                                <p:cTn id="29" presetID="16" presetClass="exit" presetSubtype="21" fill="hold" grpId="0" nodeType="clickEffect">
                                  <p:stCondLst>
                                    <p:cond delay="0"/>
                                  </p:stCondLst>
                                  <p:childTnLst>
                                    <p:animEffect transition="out" filter="barn(inVertical)">
                                      <p:cBhvr>
                                        <p:cTn id="30" dur="500"/>
                                        <p:tgtEl>
                                          <p:spTgt spid="23"/>
                                        </p:tgtEl>
                                      </p:cBhvr>
                                    </p:animEffect>
                                    <p:set>
                                      <p:cBhvr>
                                        <p:cTn id="31" dur="1" fill="hold">
                                          <p:stCondLst>
                                            <p:cond delay="499"/>
                                          </p:stCondLst>
                                        </p:cTn>
                                        <p:tgtEl>
                                          <p:spTgt spid="23"/>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32" restart="whenNotActive" fill="hold" evtFilter="cancelBubble" nodeType="interactiveSeq">
                <p:stCondLst>
                  <p:cond evt="onClick" delay="0">
                    <p:tgtEl>
                      <p:spTgt spid="24"/>
                    </p:tgtEl>
                  </p:cond>
                </p:stCondLst>
                <p:endSync evt="end" delay="0">
                  <p:rtn val="all"/>
                </p:endSync>
                <p:childTnLst>
                  <p:par>
                    <p:cTn id="33" fill="hold">
                      <p:stCondLst>
                        <p:cond delay="0"/>
                      </p:stCondLst>
                      <p:childTnLst>
                        <p:par>
                          <p:cTn id="34" fill="hold">
                            <p:stCondLst>
                              <p:cond delay="0"/>
                            </p:stCondLst>
                            <p:childTnLst>
                              <p:par>
                                <p:cTn id="35" presetID="16" presetClass="exit" presetSubtype="21" fill="hold" grpId="0" nodeType="clickEffect">
                                  <p:stCondLst>
                                    <p:cond delay="0"/>
                                  </p:stCondLst>
                                  <p:childTnLst>
                                    <p:animEffect transition="out" filter="barn(inVertical)">
                                      <p:cBhvr>
                                        <p:cTn id="36" dur="500"/>
                                        <p:tgtEl>
                                          <p:spTgt spid="24"/>
                                        </p:tgtEl>
                                      </p:cBhvr>
                                    </p:animEffect>
                                    <p:set>
                                      <p:cBhvr>
                                        <p:cTn id="37" dur="1" fill="hold">
                                          <p:stCondLst>
                                            <p:cond delay="499"/>
                                          </p:stCondLst>
                                        </p:cTn>
                                        <p:tgtEl>
                                          <p:spTgt spid="24"/>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38" restart="whenNotActive" fill="hold" evtFilter="cancelBubble" nodeType="interactiveSeq">
                <p:stCondLst>
                  <p:cond evt="onClick" delay="0">
                    <p:tgtEl>
                      <p:spTgt spid="25"/>
                    </p:tgtEl>
                  </p:cond>
                </p:stCondLst>
                <p:endSync evt="end" delay="0">
                  <p:rtn val="all"/>
                </p:endSync>
                <p:childTnLst>
                  <p:par>
                    <p:cTn id="39" fill="hold">
                      <p:stCondLst>
                        <p:cond delay="0"/>
                      </p:stCondLst>
                      <p:childTnLst>
                        <p:par>
                          <p:cTn id="40" fill="hold">
                            <p:stCondLst>
                              <p:cond delay="0"/>
                            </p:stCondLst>
                            <p:childTnLst>
                              <p:par>
                                <p:cTn id="41" presetID="16" presetClass="exit" presetSubtype="21" fill="hold" grpId="0" nodeType="clickEffect">
                                  <p:stCondLst>
                                    <p:cond delay="0"/>
                                  </p:stCondLst>
                                  <p:childTnLst>
                                    <p:animEffect transition="out" filter="barn(inVertical)">
                                      <p:cBhvr>
                                        <p:cTn id="42" dur="500"/>
                                        <p:tgtEl>
                                          <p:spTgt spid="25"/>
                                        </p:tgtEl>
                                      </p:cBhvr>
                                    </p:animEffect>
                                    <p:set>
                                      <p:cBhvr>
                                        <p:cTn id="43" dur="1" fill="hold">
                                          <p:stCondLst>
                                            <p:cond delay="499"/>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25"/>
                  </p:tgtEl>
                </p:cond>
              </p:nextCondLst>
            </p:seq>
            <p:seq concurrent="1" nextAc="seek">
              <p:cTn id="44" restart="whenNotActive" fill="hold" evtFilter="cancelBubble" nodeType="interactiveSeq">
                <p:stCondLst>
                  <p:cond evt="onClick" delay="0">
                    <p:tgtEl>
                      <p:spTgt spid="22"/>
                    </p:tgtEl>
                  </p:cond>
                </p:stCondLst>
                <p:endSync evt="end" delay="0">
                  <p:rtn val="all"/>
                </p:endSync>
                <p:childTnLst>
                  <p:par>
                    <p:cTn id="45" fill="hold">
                      <p:stCondLst>
                        <p:cond delay="0"/>
                      </p:stCondLst>
                      <p:childTnLst>
                        <p:par>
                          <p:cTn id="46" fill="hold">
                            <p:stCondLst>
                              <p:cond delay="0"/>
                            </p:stCondLst>
                            <p:childTnLst>
                              <p:par>
                                <p:cTn id="47" presetID="16" presetClass="exit" presetSubtype="21" fill="hold" grpId="0" nodeType="clickEffect">
                                  <p:stCondLst>
                                    <p:cond delay="0"/>
                                  </p:stCondLst>
                                  <p:childTnLst>
                                    <p:animEffect transition="out" filter="barn(inVertical)">
                                      <p:cBhvr>
                                        <p:cTn id="48" dur="500"/>
                                        <p:tgtEl>
                                          <p:spTgt spid="22"/>
                                        </p:tgtEl>
                                      </p:cBhvr>
                                    </p:animEffect>
                                    <p:set>
                                      <p:cBhvr>
                                        <p:cTn id="49" dur="1" fill="hold">
                                          <p:stCondLst>
                                            <p:cond delay="499"/>
                                          </p:stCondLst>
                                        </p:cTn>
                                        <p:tgtEl>
                                          <p:spTgt spid="22"/>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50" restart="whenNotActive" fill="hold" evtFilter="cancelBubble" nodeType="interactiveSeq">
                <p:stCondLst>
                  <p:cond evt="onClick" delay="0">
                    <p:tgtEl>
                      <p:spTgt spid="27"/>
                    </p:tgtEl>
                  </p:cond>
                </p:stCondLst>
                <p:endSync evt="end" delay="0">
                  <p:rtn val="all"/>
                </p:endSync>
                <p:childTnLst>
                  <p:par>
                    <p:cTn id="51" fill="hold">
                      <p:stCondLst>
                        <p:cond delay="0"/>
                      </p:stCondLst>
                      <p:childTnLst>
                        <p:par>
                          <p:cTn id="52" fill="hold">
                            <p:stCondLst>
                              <p:cond delay="0"/>
                            </p:stCondLst>
                            <p:childTnLst>
                              <p:par>
                                <p:cTn id="53" presetID="16" presetClass="exit" presetSubtype="21" fill="hold" grpId="0" nodeType="clickEffect">
                                  <p:stCondLst>
                                    <p:cond delay="0"/>
                                  </p:stCondLst>
                                  <p:childTnLst>
                                    <p:animEffect transition="out" filter="barn(inVertical)">
                                      <p:cBhvr>
                                        <p:cTn id="54" dur="500"/>
                                        <p:tgtEl>
                                          <p:spTgt spid="27"/>
                                        </p:tgtEl>
                                      </p:cBhvr>
                                    </p:animEffect>
                                    <p:set>
                                      <p:cBhvr>
                                        <p:cTn id="55" dur="1" fill="hold">
                                          <p:stCondLst>
                                            <p:cond delay="499"/>
                                          </p:stCondLst>
                                        </p:cTn>
                                        <p:tgtEl>
                                          <p:spTgt spid="27"/>
                                        </p:tgtEl>
                                        <p:attrNameLst>
                                          <p:attrName>style.visibility</p:attrName>
                                        </p:attrNameLst>
                                      </p:cBhvr>
                                      <p:to>
                                        <p:strVal val="hidden"/>
                                      </p:to>
                                    </p:set>
                                  </p:childTnLst>
                                </p:cTn>
                              </p:par>
                            </p:childTnLst>
                          </p:cTn>
                        </p:par>
                      </p:childTnLst>
                    </p:cTn>
                  </p:par>
                </p:childTnLst>
              </p:cTn>
              <p:nextCondLst>
                <p:cond evt="onClick" delay="0">
                  <p:tgtEl>
                    <p:spTgt spid="27"/>
                  </p:tgtEl>
                </p:cond>
              </p:nextCondLst>
            </p:seq>
            <p:seq concurrent="1" nextAc="seek">
              <p:cTn id="56" restart="whenNotActive" fill="hold" evtFilter="cancelBubble" nodeType="interactiveSeq">
                <p:stCondLst>
                  <p:cond evt="onClick" delay="0">
                    <p:tgtEl>
                      <p:spTgt spid="29"/>
                    </p:tgtEl>
                  </p:cond>
                </p:stCondLst>
                <p:endSync evt="end" delay="0">
                  <p:rtn val="all"/>
                </p:endSync>
                <p:childTnLst>
                  <p:par>
                    <p:cTn id="57" fill="hold">
                      <p:stCondLst>
                        <p:cond delay="0"/>
                      </p:stCondLst>
                      <p:childTnLst>
                        <p:par>
                          <p:cTn id="58" fill="hold">
                            <p:stCondLst>
                              <p:cond delay="0"/>
                            </p:stCondLst>
                            <p:childTnLst>
                              <p:par>
                                <p:cTn id="59" presetID="16" presetClass="exit" presetSubtype="21" fill="hold" grpId="0" nodeType="clickEffect">
                                  <p:stCondLst>
                                    <p:cond delay="0"/>
                                  </p:stCondLst>
                                  <p:childTnLst>
                                    <p:animEffect transition="out" filter="barn(inVertical)">
                                      <p:cBhvr>
                                        <p:cTn id="60" dur="500"/>
                                        <p:tgtEl>
                                          <p:spTgt spid="29"/>
                                        </p:tgtEl>
                                      </p:cBhvr>
                                    </p:animEffect>
                                    <p:set>
                                      <p:cBhvr>
                                        <p:cTn id="61" dur="1" fill="hold">
                                          <p:stCondLst>
                                            <p:cond delay="499"/>
                                          </p:stCondLst>
                                        </p:cTn>
                                        <p:tgtEl>
                                          <p:spTgt spid="29"/>
                                        </p:tgtEl>
                                        <p:attrNameLst>
                                          <p:attrName>style.visibility</p:attrName>
                                        </p:attrNameLst>
                                      </p:cBhvr>
                                      <p:to>
                                        <p:strVal val="hidden"/>
                                      </p:to>
                                    </p:set>
                                  </p:childTnLst>
                                </p:cTn>
                              </p:par>
                            </p:childTnLst>
                          </p:cTn>
                        </p:par>
                      </p:childTnLst>
                    </p:cTn>
                  </p:par>
                </p:childTnLst>
              </p:cTn>
              <p:nextCondLst>
                <p:cond evt="onClick" delay="0">
                  <p:tgtEl>
                    <p:spTgt spid="29"/>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27" grpId="0" animBg="1"/>
      <p:bldP spid="2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57" y="0"/>
            <a:ext cx="9131643" cy="6858000"/>
          </a:xfrm>
          <a:prstGeom prst="rect">
            <a:avLst/>
          </a:prstGeom>
        </p:spPr>
      </p:pic>
      <p:sp>
        <p:nvSpPr>
          <p:cNvPr id="2" name="TextBox 1"/>
          <p:cNvSpPr txBox="1"/>
          <p:nvPr/>
        </p:nvSpPr>
        <p:spPr>
          <a:xfrm flipH="1">
            <a:off x="827299" y="1052736"/>
            <a:ext cx="7501756" cy="707886"/>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1: </a:t>
            </a:r>
            <a:r>
              <a:rPr lang="en-US" sz="4000" b="1" smtClean="0">
                <a:solidFill>
                  <a:srgbClr val="4F81BD">
                    <a:lumMod val="50000"/>
                  </a:srgbClr>
                </a:solidFill>
                <a:latin typeface="Times New Roman" pitchFamily="18" charset="0"/>
                <a:cs typeface="Times New Roman" pitchFamily="18" charset="0"/>
              </a:rPr>
              <a:t>Đâu là biển báo cấm?</a:t>
            </a:r>
            <a:endParaRPr lang="en-US" sz="4000" b="1">
              <a:solidFill>
                <a:srgbClr val="4F81BD">
                  <a:lumMod val="50000"/>
                </a:srgbClr>
              </a:solidFill>
              <a:latin typeface="Times New Roman" pitchFamily="18" charset="0"/>
              <a:cs typeface="Times New Roman" pitchFamily="18" charset="0"/>
            </a:endParaRPr>
          </a:p>
        </p:txBody>
      </p:sp>
      <p:pic>
        <p:nvPicPr>
          <p:cNvPr id="1026" name="Picture 2" descr="Biển báo Đường cấm"/>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560" y="2132856"/>
            <a:ext cx="2617791" cy="215892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Biển cấm đi ngược chiều - Thiết Bị An Toàn Giao Thô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229660" y="2265587"/>
            <a:ext cx="2026195" cy="202619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Biển Báo Hiệu Giao Thông Báo Nguy Hiểm 247 Chú Ý Xe Đỗ"/>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19872" y="2132856"/>
            <a:ext cx="2148296" cy="214829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100+ hình ảnh khóc mếu - hinhanhsieudep.ne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15614" y="4814118"/>
            <a:ext cx="1940196" cy="155024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Mua Bộ 12 Bóng Xốp Hình Mặt Cười Vui Nhộn chỉ 159.200₫ | Đồ Chơi Baby"/>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483" b="9483"/>
          <a:stretch/>
        </p:blipFill>
        <p:spPr bwMode="auto">
          <a:xfrm>
            <a:off x="3633328" y="4871969"/>
            <a:ext cx="1913091" cy="1550242"/>
          </a:xfrm>
          <a:prstGeom prst="rect">
            <a:avLst/>
          </a:prstGeom>
          <a:noFill/>
          <a:extLst>
            <a:ext uri="{909E8E84-426E-40DD-AFC4-6F175D3DCCD1}">
              <a14:hiddenFill xmlns:a14="http://schemas.microsoft.com/office/drawing/2010/main">
                <a:solidFill>
                  <a:srgbClr val="FFFFFF"/>
                </a:solidFill>
              </a14:hiddenFill>
            </a:ext>
          </a:extLst>
        </p:spPr>
      </p:pic>
      <p:sp>
        <p:nvSpPr>
          <p:cNvPr id="11" name="Left Arrow 10">
            <a:hlinkClick r:id="rId10" action="ppaction://hlinksldjump"/>
          </p:cNvPr>
          <p:cNvSpPr/>
          <p:nvPr/>
        </p:nvSpPr>
        <p:spPr>
          <a:xfrm>
            <a:off x="6025084" y="5013176"/>
            <a:ext cx="2435348" cy="1152127"/>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smtClean="0">
                <a:solidFill>
                  <a:srgbClr val="FF0000"/>
                </a:solidFill>
                <a:latin typeface="Times New Roman" pitchFamily="18" charset="0"/>
                <a:cs typeface="Times New Roman" pitchFamily="18" charset="0"/>
              </a:rPr>
              <a:t>QUAY LẠI</a:t>
            </a:r>
            <a:endParaRPr lang="vi-VN" sz="25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18970747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subTnLst>
                                    <p:audio>
                                      <p:cMediaNode>
                                        <p:cTn display="0" masterRel="sameClick">
                                          <p:stCondLst>
                                            <p:cond evt="begin" delay="0">
                                              <p:tn val="5"/>
                                            </p:cond>
                                          </p:stCondLst>
                                          <p:endCondLst>
                                            <p:cond evt="onStopAudio" delay="0">
                                              <p:tgtEl>
                                                <p:sldTgt/>
                                              </p:tgtEl>
                                            </p:cond>
                                          </p:endCondLst>
                                        </p:cTn>
                                        <p:tgtEl>
                                          <p:sndTgt r:embed="rId2" name="drumroll.wav"/>
                                        </p:tgtEl>
                                      </p:cMediaNode>
                                    </p:audio>
                                  </p:subTnLst>
                                </p:cTn>
                              </p:par>
                            </p:childTnLst>
                          </p:cTn>
                        </p:par>
                      </p:childTnLst>
                    </p:cTn>
                  </p:par>
                </p:childTnLst>
              </p:cTn>
              <p:nextCondLst>
                <p:cond evt="onClick" delay="0">
                  <p:tgtEl>
                    <p:spTgt spid="9"/>
                  </p:tgtEl>
                </p:cond>
              </p:nextCondLst>
            </p:seq>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nodeType="click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childTnLst>
                          </p:cTn>
                        </p:par>
                      </p:childTnLst>
                    </p:cTn>
                  </p:par>
                </p:childTnLst>
              </p:cTn>
              <p:nextCondLst>
                <p:cond evt="onClick" delay="0">
                  <p:tgtEl>
                    <p:spTgt spid="10"/>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947196"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a:t>
            </a:r>
            <a:r>
              <a:rPr lang="en-US" sz="4000" b="1" smtClean="0">
                <a:solidFill>
                  <a:srgbClr val="4F81BD">
                    <a:lumMod val="50000"/>
                  </a:srgbClr>
                </a:solidFill>
                <a:latin typeface="Times New Roman" pitchFamily="18" charset="0"/>
                <a:cs typeface="Times New Roman" pitchFamily="18" charset="0"/>
              </a:rPr>
              <a:t>2: Đâu là biển báo cấm xe máy?</a:t>
            </a:r>
            <a:endParaRPr lang="en-US" sz="4000" b="1">
              <a:solidFill>
                <a:srgbClr val="4F81BD">
                  <a:lumMod val="50000"/>
                </a:srgbClr>
              </a:solidFill>
              <a:latin typeface="Times New Roman" pitchFamily="18" charset="0"/>
              <a:cs typeface="Times New Roman" pitchFamily="18" charset="0"/>
            </a:endParaRPr>
          </a:p>
        </p:txBody>
      </p:sp>
      <p:pic>
        <p:nvPicPr>
          <p:cNvPr id="6" name="Picture 6" descr="Biển Báo Hiệu Giao Thông Báo Nguy Hiểm 247 Chú Ý Xe Đỗ"/>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88224" y="2496099"/>
            <a:ext cx="1872208" cy="187220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Biển cấm đi ngược chiều - Thiết Bị An Toàn Giao Thô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87624" y="2476953"/>
            <a:ext cx="2026195" cy="202619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Biển Báo Cấm Xe Gắn Máy"/>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851919" y="2476953"/>
            <a:ext cx="1957483" cy="195748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100+ hình ảnh khóc mếu - hinhanhsieudep.ne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15614" y="4814118"/>
            <a:ext cx="1940196" cy="155024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Mua Bộ 12 Bóng Xốp Hình Mặt Cười Vui Nhộn chỉ 159.200₫ | Đồ Chơi Baby"/>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483" b="9483"/>
          <a:stretch/>
        </p:blipFill>
        <p:spPr bwMode="auto">
          <a:xfrm>
            <a:off x="3633328" y="4871969"/>
            <a:ext cx="1913091" cy="1550242"/>
          </a:xfrm>
          <a:prstGeom prst="rect">
            <a:avLst/>
          </a:prstGeom>
          <a:noFill/>
          <a:extLst>
            <a:ext uri="{909E8E84-426E-40DD-AFC4-6F175D3DCCD1}">
              <a14:hiddenFill xmlns:a14="http://schemas.microsoft.com/office/drawing/2010/main">
                <a:solidFill>
                  <a:srgbClr val="FFFFFF"/>
                </a:solidFill>
              </a14:hiddenFill>
            </a:ext>
          </a:extLst>
        </p:spPr>
      </p:pic>
      <p:sp>
        <p:nvSpPr>
          <p:cNvPr id="12" name="Left Arrow 11">
            <a:hlinkClick r:id="rId10" action="ppaction://hlinksldjump"/>
          </p:cNvPr>
          <p:cNvSpPr/>
          <p:nvPr/>
        </p:nvSpPr>
        <p:spPr>
          <a:xfrm>
            <a:off x="6025084" y="5013176"/>
            <a:ext cx="2435348" cy="1152127"/>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smtClean="0">
                <a:solidFill>
                  <a:srgbClr val="FF0000"/>
                </a:solidFill>
                <a:latin typeface="Times New Roman" pitchFamily="18" charset="0"/>
                <a:cs typeface="Times New Roman" pitchFamily="18" charset="0"/>
              </a:rPr>
              <a:t>QUAY LẠI</a:t>
            </a:r>
            <a:endParaRPr lang="vi-VN" sz="25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05925942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subTnLst>
                                    <p:audio>
                                      <p:cMediaNode>
                                        <p:cTn display="0" masterRel="sameClick">
                                          <p:stCondLst>
                                            <p:cond evt="begin" delay="0">
                                              <p:tn val="5"/>
                                            </p:cond>
                                          </p:stCondLst>
                                          <p:endCondLst>
                                            <p:cond evt="onStopAudio" delay="0">
                                              <p:tgtEl>
                                                <p:sldTgt/>
                                              </p:tgtEl>
                                            </p:cond>
                                          </p:endCondLst>
                                        </p:cTn>
                                        <p:tgtEl>
                                          <p:sndTgt r:embed="rId2" name="drumroll.wav"/>
                                        </p:tgtEl>
                                      </p:cMediaNode>
                                    </p:audio>
                                  </p:subTnLst>
                                </p:cTn>
                              </p:par>
                            </p:childTnLst>
                          </p:cTn>
                        </p:par>
                      </p:childTnLst>
                    </p:cTn>
                  </p:par>
                </p:childTnLst>
              </p:cTn>
              <p:nextCondLst>
                <p:cond evt="onClick" delay="0">
                  <p:tgtEl>
                    <p:spTgt spid="9"/>
                  </p:tgtEl>
                </p:cond>
              </p:nextCondLst>
            </p:seq>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nodeType="click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childTnLst>
                          </p:cTn>
                        </p:par>
                      </p:childTnLst>
                    </p:cTn>
                  </p:par>
                </p:childTnLst>
              </p:cTn>
              <p:nextCondLst>
                <p:cond evt="onClick" delay="0">
                  <p:tgtEl>
                    <p:spTgt spid="10"/>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827299" y="1052736"/>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3</a:t>
            </a:r>
            <a:r>
              <a:rPr lang="en-US" sz="4000" b="1" smtClean="0">
                <a:solidFill>
                  <a:srgbClr val="4F81BD">
                    <a:lumMod val="50000"/>
                  </a:srgbClr>
                </a:solidFill>
                <a:latin typeface="Times New Roman" pitchFamily="18" charset="0"/>
                <a:cs typeface="Times New Roman" pitchFamily="18" charset="0"/>
              </a:rPr>
              <a:t>: Đâu là biển báo cấm người đi bộ?</a:t>
            </a:r>
            <a:endParaRPr lang="en-US" sz="4000" b="1">
              <a:solidFill>
                <a:srgbClr val="4F81BD">
                  <a:lumMod val="50000"/>
                </a:srgbClr>
              </a:solidFill>
              <a:latin typeface="Times New Roman" pitchFamily="18" charset="0"/>
              <a:cs typeface="Times New Roman" pitchFamily="18" charset="0"/>
            </a:endParaRPr>
          </a:p>
        </p:txBody>
      </p:sp>
      <p:pic>
        <p:nvPicPr>
          <p:cNvPr id="6" name="Picture 6" descr="Biển Báo Hiệu Giao Thông Báo Nguy Hiểm 247 Chú Ý Xe Đỗ"/>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8425" y="2636912"/>
            <a:ext cx="1872208" cy="1872209"/>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Hình ảnh Cấm Người đi Bộ Băng Qua Biểu Tượng Album Biển Báo, Cấm Người đi Bộ  Băng Qua, Biểu Tượng, Album miễn phí tải tập tin PNG PSDComment và Vecto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203848" y="2481347"/>
            <a:ext cx="2265412" cy="2265412"/>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Biển báo số 301c: Các xe chỉ được rẽ trái | Chất lượng cao giá rẻ nhất Châu  Hưng 24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10800000">
            <a:off x="6223859" y="2582155"/>
            <a:ext cx="2232248" cy="216460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100+ hình ảnh khóc mếu - hinhanhsieudep.ne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15614" y="4814118"/>
            <a:ext cx="1940196" cy="155024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Mua Bộ 12 Bóng Xốp Hình Mặt Cười Vui Nhộn chỉ 159.200₫ | Đồ Chơi Baby"/>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483" b="9483"/>
          <a:stretch/>
        </p:blipFill>
        <p:spPr bwMode="auto">
          <a:xfrm>
            <a:off x="3633328" y="4871969"/>
            <a:ext cx="1913091" cy="1550242"/>
          </a:xfrm>
          <a:prstGeom prst="rect">
            <a:avLst/>
          </a:prstGeom>
          <a:noFill/>
          <a:extLst>
            <a:ext uri="{909E8E84-426E-40DD-AFC4-6F175D3DCCD1}">
              <a14:hiddenFill xmlns:a14="http://schemas.microsoft.com/office/drawing/2010/main">
                <a:solidFill>
                  <a:srgbClr val="FFFFFF"/>
                </a:solidFill>
              </a14:hiddenFill>
            </a:ext>
          </a:extLst>
        </p:spPr>
      </p:pic>
      <p:sp>
        <p:nvSpPr>
          <p:cNvPr id="15" name="Left Arrow 14">
            <a:hlinkClick r:id="rId10" action="ppaction://hlinksldjump"/>
          </p:cNvPr>
          <p:cNvSpPr/>
          <p:nvPr/>
        </p:nvSpPr>
        <p:spPr>
          <a:xfrm>
            <a:off x="6025084" y="5013176"/>
            <a:ext cx="2435348" cy="1152127"/>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smtClean="0">
                <a:solidFill>
                  <a:srgbClr val="FF0000"/>
                </a:solidFill>
                <a:latin typeface="Times New Roman" pitchFamily="18" charset="0"/>
                <a:cs typeface="Times New Roman" pitchFamily="18" charset="0"/>
              </a:rPr>
              <a:t>QUAY LẠI</a:t>
            </a:r>
            <a:endParaRPr lang="vi-VN" sz="25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00122244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subTnLst>
                                    <p:audio>
                                      <p:cMediaNode>
                                        <p:cTn display="0" masterRel="sameClick">
                                          <p:stCondLst>
                                            <p:cond evt="begin" delay="0">
                                              <p:tn val="5"/>
                                            </p:cond>
                                          </p:stCondLst>
                                          <p:endCondLst>
                                            <p:cond evt="onStopAudio" delay="0">
                                              <p:tgtEl>
                                                <p:sldTgt/>
                                              </p:tgtEl>
                                            </p:cond>
                                          </p:endCondLst>
                                        </p:cTn>
                                        <p:tgtEl>
                                          <p:sndTgt r:embed="rId2" name="drumroll.wav"/>
                                        </p:tgtEl>
                                      </p:cMediaNode>
                                    </p:audio>
                                  </p:subTnLst>
                                </p:cTn>
                              </p:par>
                            </p:childTnLst>
                          </p:cTn>
                        </p:par>
                      </p:childTnLst>
                    </p:cTn>
                  </p:par>
                </p:childTnLst>
              </p:cTn>
              <p:nextCondLst>
                <p:cond evt="onClick" delay="0">
                  <p:tgtEl>
                    <p:spTgt spid="9"/>
                  </p:tgtEl>
                </p:cond>
              </p:nextCondLst>
            </p:seq>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nodeType="click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childTnLst>
                          </p:cTn>
                        </p:par>
                      </p:childTnLst>
                    </p:cTn>
                  </p:par>
                </p:childTnLst>
              </p:cTn>
              <p:nextCondLst>
                <p:cond evt="onClick" delay="0">
                  <p:tgtEl>
                    <p:spTgt spid="10"/>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832003" y="548680"/>
            <a:ext cx="7501756" cy="1938992"/>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a:t>
            </a:r>
            <a:r>
              <a:rPr lang="en-US" sz="4000" b="1" smtClean="0">
                <a:solidFill>
                  <a:srgbClr val="4F81BD">
                    <a:lumMod val="50000"/>
                  </a:srgbClr>
                </a:solidFill>
                <a:latin typeface="Times New Roman" pitchFamily="18" charset="0"/>
                <a:cs typeface="Times New Roman" pitchFamily="18" charset="0"/>
              </a:rPr>
              <a:t>4: Cột đèn tín hiệu có màu nào thì các phương tiện giao thông được phép đi?</a:t>
            </a:r>
            <a:endParaRPr lang="en-US" sz="4000" b="1">
              <a:solidFill>
                <a:srgbClr val="4F81BD">
                  <a:lumMod val="50000"/>
                </a:srgbClr>
              </a:solidFill>
              <a:latin typeface="Times New Roman" pitchFamily="18" charset="0"/>
              <a:cs typeface="Times New Roman" pitchFamily="18" charset="0"/>
            </a:endParaRPr>
          </a:p>
        </p:txBody>
      </p:sp>
      <p:pic>
        <p:nvPicPr>
          <p:cNvPr id="4098" name="Picture 2" descr="Ba ngọn đèn – Chia sẻ kiến thức đời sống"/>
          <p:cNvPicPr>
            <a:picLocks noChangeAspect="1" noChangeArrowheads="1"/>
          </p:cNvPicPr>
          <p:nvPr/>
        </p:nvPicPr>
        <p:blipFill rotWithShape="1">
          <a:blip r:embed="rId5">
            <a:extLst>
              <a:ext uri="{28A0092B-C50C-407E-A947-70E740481C1C}">
                <a14:useLocalDpi xmlns:a14="http://schemas.microsoft.com/office/drawing/2010/main" val="0"/>
              </a:ext>
            </a:extLst>
          </a:blip>
          <a:srcRect l="30299" r="29573"/>
          <a:stretch/>
        </p:blipFill>
        <p:spPr bwMode="auto">
          <a:xfrm>
            <a:off x="1792726" y="2780928"/>
            <a:ext cx="1296144" cy="1771651"/>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Ba ngọn đèn – Chia sẻ kiến thức đời sống"/>
          <p:cNvPicPr>
            <a:picLocks noChangeAspect="1" noChangeArrowheads="1"/>
          </p:cNvPicPr>
          <p:nvPr/>
        </p:nvPicPr>
        <p:blipFill rotWithShape="1">
          <a:blip r:embed="rId6">
            <a:extLst>
              <a:ext uri="{28A0092B-C50C-407E-A947-70E740481C1C}">
                <a14:useLocalDpi xmlns:a14="http://schemas.microsoft.com/office/drawing/2010/main" val="0"/>
              </a:ext>
            </a:extLst>
          </a:blip>
          <a:srcRect r="69730"/>
          <a:stretch/>
        </p:blipFill>
        <p:spPr bwMode="auto">
          <a:xfrm>
            <a:off x="4582881" y="2780928"/>
            <a:ext cx="902640" cy="1771651"/>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Ba ngọn đèn – Chia sẻ kiến thức đời sống"/>
          <p:cNvPicPr>
            <a:picLocks noChangeAspect="1" noChangeArrowheads="1"/>
          </p:cNvPicPr>
          <p:nvPr/>
        </p:nvPicPr>
        <p:blipFill rotWithShape="1">
          <a:blip r:embed="rId6">
            <a:extLst>
              <a:ext uri="{28A0092B-C50C-407E-A947-70E740481C1C}">
                <a14:useLocalDpi xmlns:a14="http://schemas.microsoft.com/office/drawing/2010/main" val="0"/>
              </a:ext>
            </a:extLst>
          </a:blip>
          <a:srcRect l="69392"/>
          <a:stretch/>
        </p:blipFill>
        <p:spPr bwMode="auto">
          <a:xfrm>
            <a:off x="6948264" y="2786668"/>
            <a:ext cx="936104" cy="177165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Mua Bộ 12 Bóng Xốp Hình Mặt Cười Vui Nhộn chỉ 159.200₫ | Đồ Chơi Baby"/>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9483" b="9483"/>
          <a:stretch/>
        </p:blipFill>
        <p:spPr bwMode="auto">
          <a:xfrm>
            <a:off x="3633328" y="4871969"/>
            <a:ext cx="1913091" cy="155024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100+ hình ảnh khóc mếu - hinhanhsieudep.ne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15614" y="4814118"/>
            <a:ext cx="1940196" cy="1550242"/>
          </a:xfrm>
          <a:prstGeom prst="rect">
            <a:avLst/>
          </a:prstGeom>
          <a:noFill/>
          <a:extLst>
            <a:ext uri="{909E8E84-426E-40DD-AFC4-6F175D3DCCD1}">
              <a14:hiddenFill xmlns:a14="http://schemas.microsoft.com/office/drawing/2010/main">
                <a:solidFill>
                  <a:srgbClr val="FFFFFF"/>
                </a:solidFill>
              </a14:hiddenFill>
            </a:ext>
          </a:extLst>
        </p:spPr>
      </p:pic>
      <p:sp>
        <p:nvSpPr>
          <p:cNvPr id="12" name="Left Arrow 11">
            <a:hlinkClick r:id="rId9" action="ppaction://hlinksldjump"/>
          </p:cNvPr>
          <p:cNvSpPr/>
          <p:nvPr/>
        </p:nvSpPr>
        <p:spPr>
          <a:xfrm>
            <a:off x="6025084" y="5013176"/>
            <a:ext cx="2435348" cy="1152127"/>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smtClean="0">
                <a:solidFill>
                  <a:srgbClr val="FF0000"/>
                </a:solidFill>
                <a:latin typeface="Times New Roman" pitchFamily="18" charset="0"/>
                <a:cs typeface="Times New Roman" pitchFamily="18" charset="0"/>
              </a:rPr>
              <a:t>QUAY LẠI</a:t>
            </a:r>
            <a:endParaRPr lang="vi-VN" sz="25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78537575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nextCondLst>
                <p:cond evt="onClick" delay="0">
                  <p:tgtEl>
                    <p:spTgt spid="9"/>
                  </p:tgtEl>
                </p:cond>
              </p:nextCondLst>
            </p:seq>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nodeType="click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drumroll.wav"/>
                                        </p:tgtEl>
                                      </p:cMediaNode>
                                    </p:audio>
                                  </p:subTnLst>
                                </p:cTn>
                              </p:par>
                            </p:childTnLst>
                          </p:cTn>
                        </p:par>
                      </p:childTnLst>
                    </p:cTn>
                  </p:par>
                </p:childTnLst>
              </p:cTn>
              <p:nextCondLst>
                <p:cond evt="onClick" delay="0">
                  <p:tgtEl>
                    <p:spTgt spid="10"/>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832003" y="548680"/>
            <a:ext cx="7501756" cy="1938992"/>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5</a:t>
            </a:r>
            <a:r>
              <a:rPr lang="en-US" sz="4000" b="1" smtClean="0">
                <a:solidFill>
                  <a:srgbClr val="4F81BD">
                    <a:lumMod val="50000"/>
                  </a:srgbClr>
                </a:solidFill>
                <a:latin typeface="Times New Roman" pitchFamily="18" charset="0"/>
                <a:cs typeface="Times New Roman" pitchFamily="18" charset="0"/>
              </a:rPr>
              <a:t>: Biển báo nào báo hiệu các phương tiện giao thông phải dùng lại?</a:t>
            </a:r>
            <a:endParaRPr lang="en-US" sz="4000" b="1">
              <a:solidFill>
                <a:srgbClr val="4F81BD">
                  <a:lumMod val="50000"/>
                </a:srgbClr>
              </a:solidFill>
              <a:latin typeface="Times New Roman" pitchFamily="18" charset="0"/>
              <a:cs typeface="Times New Roman" pitchFamily="18" charset="0"/>
            </a:endParaRPr>
          </a:p>
        </p:txBody>
      </p:sp>
      <p:pic>
        <p:nvPicPr>
          <p:cNvPr id="5122" name="Picture 2" descr="biển báo dừng lại"/>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3858" y="2637508"/>
            <a:ext cx="2428844" cy="2024037"/>
          </a:xfrm>
          <a:prstGeom prst="rect">
            <a:avLst/>
          </a:prstGeom>
          <a:noFill/>
          <a:extLst>
            <a:ext uri="{909E8E84-426E-40DD-AFC4-6F175D3DCCD1}">
              <a14:hiddenFill xmlns:a14="http://schemas.microsoft.com/office/drawing/2010/main">
                <a:solidFill>
                  <a:srgbClr val="FFFFFF"/>
                </a:solidFill>
              </a14:hiddenFill>
            </a:ext>
          </a:extLst>
        </p:spPr>
      </p:pic>
      <p:sp>
        <p:nvSpPr>
          <p:cNvPr id="6" name="AutoShape 4" descr="Biển Báo Hiệu Giao Thông Báo Nguy Hiểm W.233 Nguy Hiểm Khác"/>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vi-VN"/>
          </a:p>
        </p:txBody>
      </p:sp>
      <p:pic>
        <p:nvPicPr>
          <p:cNvPr id="5126" name="Picture 6" descr="Danh sách các biển báo nguy hiểm tài xế cần ghi nhớ"/>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0192" y="2637508"/>
            <a:ext cx="2309402" cy="193925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Biển báo số 301c: Các xe chỉ được rẽ trái | Chất lượng cao giá rẻ nhất Châu  Hưng 24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5400000">
            <a:off x="3167844" y="2524833"/>
            <a:ext cx="2232248" cy="216460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100+ hình ảnh khóc mếu - hinhanhsieudep.ne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15614" y="4814118"/>
            <a:ext cx="1940196" cy="155024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Mua Bộ 12 Bóng Xốp Hình Mặt Cười Vui Nhộn chỉ 159.200₫ | Đồ Chơi Baby"/>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483" b="9483"/>
          <a:stretch/>
        </p:blipFill>
        <p:spPr bwMode="auto">
          <a:xfrm>
            <a:off x="3633328" y="4871969"/>
            <a:ext cx="1913091" cy="1550242"/>
          </a:xfrm>
          <a:prstGeom prst="rect">
            <a:avLst/>
          </a:prstGeom>
          <a:noFill/>
          <a:extLst>
            <a:ext uri="{909E8E84-426E-40DD-AFC4-6F175D3DCCD1}">
              <a14:hiddenFill xmlns:a14="http://schemas.microsoft.com/office/drawing/2010/main">
                <a:solidFill>
                  <a:srgbClr val="FFFFFF"/>
                </a:solidFill>
              </a14:hiddenFill>
            </a:ext>
          </a:extLst>
        </p:spPr>
      </p:pic>
      <p:sp>
        <p:nvSpPr>
          <p:cNvPr id="13" name="Left Arrow 12">
            <a:hlinkClick r:id="rId10" action="ppaction://hlinksldjump"/>
          </p:cNvPr>
          <p:cNvSpPr/>
          <p:nvPr/>
        </p:nvSpPr>
        <p:spPr>
          <a:xfrm>
            <a:off x="6025084" y="5013176"/>
            <a:ext cx="2435348" cy="1152127"/>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smtClean="0">
                <a:solidFill>
                  <a:srgbClr val="FF0000"/>
                </a:solidFill>
                <a:latin typeface="Times New Roman" pitchFamily="18" charset="0"/>
                <a:cs typeface="Times New Roman" pitchFamily="18" charset="0"/>
              </a:rPr>
              <a:t>QUAY LẠI</a:t>
            </a:r>
            <a:endParaRPr lang="vi-VN" sz="25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1954074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subTnLst>
                                    <p:audio>
                                      <p:cMediaNode>
                                        <p:cTn display="0" masterRel="sameClick">
                                          <p:stCondLst>
                                            <p:cond evt="begin" delay="0">
                                              <p:tn val="5"/>
                                            </p:cond>
                                          </p:stCondLst>
                                          <p:endCondLst>
                                            <p:cond evt="onStopAudio" delay="0">
                                              <p:tgtEl>
                                                <p:sldTgt/>
                                              </p:tgtEl>
                                            </p:cond>
                                          </p:endCondLst>
                                        </p:cTn>
                                        <p:tgtEl>
                                          <p:sndTgt r:embed="rId2" name="drumroll.wav"/>
                                        </p:tgtEl>
                                      </p:cMediaNode>
                                    </p:audio>
                                  </p:subTnLst>
                                </p:cTn>
                              </p:par>
                            </p:childTnLst>
                          </p:cTn>
                        </p:par>
                      </p:childTnLst>
                    </p:cTn>
                  </p:par>
                </p:childTnLst>
              </p:cTn>
              <p:nextCondLst>
                <p:cond evt="onClick" delay="0">
                  <p:tgtEl>
                    <p:spTgt spid="10"/>
                  </p:tgtEl>
                </p:cond>
              </p:nextCondLst>
            </p:seq>
            <p:seq concurrent="1" nextAc="seek">
              <p:cTn id="8" restart="whenNotActive" fill="hold" evtFilter="cancelBubble" nodeType="interactiveSeq">
                <p:stCondLst>
                  <p:cond evt="onClick" delay="0">
                    <p:tgtEl>
                      <p:spTgt spid="11"/>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nodeType="clickEffect">
                                  <p:stCondLst>
                                    <p:cond delay="0"/>
                                  </p:stCondLst>
                                  <p:childTnLst>
                                    <p:animEffect transition="out" filter="fade">
                                      <p:cBhvr>
                                        <p:cTn id="12" dur="500"/>
                                        <p:tgtEl>
                                          <p:spTgt spid="11"/>
                                        </p:tgtEl>
                                      </p:cBhvr>
                                    </p:animEffect>
                                    <p:set>
                                      <p:cBhvr>
                                        <p:cTn id="13" dur="1" fill="hold">
                                          <p:stCondLst>
                                            <p:cond delay="499"/>
                                          </p:stCondLst>
                                        </p:cTn>
                                        <p:tgtEl>
                                          <p:spTgt spid="11"/>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childTnLst>
                          </p:cTn>
                        </p:par>
                      </p:childTnLst>
                    </p:cTn>
                  </p:par>
                </p:childTnLst>
              </p:cTn>
              <p:nextCondLst>
                <p:cond evt="onClick" delay="0">
                  <p:tgtEl>
                    <p:spTgt spid="11"/>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421</TotalTime>
  <Words>688</Words>
  <Application>Microsoft Office PowerPoint</Application>
  <PresentationFormat>On-screen Show (4:3)</PresentationFormat>
  <Paragraphs>103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00000001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MyPC</dc:creator>
  <cp:lastModifiedBy>Windows User</cp:lastModifiedBy>
  <cp:revision>56</cp:revision>
  <dcterms:created xsi:type="dcterms:W3CDTF">2020-12-24T12:43:18Z</dcterms:created>
  <dcterms:modified xsi:type="dcterms:W3CDTF">2023-08-14T02:21:59Z</dcterms:modified>
</cp:coreProperties>
</file>