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8" r:id="rId2"/>
    <p:sldId id="259" r:id="rId3"/>
    <p:sldId id="315" r:id="rId4"/>
    <p:sldId id="280" r:id="rId5"/>
    <p:sldId id="263" r:id="rId6"/>
    <p:sldId id="317" r:id="rId7"/>
    <p:sldId id="313" r:id="rId8"/>
    <p:sldId id="285" r:id="rId9"/>
    <p:sldId id="287" r:id="rId10"/>
    <p:sldId id="298" r:id="rId11"/>
    <p:sldId id="267" r:id="rId12"/>
    <p:sldId id="295" r:id="rId13"/>
    <p:sldId id="271" r:id="rId14"/>
    <p:sldId id="272" r:id="rId15"/>
    <p:sldId id="299" r:id="rId16"/>
    <p:sldId id="274" r:id="rId17"/>
    <p:sldId id="276" r:id="rId18"/>
    <p:sldId id="278" r:id="rId19"/>
    <p:sldId id="281" r:id="rId20"/>
    <p:sldId id="300" r:id="rId21"/>
    <p:sldId id="282" r:id="rId22"/>
    <p:sldId id="284" r:id="rId23"/>
    <p:sldId id="302" r:id="rId24"/>
    <p:sldId id="304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97" d="100"/>
          <a:sy n="97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5270-82DD-4C76-A2D9-CD2759E73CB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41CC-7DC1-4231-BA72-2FFF4CB1C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4832F-E9D8-4C0B-97D7-914905560ABA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2666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83D45-B032-48EC-9CD5-D45D9965FCDE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1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DFFEA-3058-46FD-98E2-9EFA4F97EF34}" type="slidenum">
              <a:rPr lang="en-US"/>
              <a:pPr/>
              <a:t>25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017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4A0C65-AC8D-4BCF-BBC4-3B832A745172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6099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79452-1F47-4273-B74C-BC4761F169DA}" type="slidenum">
              <a:rPr lang="en-US"/>
              <a:pPr/>
              <a:t>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51704-EB1E-4712-95B9-E9AC728CB7C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trụ.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782801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52731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D82CC-E2DC-4A78-B19B-B3B464303E36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  <p:extLst>
      <p:ext uri="{BB962C8B-B14F-4D97-AF65-F5344CB8AC3E}">
        <p14:creationId xmlns:p14="http://schemas.microsoft.com/office/powerpoint/2010/main" val="340841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23D21-05E8-4387-BF24-7FE1DB8DB26E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4E052-15DB-486C-A5C9-4334C8634F26}" type="slidenum">
              <a:rPr lang="en-US"/>
              <a:pPr/>
              <a:t>17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BA6A-0902-4D36-91A4-3CB638A5F972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D26-B447-4A59-A7A9-4ACCA706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27/12/8a/27128a835fd86e5757270eb849ff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4538" y="1981200"/>
            <a:ext cx="7789862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 noChangeArrowheads="1"/>
          </p:cNvSpPr>
          <p:nvPr/>
        </p:nvSpPr>
        <p:spPr bwMode="auto">
          <a:xfrm>
            <a:off x="1295400" y="431800"/>
            <a:ext cx="6857999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buNone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 noChangeArrowheads="1"/>
          </p:cNvSpPr>
          <p:nvPr/>
        </p:nvSpPr>
        <p:spPr bwMode="auto">
          <a:xfrm>
            <a:off x="2130425" y="4956175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0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algn="ctr">
              <a:buNone/>
            </a:pPr>
            <a:r>
              <a:rPr lang="en-US" sz="2000" b="1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NGA</a:t>
            </a:r>
            <a:endParaRPr lang="en-US" sz="2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46125" y="2843357"/>
            <a:ext cx="7788275" cy="685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4225" y="3409950"/>
            <a:ext cx="7789862" cy="78105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38600" y="1267420"/>
            <a:ext cx="990600" cy="1018580"/>
          </a:xfrm>
          <a:custGeom>
            <a:avLst/>
            <a:gdLst/>
            <a:ahLst/>
            <a:cxnLst/>
            <a:rect l="l" t="t" r="r" b="b"/>
            <a:pathLst>
              <a:path w="2478202" h="2484336">
                <a:moveTo>
                  <a:pt x="0" y="0"/>
                </a:moveTo>
                <a:lnTo>
                  <a:pt x="2478202" y="0"/>
                </a:lnTo>
                <a:lnTo>
                  <a:pt x="2478202" y="2484337"/>
                </a:lnTo>
                <a:lnTo>
                  <a:pt x="0" y="2484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4243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274133" y="1823677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Gi</a:t>
            </a:r>
            <a:r>
              <a:rPr lang="vi-VN" sz="4800" b="1" dirty="0" smtClean="0">
                <a:solidFill>
                  <a:srgbClr val="0000FF"/>
                </a:solidFill>
              </a:rPr>
              <a:t>ống nhau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797425" y="1524000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-228600" y="1712913"/>
            <a:ext cx="3875088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0000FF"/>
                </a:solidFill>
              </a:rPr>
              <a:t>Khác nhau:</a:t>
            </a: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638175" y="1417638"/>
            <a:ext cx="6732588" cy="6704012"/>
            <a:chOff x="-2112" y="901"/>
            <a:chExt cx="4241" cy="4223"/>
          </a:xfrm>
        </p:grpSpPr>
        <p:sp>
          <p:nvSpPr>
            <p:cNvPr id="90117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5" name="Text Box 13"/>
          <p:cNvSpPr txBox="1">
            <a:spLocks noChangeArrowheads="1"/>
          </p:cNvSpPr>
          <p:nvPr/>
        </p:nvSpPr>
        <p:spPr bwMode="auto">
          <a:xfrm>
            <a:off x="1755775" y="5480050"/>
            <a:ext cx="5354638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vuông</a:t>
            </a:r>
          </a:p>
        </p:txBody>
      </p:sp>
      <p:pic>
        <p:nvPicPr>
          <p:cNvPr id="90127" name="Picture 15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0128" name="Picture 16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0" y="2619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Nhận biết khối vuông, khối chữ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3821113" y="1323975"/>
            <a:ext cx="801687" cy="324167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16450" y="1257300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829050" y="3790950"/>
            <a:ext cx="3284538" cy="8191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0" y="1287463"/>
            <a:ext cx="3359150" cy="3297237"/>
            <a:chOff x="2400" y="811"/>
            <a:chExt cx="2116" cy="2077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400" y="811"/>
              <a:ext cx="2116" cy="2077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2904" y="2397"/>
              <a:ext cx="158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2416" y="2413"/>
              <a:ext cx="484" cy="4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916" y="840"/>
              <a:ext cx="0" cy="155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Freeform 12"/>
          <p:cNvSpPr>
            <a:spLocks/>
          </p:cNvSpPr>
          <p:nvPr/>
        </p:nvSpPr>
        <p:spPr bwMode="auto">
          <a:xfrm>
            <a:off x="6369050" y="1282700"/>
            <a:ext cx="788988" cy="3248025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525" y="0"/>
              </a:cxn>
              <a:cxn ang="0">
                <a:pos x="517" y="1762"/>
              </a:cxn>
              <a:cxn ang="0">
                <a:pos x="0" y="2270"/>
              </a:cxn>
              <a:cxn ang="0">
                <a:pos x="8" y="517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822700" y="2101850"/>
            <a:ext cx="2514600" cy="2489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3797300" y="1270000"/>
            <a:ext cx="3386138" cy="831850"/>
          </a:xfrm>
          <a:custGeom>
            <a:avLst/>
            <a:gdLst/>
            <a:ahLst/>
            <a:cxnLst>
              <a:cxn ang="0">
                <a:pos x="0" y="542"/>
              </a:cxn>
              <a:cxn ang="0">
                <a:pos x="1567" y="542"/>
              </a:cxn>
              <a:cxn ang="0">
                <a:pos x="2109" y="8"/>
              </a:cxn>
              <a:cxn ang="0">
                <a:pos x="525" y="0"/>
              </a:cxn>
              <a:cxn ang="0">
                <a:pos x="0" y="525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36575" y="1162050"/>
            <a:ext cx="6732588" cy="6704013"/>
            <a:chOff x="-2112" y="901"/>
            <a:chExt cx="4241" cy="4223"/>
          </a:xfrm>
        </p:grpSpPr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AutoShape 42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Rectangle 47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366713" y="592772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vuông.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140075" y="59436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6175375" y="5886450"/>
            <a:ext cx="252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228600" y="6313488"/>
            <a:ext cx="290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Mặt sau và mặt trước</a:t>
            </a:r>
            <a:r>
              <a:rPr lang="en-US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3097213" y="6302375"/>
            <a:ext cx="292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vuông có thể lật.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5943600" y="6313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vuông có thể trượt.</a:t>
            </a:r>
          </a:p>
        </p:txBody>
      </p:sp>
      <p:sp>
        <p:nvSpPr>
          <p:cNvPr id="7181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7183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05000" y="5334000"/>
            <a:ext cx="14478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vuông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1763713" y="579438"/>
            <a:ext cx="71199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Khối vuông có thể chồng lên nhau.</a:t>
            </a:r>
          </a:p>
        </p:txBody>
      </p:sp>
      <p:sp>
        <p:nvSpPr>
          <p:cNvPr id="7237" name="AutoShape 69"/>
          <p:cNvSpPr>
            <a:spLocks noChangeArrowheads="1"/>
          </p:cNvSpPr>
          <p:nvPr/>
        </p:nvSpPr>
        <p:spPr bwMode="auto">
          <a:xfrm>
            <a:off x="7739063" y="34972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AutoShape 70"/>
          <p:cNvSpPr>
            <a:spLocks noChangeArrowheads="1"/>
          </p:cNvSpPr>
          <p:nvPr/>
        </p:nvSpPr>
        <p:spPr bwMode="auto">
          <a:xfrm>
            <a:off x="7739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Rectangle 71"/>
          <p:cNvSpPr>
            <a:spLocks noChangeArrowheads="1"/>
          </p:cNvSpPr>
          <p:nvPr/>
        </p:nvSpPr>
        <p:spPr bwMode="auto">
          <a:xfrm>
            <a:off x="493713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2224088" y="1489075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509588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193925" y="269081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496888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2193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AutoShape 84"/>
          <p:cNvSpPr>
            <a:spLocks noChangeArrowheads="1"/>
          </p:cNvSpPr>
          <p:nvPr/>
        </p:nvSpPr>
        <p:spPr bwMode="auto">
          <a:xfrm>
            <a:off x="7724775" y="1943100"/>
            <a:ext cx="1058863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2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1"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3" grpId="0" animBg="1"/>
      <p:bldP spid="7173" grpId="1" animBg="1"/>
      <p:bldP spid="7174" grpId="0" animBg="1"/>
      <p:bldP spid="7174" grpId="1" animBg="1"/>
      <p:bldP spid="7180" grpId="0" animBg="1"/>
      <p:bldP spid="7180" grpId="1" animBg="1"/>
      <p:bldP spid="7201" grpId="0" animBg="1"/>
      <p:bldP spid="7201" grpId="1" animBg="1"/>
      <p:bldP spid="7205" grpId="0" animBg="1"/>
      <p:bldP spid="7205" grpId="1" animBg="1"/>
      <p:bldP spid="7218" grpId="0"/>
      <p:bldP spid="7219" grpId="0"/>
      <p:bldP spid="7220" grpId="0"/>
      <p:bldP spid="7221" grpId="0"/>
      <p:bldP spid="7222" grpId="0"/>
      <p:bldP spid="7223" grpId="0"/>
      <p:bldP spid="7237" grpId="0" animBg="1"/>
      <p:bldP spid="7238" grpId="0" animBg="1"/>
      <p:bldP spid="7239" grpId="0" animBg="1"/>
      <p:bldP spid="7240" grpId="0" animBg="1"/>
      <p:bldP spid="7241" grpId="0" animBg="1"/>
      <p:bldP spid="7242" grpId="0" animBg="1"/>
      <p:bldP spid="7243" grpId="0" animBg="1"/>
      <p:bldP spid="7244" grpId="0" animBg="1"/>
      <p:bldP spid="72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511326_847403302953355_53478435890587716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762000"/>
            <a:ext cx="4267200" cy="5364163"/>
          </a:xfrm>
        </p:spPr>
      </p:pic>
      <p:pic>
        <p:nvPicPr>
          <p:cNvPr id="5" name="Picture 4" descr="314472034_847789209697105_649474076084613574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762000"/>
            <a:ext cx="3657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755775" y="5480050"/>
            <a:ext cx="6342063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/>
              <a:t>Khối chữ nhật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22513" y="1657350"/>
            <a:ext cx="5087937" cy="3324225"/>
            <a:chOff x="-1077" y="992"/>
            <a:chExt cx="3149" cy="2094"/>
          </a:xfrm>
        </p:grpSpPr>
        <p:sp>
          <p:nvSpPr>
            <p:cNvPr id="91148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Freeform 14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Freeform 16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1153" name="Picture 17" descr="2FF4A10BE8D543779575ADE7409EF7B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91154" name="Picture 18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5" name="Picture 55" descr="69D537EC41674A80AAA68CB93FBC129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3590925"/>
            <a:ext cx="1109662" cy="3267075"/>
          </a:xfrm>
          <a:prstGeom prst="rect">
            <a:avLst/>
          </a:prstGeom>
          <a:noFill/>
        </p:spPr>
      </p:pic>
      <p:sp>
        <p:nvSpPr>
          <p:cNvPr id="61442" name="Freeform 2"/>
          <p:cNvSpPr>
            <a:spLocks/>
          </p:cNvSpPr>
          <p:nvPr/>
        </p:nvSpPr>
        <p:spPr bwMode="auto">
          <a:xfrm>
            <a:off x="3846513" y="1044575"/>
            <a:ext cx="827087" cy="3114675"/>
          </a:xfrm>
          <a:custGeom>
            <a:avLst/>
            <a:gdLst/>
            <a:ahLst/>
            <a:cxnLst>
              <a:cxn ang="0">
                <a:pos x="9" y="462"/>
              </a:cxn>
              <a:cxn ang="0">
                <a:pos x="505" y="0"/>
              </a:cxn>
              <a:cxn ang="0">
                <a:pos x="497" y="1585"/>
              </a:cxn>
              <a:cxn ang="0">
                <a:pos x="0" y="2042"/>
              </a:cxn>
              <a:cxn ang="0">
                <a:pos x="8" y="465"/>
              </a:cxn>
            </a:cxnLst>
            <a:rect l="0" t="0" r="r" b="b"/>
            <a:pathLst>
              <a:path w="505" h="2042">
                <a:moveTo>
                  <a:pt x="9" y="462"/>
                </a:moveTo>
                <a:lnTo>
                  <a:pt x="505" y="0"/>
                </a:lnTo>
                <a:lnTo>
                  <a:pt x="497" y="1585"/>
                </a:lnTo>
                <a:lnTo>
                  <a:pt x="0" y="2042"/>
                </a:lnTo>
                <a:lnTo>
                  <a:pt x="8" y="465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679950" y="1054100"/>
            <a:ext cx="4127500" cy="23622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Freeform 4"/>
          <p:cNvSpPr>
            <a:spLocks/>
          </p:cNvSpPr>
          <p:nvPr/>
        </p:nvSpPr>
        <p:spPr bwMode="auto">
          <a:xfrm>
            <a:off x="3797300" y="3429000"/>
            <a:ext cx="49784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2680" y="480"/>
              </a:cxn>
              <a:cxn ang="0">
                <a:pos x="3136" y="0"/>
              </a:cxn>
              <a:cxn ang="0">
                <a:pos x="520" y="0"/>
              </a:cxn>
              <a:cxn ang="0">
                <a:pos x="32" y="480"/>
              </a:cxn>
            </a:cxnLst>
            <a:rect l="0" t="0" r="r" b="b"/>
            <a:pathLst>
              <a:path w="3136" h="480">
                <a:moveTo>
                  <a:pt x="0" y="480"/>
                </a:moveTo>
                <a:lnTo>
                  <a:pt x="2680" y="480"/>
                </a:lnTo>
                <a:lnTo>
                  <a:pt x="3136" y="0"/>
                </a:lnTo>
                <a:lnTo>
                  <a:pt x="520" y="0"/>
                </a:lnTo>
                <a:lnTo>
                  <a:pt x="32" y="48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835400" y="1033463"/>
            <a:ext cx="5019675" cy="3182937"/>
            <a:chOff x="1200" y="1091"/>
            <a:chExt cx="3162" cy="2005"/>
          </a:xfrm>
        </p:grpSpPr>
        <p:sp>
          <p:nvSpPr>
            <p:cNvPr id="61446" name="AutoShape 6"/>
            <p:cNvSpPr>
              <a:spLocks noChangeArrowheads="1"/>
            </p:cNvSpPr>
            <p:nvPr/>
          </p:nvSpPr>
          <p:spPr bwMode="auto">
            <a:xfrm>
              <a:off x="1200" y="1091"/>
              <a:ext cx="3156" cy="200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224" y="1119"/>
              <a:ext cx="3138" cy="1962"/>
              <a:chOff x="1224" y="1119"/>
              <a:chExt cx="3138" cy="1962"/>
            </a:xfrm>
          </p:grpSpPr>
          <p:sp>
            <p:nvSpPr>
              <p:cNvPr id="61447" name="Line 7"/>
              <p:cNvSpPr>
                <a:spLocks noChangeShapeType="1"/>
              </p:cNvSpPr>
              <p:nvPr/>
            </p:nvSpPr>
            <p:spPr bwMode="auto">
              <a:xfrm flipV="1">
                <a:off x="1736" y="2582"/>
                <a:ext cx="262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8" name="Line 8"/>
              <p:cNvSpPr>
                <a:spLocks noChangeShapeType="1"/>
              </p:cNvSpPr>
              <p:nvPr/>
            </p:nvSpPr>
            <p:spPr bwMode="auto">
              <a:xfrm flipH="1">
                <a:off x="1224" y="2573"/>
                <a:ext cx="514" cy="50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49" name="Line 9"/>
              <p:cNvSpPr>
                <a:spLocks noChangeShapeType="1"/>
              </p:cNvSpPr>
              <p:nvPr/>
            </p:nvSpPr>
            <p:spPr bwMode="auto">
              <a:xfrm>
                <a:off x="1730" y="1119"/>
                <a:ext cx="0" cy="1503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450" name="Freeform 10"/>
          <p:cNvSpPr>
            <a:spLocks/>
          </p:cNvSpPr>
          <p:nvPr/>
        </p:nvSpPr>
        <p:spPr bwMode="auto">
          <a:xfrm>
            <a:off x="7991475" y="1079500"/>
            <a:ext cx="831850" cy="3209925"/>
          </a:xfrm>
          <a:custGeom>
            <a:avLst/>
            <a:gdLst/>
            <a:ahLst/>
            <a:cxnLst>
              <a:cxn ang="0">
                <a:pos x="12" y="474"/>
              </a:cxn>
              <a:cxn ang="0">
                <a:pos x="505" y="0"/>
              </a:cxn>
              <a:cxn ang="0">
                <a:pos x="508" y="1488"/>
              </a:cxn>
              <a:cxn ang="0">
                <a:pos x="0" y="2022"/>
              </a:cxn>
              <a:cxn ang="0">
                <a:pos x="8" y="461"/>
              </a:cxn>
            </a:cxnLst>
            <a:rect l="0" t="0" r="r" b="b"/>
            <a:pathLst>
              <a:path w="508" h="2022">
                <a:moveTo>
                  <a:pt x="12" y="474"/>
                </a:moveTo>
                <a:lnTo>
                  <a:pt x="505" y="0"/>
                </a:lnTo>
                <a:lnTo>
                  <a:pt x="508" y="1488"/>
                </a:lnTo>
                <a:lnTo>
                  <a:pt x="0" y="2022"/>
                </a:lnTo>
                <a:lnTo>
                  <a:pt x="8" y="461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3835400" y="1809750"/>
            <a:ext cx="4140200" cy="24130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3797300" y="1016000"/>
            <a:ext cx="4991100" cy="793750"/>
          </a:xfrm>
          <a:custGeom>
            <a:avLst/>
            <a:gdLst/>
            <a:ahLst/>
            <a:cxnLst>
              <a:cxn ang="0">
                <a:pos x="0" y="516"/>
              </a:cxn>
              <a:cxn ang="0">
                <a:pos x="2640" y="496"/>
              </a:cxn>
              <a:cxn ang="0">
                <a:pos x="3128" y="0"/>
              </a:cxn>
              <a:cxn ang="0">
                <a:pos x="488" y="8"/>
              </a:cxn>
              <a:cxn ang="0">
                <a:pos x="0" y="500"/>
              </a:cxn>
            </a:cxnLst>
            <a:rect l="0" t="0" r="r" b="b"/>
            <a:pathLst>
              <a:path w="3128" h="516">
                <a:moveTo>
                  <a:pt x="0" y="516"/>
                </a:moveTo>
                <a:lnTo>
                  <a:pt x="2640" y="496"/>
                </a:lnTo>
                <a:lnTo>
                  <a:pt x="3128" y="0"/>
                </a:lnTo>
                <a:lnTo>
                  <a:pt x="488" y="8"/>
                </a:lnTo>
                <a:lnTo>
                  <a:pt x="0" y="500"/>
                </a:lnTo>
              </a:path>
            </a:pathLst>
          </a:custGeom>
          <a:gradFill rotWithShape="1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759200" y="1003300"/>
            <a:ext cx="5087938" cy="3324225"/>
            <a:chOff x="-1077" y="992"/>
            <a:chExt cx="3149" cy="2094"/>
          </a:xfrm>
        </p:grpSpPr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AutoShape 15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Freeform 16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Freeform 18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0" y="5899150"/>
            <a:ext cx="315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chữ nhật.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079750" y="5899150"/>
            <a:ext cx="279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248400" y="5945188"/>
            <a:ext cx="2497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Hai mặt hai bên.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0" y="6313488"/>
            <a:ext cx="2979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Mặt sau và mặt trước.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630488" y="6284913"/>
            <a:ext cx="3124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chữ nhật có thể lật.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5537200" y="63134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5. Khối chữ nhật có thể trượt.</a:t>
            </a:r>
          </a:p>
        </p:txBody>
      </p:sp>
      <p:sp>
        <p:nvSpPr>
          <p:cNvPr id="61466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925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61467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307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6146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51000" y="5321300"/>
            <a:ext cx="1701800" cy="5461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ch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ữ nhật</a:t>
            </a:r>
          </a:p>
        </p:txBody>
      </p:sp>
      <p:sp>
        <p:nvSpPr>
          <p:cNvPr id="61469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6147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071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6147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900" y="53340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61484" name="Rectangle 44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pic>
        <p:nvPicPr>
          <p:cNvPr id="61494" name="Picture 54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1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5417 -3.7037E-7 " pathEditMode="relative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0"/>
                  </p:tgtEl>
                </p:cond>
              </p:nextCondLst>
            </p:seq>
          </p:childTnLst>
        </p:cTn>
      </p:par>
    </p:tnLst>
    <p:bldLst>
      <p:bldP spid="61442" grpId="0" animBg="1"/>
      <p:bldP spid="61442" grpId="1" animBg="1"/>
      <p:bldP spid="61443" grpId="0" animBg="1"/>
      <p:bldP spid="61443" grpId="1" animBg="1"/>
      <p:bldP spid="61444" grpId="0" animBg="1"/>
      <p:bldP spid="61444" grpId="1" animBg="1"/>
      <p:bldP spid="61450" grpId="0" animBg="1"/>
      <p:bldP spid="61450" grpId="1" animBg="1"/>
      <p:bldP spid="61451" grpId="0" animBg="1"/>
      <p:bldP spid="61451" grpId="1" animBg="1"/>
      <p:bldP spid="61452" grpId="0" animBg="1"/>
      <p:bldP spid="61452" grpId="1" animBg="1"/>
      <p:bldP spid="61460" grpId="0"/>
      <p:bldP spid="61461" grpId="0"/>
      <p:bldP spid="61462" grpId="0"/>
      <p:bldP spid="61463" grpId="0"/>
      <p:bldP spid="61464" grpId="0"/>
      <p:bldP spid="61465" grpId="0"/>
      <p:bldP spid="61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28" name="Picture 48" descr="2FF4A10BE8D543779575ADE7409EF7B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3422650"/>
            <a:ext cx="1438275" cy="3435350"/>
          </a:xfrm>
          <a:prstGeom prst="rect">
            <a:avLst/>
          </a:prstGeom>
          <a:noFill/>
        </p:spPr>
      </p:pic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1531938" y="384175"/>
            <a:ext cx="73548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 chữ nhật có thể chồng lên nhau</a:t>
            </a:r>
          </a:p>
        </p:txBody>
      </p:sp>
      <p:sp>
        <p:nvSpPr>
          <p:cNvPr id="97313" name="AutoShape 33"/>
          <p:cNvSpPr>
            <a:spLocks noChangeArrowheads="1"/>
          </p:cNvSpPr>
          <p:nvPr/>
        </p:nvSpPr>
        <p:spPr bwMode="auto">
          <a:xfrm>
            <a:off x="5878513" y="3744913"/>
            <a:ext cx="1741487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AutoShape 34"/>
          <p:cNvSpPr>
            <a:spLocks noChangeArrowheads="1"/>
          </p:cNvSpPr>
          <p:nvPr/>
        </p:nvSpPr>
        <p:spPr bwMode="auto">
          <a:xfrm>
            <a:off x="5892800" y="3048000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15" name="AutoShape 35"/>
          <p:cNvSpPr>
            <a:spLocks noChangeArrowheads="1"/>
          </p:cNvSpPr>
          <p:nvPr/>
        </p:nvSpPr>
        <p:spPr bwMode="auto">
          <a:xfrm>
            <a:off x="5922963" y="2379663"/>
            <a:ext cx="1741487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7322" name="AutoShape 42"/>
          <p:cNvSpPr>
            <a:spLocks noChangeArrowheads="1"/>
          </p:cNvSpPr>
          <p:nvPr/>
        </p:nvSpPr>
        <p:spPr bwMode="auto">
          <a:xfrm>
            <a:off x="376238" y="2424113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3" name="AutoShape 43"/>
          <p:cNvSpPr>
            <a:spLocks noChangeArrowheads="1"/>
          </p:cNvSpPr>
          <p:nvPr/>
        </p:nvSpPr>
        <p:spPr bwMode="auto">
          <a:xfrm>
            <a:off x="2770188" y="23971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4" name="AutoShape 44"/>
          <p:cNvSpPr>
            <a:spLocks noChangeArrowheads="1"/>
          </p:cNvSpPr>
          <p:nvPr/>
        </p:nvSpPr>
        <p:spPr bwMode="auto">
          <a:xfrm>
            <a:off x="2827338" y="349885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5" name="AutoShape 45"/>
          <p:cNvSpPr>
            <a:spLocks noChangeArrowheads="1"/>
          </p:cNvSpPr>
          <p:nvPr/>
        </p:nvSpPr>
        <p:spPr bwMode="auto">
          <a:xfrm>
            <a:off x="390525" y="355441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6" name="AutoShape 46"/>
          <p:cNvSpPr>
            <a:spLocks noChangeArrowheads="1"/>
          </p:cNvSpPr>
          <p:nvPr/>
        </p:nvSpPr>
        <p:spPr bwMode="auto">
          <a:xfrm>
            <a:off x="419100" y="46751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27" name="AutoShape 47"/>
          <p:cNvSpPr>
            <a:spLocks noChangeArrowheads="1"/>
          </p:cNvSpPr>
          <p:nvPr/>
        </p:nvSpPr>
        <p:spPr bwMode="auto">
          <a:xfrm>
            <a:off x="2917825" y="4660900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329" name="Picture 49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7825"/>
            <a:ext cx="92075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/>
      <p:bldP spid="97313" grpId="0" animBg="1"/>
      <p:bldP spid="97314" grpId="0" animBg="1"/>
      <p:bldP spid="97315" grpId="0" animBg="1"/>
      <p:bldP spid="97322" grpId="0" animBg="1"/>
      <p:bldP spid="97323" grpId="0" animBg="1"/>
      <p:bldP spid="97324" grpId="0" animBg="1"/>
      <p:bldP spid="97325" grpId="0" animBg="1"/>
      <p:bldP spid="97326" grpId="0" animBg="1"/>
      <p:bldP spid="973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314679771_1254659758718329_7455432350326711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066800"/>
            <a:ext cx="6934200" cy="4876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04452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4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5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7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1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04467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8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9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1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2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4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5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1241425" y="196850"/>
            <a:ext cx="77041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/>
              <a:t>Nhận biết khối cầu</a:t>
            </a:r>
          </a:p>
        </p:txBody>
      </p:sp>
      <p:pic>
        <p:nvPicPr>
          <p:cNvPr id="104481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04482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2365375" y="5545138"/>
            <a:ext cx="48768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</a:rPr>
              <a:t>   Khối cầu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61" grpId="0" animBg="1"/>
      <p:bldP spid="104462" grpId="0" animBg="1"/>
      <p:bldP spid="104462" grpId="1" animBg="1"/>
      <p:bldP spid="104463" grpId="0" animBg="1"/>
      <p:bldP spid="104463" grpId="1" animBg="1"/>
      <p:bldP spid="1044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SO SÁNH</a:t>
            </a:r>
            <a:endParaRPr lang="en-US" dirty="0"/>
          </a:p>
        </p:txBody>
      </p:sp>
      <p:pic>
        <p:nvPicPr>
          <p:cNvPr id="6" name="Content Placeholder 5" descr="314494389_940104780300780_6896906631970451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162800" cy="4495800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420688" y="339883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2122488" y="34432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08" name="AutoShape 40"/>
          <p:cNvSpPr>
            <a:spLocks noChangeArrowheads="1"/>
          </p:cNvSpPr>
          <p:nvPr/>
        </p:nvSpPr>
        <p:spPr bwMode="auto">
          <a:xfrm>
            <a:off x="174625" y="2163763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436563" y="4548188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2105025" y="4560888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423863" y="5668963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20900" y="5707063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4" name="AutoShape 46"/>
          <p:cNvSpPr>
            <a:spLocks noChangeArrowheads="1"/>
          </p:cNvSpPr>
          <p:nvPr/>
        </p:nvSpPr>
        <p:spPr bwMode="auto">
          <a:xfrm>
            <a:off x="3975100" y="2003425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5" name="AutoShape 47"/>
          <p:cNvSpPr>
            <a:spLocks noChangeArrowheads="1"/>
          </p:cNvSpPr>
          <p:nvPr/>
        </p:nvSpPr>
        <p:spPr bwMode="auto">
          <a:xfrm>
            <a:off x="4294188" y="3468688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6" name="AutoShape 48"/>
          <p:cNvSpPr>
            <a:spLocks noChangeArrowheads="1"/>
          </p:cNvSpPr>
          <p:nvPr/>
        </p:nvSpPr>
        <p:spPr bwMode="auto">
          <a:xfrm>
            <a:off x="6688138" y="3441700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AutoShape 49"/>
          <p:cNvSpPr>
            <a:spLocks noChangeArrowheads="1"/>
          </p:cNvSpPr>
          <p:nvPr/>
        </p:nvSpPr>
        <p:spPr bwMode="auto">
          <a:xfrm>
            <a:off x="6745288" y="4543425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AutoShape 50"/>
          <p:cNvSpPr>
            <a:spLocks noChangeArrowheads="1"/>
          </p:cNvSpPr>
          <p:nvPr/>
        </p:nvSpPr>
        <p:spPr bwMode="auto">
          <a:xfrm>
            <a:off x="4308475" y="4598988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AutoShape 51"/>
          <p:cNvSpPr>
            <a:spLocks noChangeArrowheads="1"/>
          </p:cNvSpPr>
          <p:nvPr/>
        </p:nvSpPr>
        <p:spPr bwMode="auto">
          <a:xfrm>
            <a:off x="4337050" y="5719763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AutoShape 52"/>
          <p:cNvSpPr>
            <a:spLocks noChangeArrowheads="1"/>
          </p:cNvSpPr>
          <p:nvPr/>
        </p:nvSpPr>
        <p:spPr bwMode="auto">
          <a:xfrm>
            <a:off x="6835775" y="5705475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3" name="AutoShape 65"/>
          <p:cNvSpPr>
            <a:spLocks noChangeArrowheads="1"/>
          </p:cNvSpPr>
          <p:nvPr/>
        </p:nvSpPr>
        <p:spPr bwMode="auto">
          <a:xfrm>
            <a:off x="265113" y="1058863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4" name="AutoShape 66"/>
          <p:cNvSpPr>
            <a:spLocks noChangeArrowheads="1"/>
          </p:cNvSpPr>
          <p:nvPr/>
        </p:nvSpPr>
        <p:spPr bwMode="auto">
          <a:xfrm>
            <a:off x="292100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6" name="AutoShape 68"/>
          <p:cNvSpPr>
            <a:spLocks noChangeArrowheads="1"/>
          </p:cNvSpPr>
          <p:nvPr/>
        </p:nvSpPr>
        <p:spPr bwMode="auto">
          <a:xfrm>
            <a:off x="6445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037" name="AutoShape 69"/>
          <p:cNvSpPr>
            <a:spLocks noChangeArrowheads="1"/>
          </p:cNvSpPr>
          <p:nvPr/>
        </p:nvSpPr>
        <p:spPr bwMode="auto">
          <a:xfrm>
            <a:off x="6459538" y="304800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039" name="Text Box 71"/>
          <p:cNvSpPr txBox="1">
            <a:spLocks noChangeArrowheads="1"/>
          </p:cNvSpPr>
          <p:nvPr/>
        </p:nvSpPr>
        <p:spPr bwMode="auto">
          <a:xfrm>
            <a:off x="2147888" y="479425"/>
            <a:ext cx="406558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smtClean="0">
                <a:latin typeface=".VnTime" pitchFamily="34" charset="0"/>
              </a:rPr>
              <a:t>Giống </a:t>
            </a:r>
            <a:r>
              <a:rPr lang="en-US" sz="6000" b="1">
                <a:latin typeface=".VnTime" pitchFamily="34" charset="0"/>
              </a:rPr>
              <a:t>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4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4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4" dur="20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6" dur="2000" fill="hold"/>
                                        <p:tgtEl>
                                          <p:spTgt spid="84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3" grpId="0" animBg="1"/>
      <p:bldP spid="83984" grpId="0" animBg="1"/>
      <p:bldP spid="84008" grpId="0" animBg="1"/>
      <p:bldP spid="84008" grpId="1" animBg="1"/>
      <p:bldP spid="84008" grpId="2" animBg="1"/>
      <p:bldP spid="84009" grpId="0" animBg="1"/>
      <p:bldP spid="84010" grpId="0" animBg="1"/>
      <p:bldP spid="84011" grpId="0" animBg="1"/>
      <p:bldP spid="84012" grpId="0" animBg="1"/>
      <p:bldP spid="84014" grpId="0" animBg="1"/>
      <p:bldP spid="84014" grpId="1" animBg="1"/>
      <p:bldP spid="84014" grpId="2" animBg="1"/>
      <p:bldP spid="84015" grpId="0" animBg="1"/>
      <p:bldP spid="84016" grpId="0" animBg="1"/>
      <p:bldP spid="84017" grpId="0" animBg="1"/>
      <p:bldP spid="84018" grpId="0" animBg="1"/>
      <p:bldP spid="84019" grpId="0" animBg="1"/>
      <p:bldP spid="84020" grpId="0" animBg="1"/>
      <p:bldP spid="84033" grpId="0" animBg="1"/>
      <p:bldP spid="84034" grpId="0" animBg="1"/>
      <p:bldP spid="84036" grpId="0" animBg="1"/>
      <p:bldP spid="84037" grpId="0" animBg="1"/>
      <p:bldP spid="840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858963" y="0"/>
            <a:ext cx="629761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smtClean="0">
                <a:solidFill>
                  <a:srgbClr val="FF0000"/>
                </a:solidFill>
                <a:latin typeface=".VnTime" pitchFamily="34" charset="0"/>
              </a:rPr>
              <a:t>Khác </a:t>
            </a:r>
            <a:r>
              <a:rPr lang="en-US" sz="6000" b="1">
                <a:solidFill>
                  <a:srgbClr val="FF0000"/>
                </a:solidFill>
                <a:latin typeface=".VnTime" pitchFamily="34" charset="0"/>
              </a:rPr>
              <a:t>nhau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951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992688" y="4803775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4818063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40575" y="5891213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003800" y="5870575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067550" y="3759200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565150" y="4092575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552450" y="5473700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547688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2351088" y="4076700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2335213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2393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3" name="Line 27"/>
          <p:cNvSpPr>
            <a:spLocks noChangeShapeType="1"/>
          </p:cNvSpPr>
          <p:nvPr/>
        </p:nvSpPr>
        <p:spPr bwMode="auto">
          <a:xfrm>
            <a:off x="4746625" y="1306513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6044" name="AutoShape 28"/>
          <p:cNvSpPr>
            <a:spLocks noChangeArrowheads="1"/>
          </p:cNvSpPr>
          <p:nvPr/>
        </p:nvSpPr>
        <p:spPr bwMode="auto">
          <a:xfrm>
            <a:off x="1349375" y="827088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45" name="AutoShape 29"/>
          <p:cNvSpPr>
            <a:spLocks noChangeArrowheads="1"/>
          </p:cNvSpPr>
          <p:nvPr/>
        </p:nvSpPr>
        <p:spPr bwMode="auto">
          <a:xfrm>
            <a:off x="5732463" y="1481138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animBg="1"/>
      <p:bldP spid="86022" grpId="0" animBg="1"/>
      <p:bldP spid="86023" grpId="0" animBg="1"/>
      <p:bldP spid="86024" grpId="0" animBg="1"/>
      <p:bldP spid="86027" grpId="0" animBg="1"/>
      <p:bldP spid="86030" grpId="0" animBg="1"/>
      <p:bldP spid="86031" grpId="0" animBg="1"/>
      <p:bldP spid="86032" grpId="0" animBg="1"/>
      <p:bldP spid="86033" grpId="0" animBg="1"/>
      <p:bldP spid="86034" grpId="0" animBg="1"/>
      <p:bldP spid="86035" grpId="0" animBg="1"/>
      <p:bldP spid="86038" grpId="0" animBg="1"/>
      <p:bldP spid="86044" grpId="0" animBg="1"/>
      <p:bldP spid="860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1987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989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1991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6"/>
          <p:cNvSpPr>
            <a:spLocks noChangeArrowheads="1" noChangeShapeType="1" noTextEdit="1"/>
          </p:cNvSpPr>
          <p:nvPr/>
        </p:nvSpPr>
        <p:spPr bwMode="auto">
          <a:xfrm>
            <a:off x="3952875" y="3078163"/>
            <a:ext cx="12382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 1</a:t>
            </a:r>
          </a:p>
        </p:txBody>
      </p:sp>
      <p:pic>
        <p:nvPicPr>
          <p:cNvPr id="46083" name="Picture 7" descr="Picture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WordArt 9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2819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685800" y="3505200"/>
            <a:ext cx="5867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đội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838200"/>
            <a:ext cx="3733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600" dirty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46087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410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34" descr="cuctinhye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4864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35" descr="Picture1chimca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86600" y="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810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5" descr="FC393A0D6B0F44E2BDCF0A912FDC3DC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562600" y="2209800"/>
            <a:ext cx="127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810125" y="3397250"/>
            <a:ext cx="3622675" cy="3460750"/>
            <a:chOff x="3432" y="1000"/>
            <a:chExt cx="2328" cy="2308"/>
          </a:xfrm>
        </p:grpSpPr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16200000" flipH="1">
              <a:off x="4333" y="1881"/>
              <a:ext cx="2304" cy="550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4" cy="576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854575" y="4259263"/>
            <a:ext cx="2701925" cy="25987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42913" y="4311650"/>
            <a:ext cx="4025900" cy="2546350"/>
            <a:chOff x="-1077" y="992"/>
            <a:chExt cx="3149" cy="2094"/>
          </a:xfrm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AutoShape 50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512888" y="4384675"/>
            <a:ext cx="68024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20000"/>
              </a:spcBef>
            </a:pP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73100" y="0"/>
            <a:ext cx="2476500" cy="3733800"/>
            <a:chOff x="1872" y="480"/>
            <a:chExt cx="2016" cy="2880"/>
          </a:xfrm>
        </p:grpSpPr>
        <p:sp>
          <p:nvSpPr>
            <p:cNvPr id="2107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Line 61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11" name="Picture 63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029200" y="228600"/>
            <a:ext cx="2935287" cy="3003550"/>
            <a:chOff x="1979" y="1715"/>
            <a:chExt cx="1849" cy="1892"/>
          </a:xfrm>
        </p:grpSpPr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2114" name="AutoShape 66"/>
              <p:cNvSpPr>
                <a:spLocks noChangeArrowheads="1"/>
              </p:cNvSpPr>
              <p:nvPr/>
            </p:nvSpPr>
            <p:spPr bwMode="auto">
              <a:xfrm rot="16200000">
                <a:off x="2803" y="3093"/>
                <a:ext cx="160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116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46275"/>
                        <a:invGamma/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</a:gradFill>
                <a:ln w="254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7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8" name="AutoShape 70"/>
                <p:cNvSpPr>
                  <a:spLocks noChangeArrowheads="1"/>
                </p:cNvSpPr>
                <p:nvPr/>
              </p:nvSpPr>
              <p:spPr bwMode="auto">
                <a:xfrm rot="162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99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120" name="AutoShape 72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1" name="AutoShape 73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2" name="AutoShape 74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3" name="AutoShape 75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99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042400" cy="6858000"/>
          </a:xfrm>
          <a:noFill/>
          <a:ln/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đến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đây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kết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thúc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luôn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mạnh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khỏe,công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tốt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cháu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chăm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ngoan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học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giỏi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b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Xin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chào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tạm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biệt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và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hẹn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gặp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lại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05" name="WordArt 57"/>
          <p:cNvSpPr>
            <a:spLocks noChangeArrowheads="1" noChangeShapeType="1" noTextEdit="1"/>
          </p:cNvSpPr>
          <p:nvPr/>
        </p:nvSpPr>
        <p:spPr bwMode="auto">
          <a:xfrm>
            <a:off x="449263" y="1600200"/>
            <a:ext cx="8374062" cy="229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71" grpId="0"/>
      <p:bldP spid="2050" grpId="0" animBg="1"/>
      <p:bldP spid="2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spect="1" noChangeArrowheads="1"/>
          </p:cNvSpPr>
          <p:nvPr/>
        </p:nvSpPr>
        <p:spPr bwMode="auto">
          <a:xfrm>
            <a:off x="2603500" y="1282700"/>
            <a:ext cx="3894138" cy="3894138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2590800" y="1301750"/>
            <a:ext cx="3886200" cy="3879850"/>
            <a:chOff x="1584" y="812"/>
            <a:chExt cx="2256" cy="2444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5" name="AutoShape 5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6" name="AutoShape 6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7" name="AutoShape 7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8" name="AutoShape 8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89" name="AutoShape 9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0" name="AutoShape 10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1" name="AutoShape 11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2" name="AutoShape 12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60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93" name="Oval 13"/>
          <p:cNvSpPr>
            <a:spLocks noChangeAspect="1" noChangeArrowheads="1"/>
          </p:cNvSpPr>
          <p:nvPr/>
        </p:nvSpPr>
        <p:spPr bwMode="auto">
          <a:xfrm>
            <a:off x="2644775" y="1295400"/>
            <a:ext cx="3875088" cy="3875088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4" name="AutoShape 14"/>
          <p:cNvSpPr>
            <a:spLocks noChangeArrowheads="1"/>
          </p:cNvSpPr>
          <p:nvPr/>
        </p:nvSpPr>
        <p:spPr bwMode="auto">
          <a:xfrm rot="16200000">
            <a:off x="4406900" y="4076700"/>
            <a:ext cx="330200" cy="1816100"/>
          </a:xfrm>
          <a:prstGeom prst="moon">
            <a:avLst>
              <a:gd name="adj" fmla="val 49995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5" name="Oval 15"/>
          <p:cNvSpPr>
            <a:spLocks noChangeAspect="1" noChangeArrowheads="1"/>
          </p:cNvSpPr>
          <p:nvPr/>
        </p:nvSpPr>
        <p:spPr bwMode="auto">
          <a:xfrm>
            <a:off x="2608263" y="1274763"/>
            <a:ext cx="3913187" cy="3913187"/>
          </a:xfrm>
          <a:prstGeom prst="ellipse">
            <a:avLst/>
          </a:prstGeom>
          <a:noFill/>
          <a:ln w="28575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8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751138" y="1273175"/>
            <a:ext cx="3581400" cy="3879850"/>
            <a:chOff x="1584" y="812"/>
            <a:chExt cx="2256" cy="2444"/>
          </a:xfrm>
        </p:grpSpPr>
        <p:sp>
          <p:nvSpPr>
            <p:cNvPr id="122899" name="AutoShape 19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AutoShape 20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1" name="AutoShape 21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2" name="AutoShape 22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3" name="AutoShape 23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4" name="AutoShape 24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5" name="AutoShape 25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6" name="AutoShape 26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7" name="AutoShape 27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08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cầu</a:t>
            </a:r>
          </a:p>
        </p:txBody>
      </p:sp>
      <p:sp>
        <p:nvSpPr>
          <p:cNvPr id="122909" name="Text Box 29"/>
          <p:cNvSpPr txBox="1">
            <a:spLocks noChangeArrowheads="1"/>
          </p:cNvSpPr>
          <p:nvPr/>
        </p:nvSpPr>
        <p:spPr bwMode="auto">
          <a:xfrm>
            <a:off x="184150" y="60960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cầu.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2914650" y="6096000"/>
            <a:ext cx="3054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tròn bao quanh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2911" name="Text Box 31"/>
          <p:cNvSpPr txBox="1">
            <a:spLocks noChangeArrowheads="1"/>
          </p:cNvSpPr>
          <p:nvPr/>
        </p:nvSpPr>
        <p:spPr bwMode="auto">
          <a:xfrm>
            <a:off x="6019800" y="60960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Khối cầu có thể lăn.</a:t>
            </a:r>
          </a:p>
        </p:txBody>
      </p:sp>
      <p:pic>
        <p:nvPicPr>
          <p:cNvPr id="122913" name="Picture 33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2914" name="Picture 34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30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30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4509E-6 L 0.25 -1.44509E-6 " pathEditMode="relative" rAng="0" ptsTypes="AA">
                                      <p:cBhvr>
                                        <p:cTn id="48" dur="3000" spd="-100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312 L 0.25156 0.02312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2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8"/>
                  </p:tgtEl>
                </p:cond>
              </p:nextCondLst>
            </p:seq>
          </p:childTnLst>
        </p:cTn>
      </p:par>
    </p:tnLst>
    <p:bldLst>
      <p:bldP spid="122882" grpId="0" animBg="1"/>
      <p:bldP spid="122882" grpId="1" animBg="1"/>
      <p:bldP spid="122893" grpId="0" animBg="1"/>
      <p:bldP spid="122893" grpId="1" animBg="1"/>
      <p:bldP spid="122893" grpId="2" animBg="1"/>
      <p:bldP spid="122894" grpId="0" animBg="1"/>
      <p:bldP spid="122894" grpId="1" animBg="1"/>
      <p:bldP spid="122894" grpId="2" animBg="1"/>
      <p:bldP spid="122895" grpId="0" animBg="1"/>
      <p:bldP spid="122895" grpId="1" animBg="1"/>
      <p:bldP spid="122895" grpId="2" animBg="1"/>
      <p:bldP spid="122909" grpId="0"/>
      <p:bldP spid="122910" grpId="0"/>
      <p:bldP spid="1229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066541_1218848278986587_49419558042197466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06508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06510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1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512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6523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06524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2422525" y="5424488"/>
            <a:ext cx="4471988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1">
                <a:solidFill>
                  <a:srgbClr val="FF0000"/>
                </a:solidFill>
              </a:rPr>
              <a:t>Khối trụ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1727200" y="0"/>
            <a:ext cx="6096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Nhận biết khối trụ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/>
      <p:bldP spid="106499" grpId="1" animBg="1"/>
      <p:bldP spid="106500" grpId="0" animBg="1"/>
      <p:bldP spid="106500" grpId="1" animBg="1"/>
      <p:bldP spid="106504" grpId="0" animBg="1"/>
      <p:bldP spid="106504" grpId="1" animBg="1"/>
      <p:bldP spid="106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khoi t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762000"/>
            <a:ext cx="3324225" cy="4724400"/>
          </a:xfrm>
          <a:prstGeom prst="rect">
            <a:avLst/>
          </a:prstGeom>
          <a:noFill/>
        </p:spPr>
      </p:pic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971800" y="14986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78150" y="41656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55925" y="1498600"/>
            <a:ext cx="3254375" cy="3810000"/>
            <a:chOff x="-384" y="936"/>
            <a:chExt cx="2050" cy="2400"/>
          </a:xfrm>
        </p:grpSpPr>
        <p:sp>
          <p:nvSpPr>
            <p:cNvPr id="124934" name="Oval 6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3399FF">
                    <a:gamma/>
                    <a:shade val="60392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35" name="AutoShape 7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G0" fmla="+- 233 0 0"/>
                <a:gd name="G1" fmla="+- 21600 0 233"/>
                <a:gd name="G2" fmla="*/ 233 1 2"/>
                <a:gd name="G3" fmla="+- 21600 0 G2"/>
                <a:gd name="G4" fmla="+/ 233 21600 2"/>
                <a:gd name="G5" fmla="+/ G1 0 2"/>
                <a:gd name="G6" fmla="*/ 21600 21600 233"/>
                <a:gd name="G7" fmla="*/ G6 1 2"/>
                <a:gd name="G8" fmla="+- 21600 0 G7"/>
                <a:gd name="G9" fmla="*/ 21600 1 2"/>
                <a:gd name="G10" fmla="+- 233 0 G9"/>
                <a:gd name="G11" fmla="?: G10 G8 0"/>
                <a:gd name="G12" fmla="?: G10 G7 21600"/>
                <a:gd name="T0" fmla="*/ 21483 w 21600"/>
                <a:gd name="T1" fmla="*/ 10800 h 21600"/>
                <a:gd name="T2" fmla="*/ 10800 w 21600"/>
                <a:gd name="T3" fmla="*/ 21600 h 21600"/>
                <a:gd name="T4" fmla="*/ 117 w 21600"/>
                <a:gd name="T5" fmla="*/ 10800 h 21600"/>
                <a:gd name="T6" fmla="*/ 10800 w 21600"/>
                <a:gd name="T7" fmla="*/ 0 h 21600"/>
                <a:gd name="T8" fmla="*/ 1917 w 21600"/>
                <a:gd name="T9" fmla="*/ 1917 h 21600"/>
                <a:gd name="T10" fmla="*/ 19683 w 21600"/>
                <a:gd name="T11" fmla="*/ 1968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shade val="57255"/>
                    <a:invGamma/>
                  </a:srgbClr>
                </a:gs>
                <a:gs pos="100000">
                  <a:srgbClr val="3399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4936" name="Oval 8"/>
          <p:cNvSpPr>
            <a:spLocks noChangeArrowheads="1"/>
          </p:cNvSpPr>
          <p:nvPr/>
        </p:nvSpPr>
        <p:spPr bwMode="auto">
          <a:xfrm>
            <a:off x="2955925" y="790575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95600" y="762000"/>
            <a:ext cx="6629400" cy="8763000"/>
            <a:chOff x="-336" y="480"/>
            <a:chExt cx="4176" cy="5520"/>
          </a:xfrm>
        </p:grpSpPr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4940" name="Picture 12" descr="khoi tru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4942" name="Oval 14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943" name="AutoShape 15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944" name="Oval 16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4945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481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494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2494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124948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2494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0" y="5980113"/>
            <a:ext cx="2630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Khung của khối trụ.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2690813" y="6022975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1. Mặt trên và mặt đáy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5867400" y="6097588"/>
            <a:ext cx="298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2. Mặt tròn bao quanh.</a:t>
            </a:r>
          </a:p>
        </p:txBody>
      </p:sp>
      <p:sp>
        <p:nvSpPr>
          <p:cNvPr id="124953" name="Text Box 25"/>
          <p:cNvSpPr txBox="1">
            <a:spLocks noChangeArrowheads="1"/>
          </p:cNvSpPr>
          <p:nvPr/>
        </p:nvSpPr>
        <p:spPr bwMode="auto">
          <a:xfrm>
            <a:off x="1236663" y="6491288"/>
            <a:ext cx="333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3. Khối trụ có thể trượt</a:t>
            </a:r>
            <a:r>
              <a:rPr lang="en-US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4648200" y="6491288"/>
            <a:ext cx="347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4. Khối trụ có thể lật và lăn.</a:t>
            </a:r>
          </a:p>
        </p:txBody>
      </p:sp>
      <p:pic>
        <p:nvPicPr>
          <p:cNvPr id="124955" name="Picture 27" descr="2FF4A10BE8D543779575ADE7409EF7B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38275" cy="3435350"/>
          </a:xfrm>
          <a:prstGeom prst="rect">
            <a:avLst/>
          </a:prstGeom>
          <a:noFill/>
        </p:spPr>
      </p:pic>
      <p:pic>
        <p:nvPicPr>
          <p:cNvPr id="124956" name="Picture 28" descr="69D537EC41674A80AAA68CB93FBC129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4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4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4798E-6 L -0.3125 -2.94798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9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2.94798E-6 L -0.0625 -0.1389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947"/>
                  </p:tgtEl>
                </p:cond>
              </p:nextCondLst>
            </p:seq>
          </p:childTnLst>
        </p:cTn>
      </p:par>
    </p:tnLst>
    <p:bldLst>
      <p:bldP spid="124931" grpId="0" animBg="1"/>
      <p:bldP spid="124931" grpId="1" animBg="1"/>
      <p:bldP spid="124932" grpId="0" animBg="1"/>
      <p:bldP spid="124932" grpId="1" animBg="1"/>
      <p:bldP spid="124936" grpId="0" animBg="1"/>
      <p:bldP spid="124936" grpId="1" animBg="1"/>
      <p:bldP spid="124950" grpId="0"/>
      <p:bldP spid="124951" grpId="0"/>
      <p:bldP spid="124952" grpId="0"/>
      <p:bldP spid="124953" grpId="0"/>
      <p:bldP spid="1249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wesome_flower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86200" y="3276600"/>
            <a:ext cx="2057400" cy="2743200"/>
            <a:chOff x="1872" y="480"/>
            <a:chExt cx="2016" cy="2880"/>
          </a:xfrm>
        </p:grpSpPr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0" name="Picture 10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14400" y="3429000"/>
            <a:ext cx="2057400" cy="2743200"/>
            <a:chOff x="1872" y="480"/>
            <a:chExt cx="2016" cy="2880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1872" y="480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872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3888" y="864"/>
              <a:ext cx="0" cy="2112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Oval 15"/>
            <p:cNvSpPr>
              <a:spLocks noChangeArrowheads="1"/>
            </p:cNvSpPr>
            <p:nvPr/>
          </p:nvSpPr>
          <p:spPr bwMode="auto">
            <a:xfrm>
              <a:off x="1872" y="2592"/>
              <a:ext cx="2016" cy="76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6" name="Picture 16" descr="khoi tr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05 C -0.0099 -0.13248 -0.00729 -0.29179 0.04774 -0.35121 C 0.10278 -0.41064 0.27083 -0.3348 0.31771 -0.33017 C 0.36458 -0.32555 0.3467 -0.32462 0.32882 -0.3237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452024_5689245504464410_2535706752346256579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133600"/>
            <a:ext cx="2209800" cy="3200400"/>
          </a:xfrm>
        </p:spPr>
      </p:pic>
      <p:pic>
        <p:nvPicPr>
          <p:cNvPr id="5" name="Picture 4" descr="277849581_2888988358008457_5320551588126599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38400" cy="3124200"/>
          </a:xfrm>
          <a:prstGeom prst="rect">
            <a:avLst/>
          </a:prstGeom>
        </p:spPr>
      </p:pic>
      <p:pic>
        <p:nvPicPr>
          <p:cNvPr id="6" name="Picture 5" descr="314637765_2223012537859906_823762254844321301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57400" cy="2743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08" name="Picture 32" descr="B61F922E038C4F38BF8B03DDF16A56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46200" cy="3451225"/>
          </a:xfrm>
          <a:prstGeom prst="rect">
            <a:avLst/>
          </a:prstGeom>
          <a:noFill/>
        </p:spPr>
      </p:pic>
      <p:pic>
        <p:nvPicPr>
          <p:cNvPr id="127009" name="Picture 33" descr="69D537EC41674A80AAA68CB93FBC129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4338" y="0"/>
            <a:ext cx="1109662" cy="3267075"/>
          </a:xfrm>
          <a:prstGeom prst="rect">
            <a:avLst/>
          </a:prstGeom>
          <a:noFill/>
        </p:spPr>
      </p:pic>
      <p:sp>
        <p:nvSpPr>
          <p:cNvPr id="127030" name="Oval 54"/>
          <p:cNvSpPr>
            <a:spLocks noChangeAspect="1" noChangeArrowheads="1"/>
          </p:cNvSpPr>
          <p:nvPr/>
        </p:nvSpPr>
        <p:spPr bwMode="auto">
          <a:xfrm>
            <a:off x="304800" y="1712913"/>
            <a:ext cx="3810000" cy="3875087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0" y="1695450"/>
            <a:ext cx="3581400" cy="3879850"/>
            <a:chOff x="1584" y="812"/>
            <a:chExt cx="2256" cy="2444"/>
          </a:xfrm>
        </p:grpSpPr>
        <p:sp>
          <p:nvSpPr>
            <p:cNvPr id="127034" name="AutoShape 58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5" name="AutoShape 59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6" name="AutoShape 60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7" name="AutoShape 61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8" name="AutoShape 62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39" name="AutoShape 63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0" name="AutoShape 64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1" name="AutoShape 65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42" name="AutoShape 66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482850" y="198438"/>
            <a:ext cx="462915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SO SÁNH</a:t>
            </a:r>
            <a:endParaRPr lang="en-US" sz="4800" b="1" dirty="0">
              <a:solidFill>
                <a:srgbClr val="0000FF"/>
              </a:solidFill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4389438" y="1141413"/>
            <a:ext cx="6629400" cy="8763000"/>
            <a:chOff x="-336" y="480"/>
            <a:chExt cx="4176" cy="5520"/>
          </a:xfrm>
        </p:grpSpPr>
        <p:sp>
          <p:nvSpPr>
            <p:cNvPr id="127045" name="Line 69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27047" name="Picture 71" descr="khoi tru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</p:spPr>
          </p:pic>
          <p:grpSp>
            <p:nvGrpSpPr>
              <p:cNvPr id="5" name="Group 72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27049" name="Oval 73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gamma/>
                        <a:shade val="60392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222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0" name="AutoShape 74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G0" fmla="+- 233 0 0"/>
                    <a:gd name="G1" fmla="+- 21600 0 233"/>
                    <a:gd name="G2" fmla="*/ 233 1 2"/>
                    <a:gd name="G3" fmla="+- 21600 0 G2"/>
                    <a:gd name="G4" fmla="+/ 233 21600 2"/>
                    <a:gd name="G5" fmla="+/ G1 0 2"/>
                    <a:gd name="G6" fmla="*/ 21600 21600 233"/>
                    <a:gd name="G7" fmla="*/ G6 1 2"/>
                    <a:gd name="G8" fmla="+- 21600 0 G7"/>
                    <a:gd name="G9" fmla="*/ 21600 1 2"/>
                    <a:gd name="G10" fmla="+- 233 0 G9"/>
                    <a:gd name="G11" fmla="?: G10 G8 0"/>
                    <a:gd name="G12" fmla="?: G10 G7 21600"/>
                    <a:gd name="T0" fmla="*/ 21483 w 21600"/>
                    <a:gd name="T1" fmla="*/ 10800 h 21600"/>
                    <a:gd name="T2" fmla="*/ 10800 w 21600"/>
                    <a:gd name="T3" fmla="*/ 21600 h 21600"/>
                    <a:gd name="T4" fmla="*/ 117 w 21600"/>
                    <a:gd name="T5" fmla="*/ 10800 h 21600"/>
                    <a:gd name="T6" fmla="*/ 10800 w 21600"/>
                    <a:gd name="T7" fmla="*/ 0 h 21600"/>
                    <a:gd name="T8" fmla="*/ 1917 w 21600"/>
                    <a:gd name="T9" fmla="*/ 1917 h 21600"/>
                    <a:gd name="T10" fmla="*/ 19683 w 21600"/>
                    <a:gd name="T11" fmla="*/ 19683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3399FF">
                        <a:gamma/>
                        <a:shade val="57255"/>
                        <a:invGamma/>
                      </a:srgbClr>
                    </a:gs>
                    <a:gs pos="100000">
                      <a:srgbClr val="3399FF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051" name="Oval 75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457E-6 L -0.32361 2.77457E-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30" grpId="0" animBg="1"/>
      <p:bldP spid="127030" grpId="1" animBg="1"/>
      <p:bldP spid="1270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625</Words>
  <Application>Microsoft Office PowerPoint</Application>
  <PresentationFormat>On-screen Show (4:3)</PresentationFormat>
  <Paragraphs>90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  <vt:lpstr>PowerPoint Presentation</vt:lpstr>
      <vt:lpstr>PowerPoint Presentation</vt:lpstr>
      <vt:lpstr>Bài học đến đây là kết thúc  Chúc các cô luôn mạnh khỏe,công tác tốt Chúc các cháu chăm ngoan , học giỏi ! Xin chào tạm biệt và hẹn gặp lại!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DẠY THỂ NGHIỆM Chủ điểm : Nghề nghiệp</dc:title>
  <dc:creator>Admin</dc:creator>
  <cp:lastModifiedBy>Techsi.vn</cp:lastModifiedBy>
  <cp:revision>25</cp:revision>
  <dcterms:created xsi:type="dcterms:W3CDTF">2022-11-07T15:22:08Z</dcterms:created>
  <dcterms:modified xsi:type="dcterms:W3CDTF">2024-01-11T08:12:42Z</dcterms:modified>
</cp:coreProperties>
</file>