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5" r:id="rId18"/>
    <p:sldId id="276" r:id="rId19"/>
    <p:sldId id="277"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5" d="100"/>
          <a:sy n="75" d="100"/>
        </p:scale>
        <p:origin x="4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0A7519-C1C2-4D3A-B592-5D326AA78154}"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CC067-DC94-45CB-84D5-E99B67F3BB23}" type="slidenum">
              <a:rPr lang="en-US" smtClean="0"/>
              <a:t>‹#›</a:t>
            </a:fld>
            <a:endParaRPr lang="en-US"/>
          </a:p>
        </p:txBody>
      </p:sp>
    </p:spTree>
    <p:extLst>
      <p:ext uri="{BB962C8B-B14F-4D97-AF65-F5344CB8AC3E}">
        <p14:creationId xmlns:p14="http://schemas.microsoft.com/office/powerpoint/2010/main" val="409167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A7519-C1C2-4D3A-B592-5D326AA78154}"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CC067-DC94-45CB-84D5-E99B67F3BB23}" type="slidenum">
              <a:rPr lang="en-US" smtClean="0"/>
              <a:t>‹#›</a:t>
            </a:fld>
            <a:endParaRPr lang="en-US"/>
          </a:p>
        </p:txBody>
      </p:sp>
    </p:spTree>
    <p:extLst>
      <p:ext uri="{BB962C8B-B14F-4D97-AF65-F5344CB8AC3E}">
        <p14:creationId xmlns:p14="http://schemas.microsoft.com/office/powerpoint/2010/main" val="232180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A7519-C1C2-4D3A-B592-5D326AA78154}"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CC067-DC94-45CB-84D5-E99B67F3BB23}" type="slidenum">
              <a:rPr lang="en-US" smtClean="0"/>
              <a:t>‹#›</a:t>
            </a:fld>
            <a:endParaRPr lang="en-US"/>
          </a:p>
        </p:txBody>
      </p:sp>
    </p:spTree>
    <p:extLst>
      <p:ext uri="{BB962C8B-B14F-4D97-AF65-F5344CB8AC3E}">
        <p14:creationId xmlns:p14="http://schemas.microsoft.com/office/powerpoint/2010/main" val="141783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A7519-C1C2-4D3A-B592-5D326AA78154}"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CC067-DC94-45CB-84D5-E99B67F3BB23}" type="slidenum">
              <a:rPr lang="en-US" smtClean="0"/>
              <a:t>‹#›</a:t>
            </a:fld>
            <a:endParaRPr lang="en-US"/>
          </a:p>
        </p:txBody>
      </p:sp>
    </p:spTree>
    <p:extLst>
      <p:ext uri="{BB962C8B-B14F-4D97-AF65-F5344CB8AC3E}">
        <p14:creationId xmlns:p14="http://schemas.microsoft.com/office/powerpoint/2010/main" val="339135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0A7519-C1C2-4D3A-B592-5D326AA78154}"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CC067-DC94-45CB-84D5-E99B67F3BB23}" type="slidenum">
              <a:rPr lang="en-US" smtClean="0"/>
              <a:t>‹#›</a:t>
            </a:fld>
            <a:endParaRPr lang="en-US"/>
          </a:p>
        </p:txBody>
      </p:sp>
    </p:spTree>
    <p:extLst>
      <p:ext uri="{BB962C8B-B14F-4D97-AF65-F5344CB8AC3E}">
        <p14:creationId xmlns:p14="http://schemas.microsoft.com/office/powerpoint/2010/main" val="116732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0A7519-C1C2-4D3A-B592-5D326AA78154}"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CC067-DC94-45CB-84D5-E99B67F3BB23}" type="slidenum">
              <a:rPr lang="en-US" smtClean="0"/>
              <a:t>‹#›</a:t>
            </a:fld>
            <a:endParaRPr lang="en-US"/>
          </a:p>
        </p:txBody>
      </p:sp>
    </p:spTree>
    <p:extLst>
      <p:ext uri="{BB962C8B-B14F-4D97-AF65-F5344CB8AC3E}">
        <p14:creationId xmlns:p14="http://schemas.microsoft.com/office/powerpoint/2010/main" val="113732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0A7519-C1C2-4D3A-B592-5D326AA78154}"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CC067-DC94-45CB-84D5-E99B67F3BB23}" type="slidenum">
              <a:rPr lang="en-US" smtClean="0"/>
              <a:t>‹#›</a:t>
            </a:fld>
            <a:endParaRPr lang="en-US"/>
          </a:p>
        </p:txBody>
      </p:sp>
    </p:spTree>
    <p:extLst>
      <p:ext uri="{BB962C8B-B14F-4D97-AF65-F5344CB8AC3E}">
        <p14:creationId xmlns:p14="http://schemas.microsoft.com/office/powerpoint/2010/main" val="399303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0A7519-C1C2-4D3A-B592-5D326AA78154}" type="datetimeFigureOut">
              <a:rPr lang="en-US" smtClean="0"/>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CC067-DC94-45CB-84D5-E99B67F3BB23}" type="slidenum">
              <a:rPr lang="en-US" smtClean="0"/>
              <a:t>‹#›</a:t>
            </a:fld>
            <a:endParaRPr lang="en-US"/>
          </a:p>
        </p:txBody>
      </p:sp>
    </p:spTree>
    <p:extLst>
      <p:ext uri="{BB962C8B-B14F-4D97-AF65-F5344CB8AC3E}">
        <p14:creationId xmlns:p14="http://schemas.microsoft.com/office/powerpoint/2010/main" val="291267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A7519-C1C2-4D3A-B592-5D326AA78154}" type="datetimeFigureOut">
              <a:rPr lang="en-US" smtClean="0"/>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CC067-DC94-45CB-84D5-E99B67F3BB23}" type="slidenum">
              <a:rPr lang="en-US" smtClean="0"/>
              <a:t>‹#›</a:t>
            </a:fld>
            <a:endParaRPr lang="en-US"/>
          </a:p>
        </p:txBody>
      </p:sp>
    </p:spTree>
    <p:extLst>
      <p:ext uri="{BB962C8B-B14F-4D97-AF65-F5344CB8AC3E}">
        <p14:creationId xmlns:p14="http://schemas.microsoft.com/office/powerpoint/2010/main" val="354721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0A7519-C1C2-4D3A-B592-5D326AA78154}"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CC067-DC94-45CB-84D5-E99B67F3BB23}" type="slidenum">
              <a:rPr lang="en-US" smtClean="0"/>
              <a:t>‹#›</a:t>
            </a:fld>
            <a:endParaRPr lang="en-US"/>
          </a:p>
        </p:txBody>
      </p:sp>
    </p:spTree>
    <p:extLst>
      <p:ext uri="{BB962C8B-B14F-4D97-AF65-F5344CB8AC3E}">
        <p14:creationId xmlns:p14="http://schemas.microsoft.com/office/powerpoint/2010/main" val="378545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0A7519-C1C2-4D3A-B592-5D326AA78154}"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CC067-DC94-45CB-84D5-E99B67F3BB23}" type="slidenum">
              <a:rPr lang="en-US" smtClean="0"/>
              <a:t>‹#›</a:t>
            </a:fld>
            <a:endParaRPr lang="en-US"/>
          </a:p>
        </p:txBody>
      </p:sp>
    </p:spTree>
    <p:extLst>
      <p:ext uri="{BB962C8B-B14F-4D97-AF65-F5344CB8AC3E}">
        <p14:creationId xmlns:p14="http://schemas.microsoft.com/office/powerpoint/2010/main" val="371858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A7519-C1C2-4D3A-B592-5D326AA78154}" type="datetimeFigureOut">
              <a:rPr lang="en-US" smtClean="0"/>
              <a:t>10/6/2023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CC067-DC94-45CB-84D5-E99B67F3BB23}" type="slidenum">
              <a:rPr lang="en-US" smtClean="0"/>
              <a:t>‹#›</a:t>
            </a:fld>
            <a:endParaRPr lang="en-US"/>
          </a:p>
        </p:txBody>
      </p:sp>
    </p:spTree>
    <p:extLst>
      <p:ext uri="{BB962C8B-B14F-4D97-AF65-F5344CB8AC3E}">
        <p14:creationId xmlns:p14="http://schemas.microsoft.com/office/powerpoint/2010/main" val="180220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53956"/>
          </a:xfrm>
          <a:prstGeom prst="rect">
            <a:avLst/>
          </a:prstGeom>
        </p:spPr>
      </p:pic>
      <p:sp>
        <p:nvSpPr>
          <p:cNvPr id="5" name="Rectangle 4"/>
          <p:cNvSpPr/>
          <p:nvPr/>
        </p:nvSpPr>
        <p:spPr>
          <a:xfrm>
            <a:off x="2935111" y="270934"/>
            <a:ext cx="6208889" cy="830997"/>
          </a:xfrm>
          <a:prstGeom prst="rect">
            <a:avLst/>
          </a:prstGeom>
        </p:spPr>
        <p:txBody>
          <a:bodyPr wrap="square">
            <a:spAutoFit/>
          </a:bodyPr>
          <a:lstStyle/>
          <a:p>
            <a:pPr lvl="0" algn="ctr" fontAlgn="base">
              <a:spcBef>
                <a:spcPct val="0"/>
              </a:spcBef>
              <a:spcAft>
                <a:spcPct val="0"/>
              </a:spcAft>
            </a:pPr>
            <a:r>
              <a:rPr lang="vi-VN" altLang="en-US" sz="2400" dirty="0">
                <a:solidFill>
                  <a:srgbClr val="7030A0"/>
                </a:solidFill>
                <a:latin typeface="Times New Roman" panose="02020603050405020304" pitchFamily="18" charset="0"/>
                <a:cs typeface="Times New Roman" panose="02020603050405020304" pitchFamily="18" charset="0"/>
              </a:rPr>
              <a:t>ỦY BAN NHÂN DÂN</a:t>
            </a:r>
            <a:r>
              <a:rPr lang="en-US" altLang="en-US" sz="2400" dirty="0">
                <a:solidFill>
                  <a:srgbClr val="7030A0"/>
                </a:solidFill>
                <a:latin typeface="Times New Roman" panose="02020603050405020304" pitchFamily="18" charset="0"/>
                <a:cs typeface="Times New Roman" panose="02020603050405020304" pitchFamily="18" charset="0"/>
              </a:rPr>
              <a:t> QUẬN LONG BIÊN</a:t>
            </a:r>
            <a:r>
              <a:rPr lang="en-US" altLang="en-US" sz="2400" b="1" dirty="0">
                <a:solidFill>
                  <a:srgbClr val="7030A0"/>
                </a:solidFill>
                <a:latin typeface="Times New Roman" panose="02020603050405020304" pitchFamily="18" charset="0"/>
                <a:cs typeface="Times New Roman" panose="02020603050405020304" pitchFamily="18" charset="0"/>
              </a:rPr>
              <a:t/>
            </a:r>
            <a:br>
              <a:rPr lang="en-US" altLang="en-US" sz="2400" b="1" dirty="0">
                <a:solidFill>
                  <a:srgbClr val="7030A0"/>
                </a:solidFill>
                <a:latin typeface="Times New Roman" panose="02020603050405020304" pitchFamily="18" charset="0"/>
                <a:cs typeface="Times New Roman" panose="02020603050405020304" pitchFamily="18" charset="0"/>
              </a:rPr>
            </a:br>
            <a:r>
              <a:rPr lang="en-US" altLang="en-US" sz="2400" b="1" dirty="0" smtClean="0">
                <a:solidFill>
                  <a:srgbClr val="7030A0"/>
                </a:solidFill>
                <a:latin typeface="Times New Roman" panose="02020603050405020304" pitchFamily="18" charset="0"/>
                <a:cs typeface="Times New Roman" panose="02020603050405020304" pitchFamily="18" charset="0"/>
              </a:rPr>
              <a:t>TRƯỜNG </a:t>
            </a:r>
            <a:r>
              <a:rPr lang="en-US" altLang="en-US" sz="2400" b="1" dirty="0">
                <a:solidFill>
                  <a:srgbClr val="7030A0"/>
                </a:solidFill>
                <a:latin typeface="Times New Roman" panose="02020603050405020304" pitchFamily="18" charset="0"/>
                <a:cs typeface="Times New Roman" panose="02020603050405020304" pitchFamily="18" charset="0"/>
              </a:rPr>
              <a:t>MẦM NON </a:t>
            </a:r>
            <a:r>
              <a:rPr lang="en-US" altLang="en-US" sz="2400" b="1" dirty="0" smtClean="0">
                <a:solidFill>
                  <a:srgbClr val="7030A0"/>
                </a:solidFill>
                <a:latin typeface="Times New Roman" panose="02020603050405020304" pitchFamily="18" charset="0"/>
                <a:cs typeface="Times New Roman" panose="02020603050405020304" pitchFamily="18" charset="0"/>
              </a:rPr>
              <a:t>BỒ </a:t>
            </a:r>
            <a:r>
              <a:rPr lang="en-US" altLang="en-US" sz="2400" b="1" dirty="0">
                <a:solidFill>
                  <a:srgbClr val="7030A0"/>
                </a:solidFill>
                <a:latin typeface="Times New Roman" panose="02020603050405020304" pitchFamily="18" charset="0"/>
                <a:cs typeface="Times New Roman" panose="02020603050405020304" pitchFamily="18" charset="0"/>
              </a:rPr>
              <a:t>ĐỀ</a:t>
            </a:r>
          </a:p>
        </p:txBody>
      </p:sp>
      <p:pic>
        <p:nvPicPr>
          <p:cNvPr id="6" name="Picture 5"/>
          <p:cNvPicPr>
            <a:picLocks noChangeAspect="1"/>
          </p:cNvPicPr>
          <p:nvPr/>
        </p:nvPicPr>
        <p:blipFill>
          <a:blip r:embed="rId3"/>
          <a:stretch>
            <a:fillRect/>
          </a:stretch>
        </p:blipFill>
        <p:spPr>
          <a:xfrm>
            <a:off x="5360826" y="1464242"/>
            <a:ext cx="951058" cy="926672"/>
          </a:xfrm>
          <a:prstGeom prst="rect">
            <a:avLst/>
          </a:prstGeom>
        </p:spPr>
      </p:pic>
      <p:sp>
        <p:nvSpPr>
          <p:cNvPr id="7" name="Rectangle 6"/>
          <p:cNvSpPr/>
          <p:nvPr/>
        </p:nvSpPr>
        <p:spPr>
          <a:xfrm>
            <a:off x="2460978" y="2951947"/>
            <a:ext cx="6683022" cy="523220"/>
          </a:xfrm>
          <a:prstGeom prst="rect">
            <a:avLst/>
          </a:prstGeom>
        </p:spPr>
        <p:txBody>
          <a:bodyPr wrap="square">
            <a:spAutoFit/>
          </a:bodyPr>
          <a:lstStyle/>
          <a:p>
            <a:pPr lvl="0" algn="ctr" fontAlgn="base">
              <a:spcBef>
                <a:spcPts val="600"/>
              </a:spcBef>
              <a:spcAft>
                <a:spcPts val="600"/>
              </a:spcAft>
            </a:pPr>
            <a:r>
              <a:rPr lang="en-US" altLang="en-US" sz="2800" b="1" dirty="0" smtClean="0">
                <a:solidFill>
                  <a:srgbClr val="FF0000"/>
                </a:solidFill>
                <a:latin typeface="Times New Roman" panose="02020603050405020304" pitchFamily="18" charset="0"/>
                <a:cs typeface="Times New Roman" panose="02020603050405020304" pitchFamily="18" charset="0"/>
              </a:rPr>
              <a:t>GIÁO DỤC PHÁT </a:t>
            </a:r>
            <a:r>
              <a:rPr lang="en-US" altLang="en-US" sz="2800" b="1" dirty="0">
                <a:solidFill>
                  <a:srgbClr val="FF0000"/>
                </a:solidFill>
                <a:latin typeface="Times New Roman" panose="02020603050405020304" pitchFamily="18" charset="0"/>
                <a:cs typeface="Times New Roman" panose="02020603050405020304" pitchFamily="18" charset="0"/>
              </a:rPr>
              <a:t>TRIỂN</a:t>
            </a: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smtClean="0">
                <a:solidFill>
                  <a:srgbClr val="FF0000"/>
                </a:solidFill>
                <a:latin typeface="Times New Roman" panose="02020603050405020304" pitchFamily="18" charset="0"/>
                <a:cs typeface="Times New Roman" panose="02020603050405020304" pitchFamily="18" charset="0"/>
              </a:rPr>
              <a:t>NHẬN THỨC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743201" y="3680179"/>
            <a:ext cx="6400800" cy="1769715"/>
          </a:xfrm>
          <a:prstGeom prst="rect">
            <a:avLst/>
          </a:prstGeom>
        </p:spPr>
        <p:txBody>
          <a:bodyPr wrap="square">
            <a:spAutoFit/>
          </a:bodyPr>
          <a:lstStyle/>
          <a:p>
            <a:pPr lvl="0" algn="ctr" fontAlgn="base">
              <a:spcBef>
                <a:spcPts val="300"/>
              </a:spcBef>
              <a:spcAft>
                <a:spcPts val="300"/>
              </a:spcAft>
            </a:pPr>
            <a:r>
              <a:rPr lang="en-US" altLang="en-US" sz="2800" b="1" dirty="0" err="1" smtClean="0">
                <a:solidFill>
                  <a:srgbClr val="7030A0"/>
                </a:solidFill>
                <a:latin typeface="Times New Roman" panose="02020603050405020304" pitchFamily="18" charset="0"/>
                <a:cs typeface="Times New Roman" panose="02020603050405020304" pitchFamily="18" charset="0"/>
              </a:rPr>
              <a:t>Đề</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tài</a:t>
            </a:r>
            <a:r>
              <a:rPr lang="vi-VN" altLang="en-US" sz="2800" b="1" dirty="0" smtClean="0">
                <a:solidFill>
                  <a:srgbClr val="7030A0"/>
                </a:solidFill>
                <a:latin typeface="Times New Roman" panose="02020603050405020304" pitchFamily="18" charset="0"/>
                <a:cs typeface="Times New Roman" panose="02020603050405020304" pitchFamily="18" charset="0"/>
              </a:rPr>
              <a:t>:</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Tìm</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hiểu</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về</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một</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số</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loại</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rau</a:t>
            </a:r>
            <a:endParaRPr lang="en-US" altLang="en-US" sz="2800" b="1" dirty="0" smtClean="0">
              <a:solidFill>
                <a:srgbClr val="7030A0"/>
              </a:solidFill>
              <a:latin typeface="Times New Roman" panose="02020603050405020304" pitchFamily="18" charset="0"/>
              <a:cs typeface="Times New Roman" panose="02020603050405020304" pitchFamily="18" charset="0"/>
            </a:endParaRPr>
          </a:p>
          <a:p>
            <a:pPr lvl="0" algn="ctr" fontAlgn="base">
              <a:spcBef>
                <a:spcPts val="300"/>
              </a:spcBef>
              <a:spcAft>
                <a:spcPts val="300"/>
              </a:spcAft>
            </a:pPr>
            <a:r>
              <a:rPr lang="en-US" altLang="en-US" sz="2400" b="1" dirty="0" smtClean="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Lứa</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tuổi</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Mẫu</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giáo</a:t>
            </a:r>
            <a:r>
              <a:rPr lang="en-US" altLang="en-US" sz="2400" b="1" dirty="0">
                <a:solidFill>
                  <a:srgbClr val="7030A0"/>
                </a:solidFill>
                <a:latin typeface="Times New Roman" panose="02020603050405020304" pitchFamily="18" charset="0"/>
                <a:cs typeface="Times New Roman" panose="02020603050405020304" pitchFamily="18" charset="0"/>
              </a:rPr>
              <a:t> </a:t>
            </a:r>
            <a:r>
              <a:rPr lang="vi-VN" altLang="en-US" sz="2400" b="1" dirty="0">
                <a:solidFill>
                  <a:srgbClr val="7030A0"/>
                </a:solidFill>
                <a:latin typeface="Times New Roman" panose="02020603050405020304" pitchFamily="18" charset="0"/>
                <a:cs typeface="Times New Roman" panose="02020603050405020304" pitchFamily="18" charset="0"/>
              </a:rPr>
              <a:t>nhỡ</a:t>
            </a:r>
            <a:r>
              <a:rPr lang="en-US" altLang="en-US" sz="2400" b="1" dirty="0">
                <a:solidFill>
                  <a:srgbClr val="7030A0"/>
                </a:solidFill>
                <a:latin typeface="Times New Roman" panose="02020603050405020304" pitchFamily="18" charset="0"/>
                <a:cs typeface="Times New Roman" panose="02020603050405020304" pitchFamily="18" charset="0"/>
              </a:rPr>
              <a:t> ( 4-5 </a:t>
            </a:r>
            <a:r>
              <a:rPr lang="en-US" altLang="en-US" sz="2400" b="1" dirty="0" err="1">
                <a:solidFill>
                  <a:srgbClr val="7030A0"/>
                </a:solidFill>
                <a:latin typeface="Times New Roman" panose="02020603050405020304" pitchFamily="18" charset="0"/>
                <a:cs typeface="Times New Roman" panose="02020603050405020304" pitchFamily="18" charset="0"/>
              </a:rPr>
              <a:t>tuổi</a:t>
            </a:r>
            <a:r>
              <a:rPr lang="en-US" altLang="en-US" sz="2400" b="1" dirty="0">
                <a:solidFill>
                  <a:srgbClr val="7030A0"/>
                </a:solidFill>
                <a:latin typeface="Times New Roman" panose="02020603050405020304" pitchFamily="18" charset="0"/>
                <a:cs typeface="Times New Roman" panose="02020603050405020304" pitchFamily="18" charset="0"/>
              </a:rPr>
              <a:t>)</a:t>
            </a:r>
          </a:p>
          <a:p>
            <a:pPr lvl="0" algn="ctr" fontAlgn="base">
              <a:spcBef>
                <a:spcPts val="300"/>
              </a:spcBef>
              <a:spcAft>
                <a:spcPts val="300"/>
              </a:spcAft>
            </a:pP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Giáo</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viên</a:t>
            </a:r>
            <a:r>
              <a:rPr lang="en-US" altLang="en-US" sz="2400" b="1" dirty="0">
                <a:solidFill>
                  <a:srgbClr val="7030A0"/>
                </a:solidFill>
                <a:latin typeface="Times New Roman" panose="02020603050405020304" pitchFamily="18" charset="0"/>
                <a:cs typeface="Times New Roman" panose="02020603050405020304" pitchFamily="18" charset="0"/>
              </a:rPr>
              <a:t>: </a:t>
            </a:r>
            <a:r>
              <a:rPr lang="vi-VN" altLang="en-US" sz="2400" b="1" dirty="0">
                <a:solidFill>
                  <a:srgbClr val="7030A0"/>
                </a:solidFill>
                <a:latin typeface="Times New Roman" panose="02020603050405020304" pitchFamily="18" charset="0"/>
                <a:cs typeface="Times New Roman" panose="02020603050405020304" pitchFamily="18" charset="0"/>
              </a:rPr>
              <a:t>Nguyễn </a:t>
            </a:r>
            <a:r>
              <a:rPr lang="en-US" altLang="en-US" sz="2400" b="1" dirty="0" err="1" smtClean="0">
                <a:solidFill>
                  <a:srgbClr val="7030A0"/>
                </a:solidFill>
                <a:latin typeface="Times New Roman" panose="02020603050405020304" pitchFamily="18" charset="0"/>
                <a:cs typeface="Times New Roman" panose="02020603050405020304" pitchFamily="18" charset="0"/>
              </a:rPr>
              <a:t>Thị</a:t>
            </a:r>
            <a:r>
              <a:rPr lang="en-US" altLang="en-US" sz="2400" b="1" dirty="0" smtClean="0">
                <a:solidFill>
                  <a:srgbClr val="7030A0"/>
                </a:solidFill>
                <a:latin typeface="Times New Roman" panose="02020603050405020304" pitchFamily="18" charset="0"/>
                <a:cs typeface="Times New Roman" panose="02020603050405020304" pitchFamily="18" charset="0"/>
              </a:rPr>
              <a:t> Thu </a:t>
            </a:r>
            <a:r>
              <a:rPr lang="en-US" altLang="en-US" sz="2400" b="1" dirty="0" err="1" smtClean="0">
                <a:solidFill>
                  <a:srgbClr val="7030A0"/>
                </a:solidFill>
                <a:latin typeface="Times New Roman" panose="02020603050405020304" pitchFamily="18" charset="0"/>
                <a:cs typeface="Times New Roman" panose="02020603050405020304" pitchFamily="18" charset="0"/>
              </a:rPr>
              <a:t>Hằng</a:t>
            </a:r>
            <a:endParaRPr lang="en-US" altLang="en-US" sz="2400" b="1" dirty="0">
              <a:solidFill>
                <a:srgbClr val="7030A0"/>
              </a:solidFill>
              <a:latin typeface="Times New Roman" panose="02020603050405020304" pitchFamily="18" charset="0"/>
              <a:cs typeface="Times New Roman" panose="02020603050405020304" pitchFamily="18" charset="0"/>
            </a:endParaRPr>
          </a:p>
          <a:p>
            <a:pPr lvl="0" fontAlgn="base">
              <a:spcBef>
                <a:spcPts val="300"/>
              </a:spcBef>
              <a:spcAft>
                <a:spcPts val="300"/>
              </a:spcAft>
            </a:pPr>
            <a:r>
              <a:rPr lang="en-US" altLang="en-US" dirty="0">
                <a:solidFill>
                  <a:srgbClr val="4472C4"/>
                </a:solidFill>
                <a:latin typeface="Arial" panose="020B0604020202020204" pitchFamily="34" charset="0"/>
                <a:cs typeface="Arial" panose="020B0604020202020204" pitchFamily="34" charset="0"/>
              </a:rPr>
              <a:t>       </a:t>
            </a:r>
          </a:p>
        </p:txBody>
      </p:sp>
      <p:cxnSp>
        <p:nvCxnSpPr>
          <p:cNvPr id="10" name="Straight Connector 9"/>
          <p:cNvCxnSpPr/>
          <p:nvPr/>
        </p:nvCxnSpPr>
        <p:spPr>
          <a:xfrm>
            <a:off x="4504267" y="1101931"/>
            <a:ext cx="4741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04267" y="1101931"/>
            <a:ext cx="29125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397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01600"/>
            <a:ext cx="12192000" cy="6858000"/>
          </a:xfrm>
          <a:prstGeom prst="rect">
            <a:avLst/>
          </a:prstGeom>
        </p:spPr>
      </p:pic>
      <p:pic>
        <p:nvPicPr>
          <p:cNvPr id="3" name="Picture 2"/>
          <p:cNvPicPr>
            <a:picLocks noChangeAspect="1"/>
          </p:cNvPicPr>
          <p:nvPr/>
        </p:nvPicPr>
        <p:blipFill>
          <a:blip r:embed="rId3"/>
          <a:stretch>
            <a:fillRect/>
          </a:stretch>
        </p:blipFill>
        <p:spPr>
          <a:xfrm>
            <a:off x="0" y="-101600"/>
            <a:ext cx="5034116" cy="2590800"/>
          </a:xfrm>
          <a:prstGeom prst="rect">
            <a:avLst/>
          </a:prstGeom>
        </p:spPr>
      </p:pic>
      <p:pic>
        <p:nvPicPr>
          <p:cNvPr id="5" name="Picture 4"/>
          <p:cNvPicPr>
            <a:picLocks noChangeAspect="1"/>
          </p:cNvPicPr>
          <p:nvPr/>
        </p:nvPicPr>
        <p:blipFill>
          <a:blip r:embed="rId4"/>
          <a:stretch>
            <a:fillRect/>
          </a:stretch>
        </p:blipFill>
        <p:spPr>
          <a:xfrm>
            <a:off x="101599" y="3873499"/>
            <a:ext cx="4932517" cy="2095501"/>
          </a:xfrm>
          <a:prstGeom prst="rect">
            <a:avLst/>
          </a:prstGeom>
        </p:spPr>
      </p:pic>
      <p:pic>
        <p:nvPicPr>
          <p:cNvPr id="6" name="Picture 5"/>
          <p:cNvPicPr>
            <a:picLocks noChangeAspect="1"/>
          </p:cNvPicPr>
          <p:nvPr/>
        </p:nvPicPr>
        <p:blipFill>
          <a:blip r:embed="rId5"/>
          <a:stretch>
            <a:fillRect/>
          </a:stretch>
        </p:blipFill>
        <p:spPr>
          <a:xfrm>
            <a:off x="6172200" y="-101599"/>
            <a:ext cx="5880100" cy="3530600"/>
          </a:xfrm>
          <a:prstGeom prst="rect">
            <a:avLst/>
          </a:prstGeom>
        </p:spPr>
      </p:pic>
      <p:sp>
        <p:nvSpPr>
          <p:cNvPr id="9" name="TextBox 8"/>
          <p:cNvSpPr txBox="1"/>
          <p:nvPr/>
        </p:nvSpPr>
        <p:spPr>
          <a:xfrm>
            <a:off x="101600" y="2157413"/>
            <a:ext cx="4932517" cy="954107"/>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Cà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tròn</a:t>
            </a:r>
            <a:r>
              <a:rPr lang="en-US" sz="2800" dirty="0" smtClean="0">
                <a:latin typeface="Times New Roman" panose="02020603050405020304" pitchFamily="18" charset="0"/>
                <a:cs typeface="Times New Roman" panose="02020603050405020304" pitchFamily="18" charset="0"/>
              </a:rPr>
              <a:t> ,to </a:t>
            </a:r>
            <a:r>
              <a:rPr lang="en-US" sz="2800" dirty="0" err="1" smtClean="0">
                <a:latin typeface="Times New Roman" panose="02020603050405020304" pitchFamily="18" charset="0"/>
                <a:cs typeface="Times New Roman" panose="02020603050405020304" pitchFamily="18" charset="0"/>
              </a:rPr>
              <a:t>vỏ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hạt</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1600" y="6121400"/>
            <a:ext cx="5465931" cy="954107"/>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Cà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chua</a:t>
            </a:r>
            <a:r>
              <a:rPr lang="en-US" sz="2800" dirty="0" smtClean="0">
                <a:latin typeface="Times New Roman" panose="02020603050405020304" pitchFamily="18" charset="0"/>
                <a:cs typeface="Times New Roman" panose="02020603050405020304" pitchFamily="18" charset="0"/>
              </a:rPr>
              <a:t> bi </a:t>
            </a:r>
            <a:r>
              <a:rPr lang="en-US" sz="2800" dirty="0" err="1" smtClean="0">
                <a:latin typeface="Times New Roman" panose="02020603050405020304" pitchFamily="18" charset="0"/>
                <a:cs typeface="Times New Roman" panose="02020603050405020304" pitchFamily="18" charset="0"/>
              </a:rPr>
              <a:t>nhỏ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tròn</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426200" y="3873499"/>
            <a:ext cx="5156201" cy="976333"/>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chua</a:t>
            </a:r>
            <a:r>
              <a:rPr lang="en-US" sz="2800" dirty="0" smtClean="0">
                <a:latin typeface="Times New Roman" panose="02020603050405020304" pitchFamily="18" charset="0"/>
                <a:cs typeface="Times New Roman" panose="02020603050405020304" pitchFamily="18" charset="0"/>
              </a:rPr>
              <a:t> bi </a:t>
            </a:r>
            <a:r>
              <a:rPr lang="en-US" sz="2800" dirty="0" err="1" smtClean="0">
                <a:latin typeface="Times New Roman" panose="02020603050405020304" pitchFamily="18" charset="0"/>
                <a:cs typeface="Times New Roman" panose="02020603050405020304" pitchFamily="18" charset="0"/>
              </a:rPr>
              <a:t>dạng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bóng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841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3" name="TextBox 2"/>
          <p:cNvSpPr txBox="1"/>
          <p:nvPr/>
        </p:nvSpPr>
        <p:spPr>
          <a:xfrm>
            <a:off x="3009900" y="215900"/>
            <a:ext cx="5410200" cy="523220"/>
          </a:xfrm>
          <a:prstGeom prst="rect">
            <a:avLst/>
          </a:prstGeom>
          <a:noFill/>
        </p:spPr>
        <p:txBody>
          <a:bodyPr wrap="square" rtlCol="0">
            <a:spAutoFit/>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món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chế</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biến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từ</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chua</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013200" y="977900"/>
            <a:ext cx="4165598" cy="2308878"/>
          </a:xfrm>
          <a:prstGeom prst="rect">
            <a:avLst/>
          </a:prstGeom>
        </p:spPr>
      </p:pic>
      <p:pic>
        <p:nvPicPr>
          <p:cNvPr id="6" name="Picture 5"/>
          <p:cNvPicPr>
            <a:picLocks noChangeAspect="1"/>
          </p:cNvPicPr>
          <p:nvPr/>
        </p:nvPicPr>
        <p:blipFill>
          <a:blip r:embed="rId4"/>
          <a:stretch>
            <a:fillRect/>
          </a:stretch>
        </p:blipFill>
        <p:spPr>
          <a:xfrm>
            <a:off x="38100" y="914400"/>
            <a:ext cx="3975098" cy="2372378"/>
          </a:xfrm>
          <a:prstGeom prst="rect">
            <a:avLst/>
          </a:prstGeom>
        </p:spPr>
      </p:pic>
      <p:pic>
        <p:nvPicPr>
          <p:cNvPr id="7" name="Picture 6"/>
          <p:cNvPicPr>
            <a:picLocks noChangeAspect="1"/>
          </p:cNvPicPr>
          <p:nvPr/>
        </p:nvPicPr>
        <p:blipFill>
          <a:blip r:embed="rId5"/>
          <a:stretch>
            <a:fillRect/>
          </a:stretch>
        </p:blipFill>
        <p:spPr>
          <a:xfrm>
            <a:off x="8178800" y="977899"/>
            <a:ext cx="4013199" cy="230887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367385847"/>
              </p:ext>
            </p:extLst>
          </p:nvPr>
        </p:nvGraphicFramePr>
        <p:xfrm>
          <a:off x="1" y="3286778"/>
          <a:ext cx="12191997" cy="549275"/>
        </p:xfrm>
        <a:graphic>
          <a:graphicData uri="http://schemas.openxmlformats.org/drawingml/2006/table">
            <a:tbl>
              <a:tblPr firstRow="1" bandRow="1">
                <a:tableStyleId>{5940675A-B579-460E-94D1-54222C63F5DA}</a:tableStyleId>
              </a:tblPr>
              <a:tblGrid>
                <a:gridCol w="4063999">
                  <a:extLst>
                    <a:ext uri="{9D8B030D-6E8A-4147-A177-3AD203B41FA5}">
                      <a16:colId xmlns:a16="http://schemas.microsoft.com/office/drawing/2014/main" val="3916373230"/>
                    </a:ext>
                  </a:extLst>
                </a:gridCol>
                <a:gridCol w="4063999">
                  <a:extLst>
                    <a:ext uri="{9D8B030D-6E8A-4147-A177-3AD203B41FA5}">
                      <a16:colId xmlns:a16="http://schemas.microsoft.com/office/drawing/2014/main" val="2498941823"/>
                    </a:ext>
                  </a:extLst>
                </a:gridCol>
                <a:gridCol w="4063999">
                  <a:extLst>
                    <a:ext uri="{9D8B030D-6E8A-4147-A177-3AD203B41FA5}">
                      <a16:colId xmlns:a16="http://schemas.microsoft.com/office/drawing/2014/main" val="1936268272"/>
                    </a:ext>
                  </a:extLst>
                </a:gridCol>
              </a:tblGrid>
              <a:tr h="549275">
                <a:tc>
                  <a:txBody>
                    <a:bodyPr/>
                    <a:lstStyle/>
                    <a:p>
                      <a:pPr algn="ctr"/>
                      <a:r>
                        <a:rPr lang="en-US" sz="2800" dirty="0" err="1" smtClean="0">
                          <a:latin typeface="Times New Roman" panose="02020603050405020304" pitchFamily="18" charset="0"/>
                          <a:cs typeface="Times New Roman" panose="02020603050405020304" pitchFamily="18" charset="0"/>
                        </a:rPr>
                        <a:t>Trứng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xào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chua</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Canh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trứng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nấu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chua</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Đậu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xốt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chua</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94551890"/>
                  </a:ext>
                </a:extLst>
              </a:tr>
            </a:tbl>
          </a:graphicData>
        </a:graphic>
      </p:graphicFrame>
      <p:sp>
        <p:nvSpPr>
          <p:cNvPr id="11" name="TextBox 10"/>
          <p:cNvSpPr txBox="1"/>
          <p:nvPr/>
        </p:nvSpPr>
        <p:spPr>
          <a:xfrm>
            <a:off x="139700" y="4201178"/>
            <a:ext cx="11734800"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nhièu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món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dưỡng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vitamin A </a:t>
            </a:r>
            <a:r>
              <a:rPr lang="en-US" sz="2800" dirty="0" err="1" smtClean="0">
                <a:latin typeface="Times New Roman" panose="02020603050405020304" pitchFamily="18" charset="0"/>
                <a:cs typeface="Times New Roman" panose="02020603050405020304" pitchFamily="18" charset="0"/>
              </a:rPr>
              <a:t>giúp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mắt</a:t>
            </a:r>
            <a:r>
              <a:rPr lang="en-US" sz="2800" dirty="0" smtClean="0">
                <a:latin typeface="Times New Roman" panose="02020603050405020304" pitchFamily="18" charset="0"/>
                <a:cs typeface="Times New Roman" panose="02020603050405020304" pitchFamily="18" charset="0"/>
              </a:rPr>
              <a:t>, tang </a:t>
            </a:r>
            <a:r>
              <a:rPr lang="en-US" sz="2800" dirty="0" err="1" smtClean="0">
                <a:latin typeface="Times New Roman" panose="02020603050405020304" pitchFamily="18" charset="0"/>
                <a:cs typeface="Times New Roman" panose="02020603050405020304" pitchFamily="18" charset="0"/>
              </a:rPr>
              <a:t>cường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đè</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277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2336800" y="1684357"/>
            <a:ext cx="6567487" cy="4729143"/>
          </a:xfrm>
          <a:prstGeom prst="rect">
            <a:avLst/>
          </a:prstGeom>
        </p:spPr>
      </p:pic>
      <p:sp>
        <p:nvSpPr>
          <p:cNvPr id="5" name="TextBox 4"/>
          <p:cNvSpPr txBox="1"/>
          <p:nvPr/>
        </p:nvSpPr>
        <p:spPr>
          <a:xfrm>
            <a:off x="2032000" y="365125"/>
            <a:ext cx="8013700" cy="954107"/>
          </a:xfrm>
          <a:prstGeom prst="rect">
            <a:avLst/>
          </a:prstGeom>
          <a:noFill/>
        </p:spPr>
        <p:txBody>
          <a:bodyPr wrap="square" rtlCol="0">
            <a:spAutoFit/>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Tìm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hiểu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về</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rau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quả</a:t>
            </a:r>
            <a:endParaRPr lang="en-US" sz="2800" dirty="0" smtClean="0">
              <a:solidFill>
                <a:srgbClr val="FF0000"/>
              </a:solidFill>
              <a:latin typeface="Times New Roman" panose="02020603050405020304" pitchFamily="18" charset="0"/>
              <a:cs typeface="Times New Roman" panose="02020603050405020304" pitchFamily="18" charset="0"/>
            </a:endParaRPr>
          </a:p>
          <a:p>
            <a:pPr algn="ctr"/>
            <a:r>
              <a:rPr lang="en-US" sz="2800" dirty="0" err="1" smtClean="0">
                <a:solidFill>
                  <a:srgbClr val="FF0000"/>
                </a:solidFill>
                <a:latin typeface="Times New Roman" panose="02020603050405020304" pitchFamily="18" charset="0"/>
                <a:cs typeface="Times New Roman" panose="02020603050405020304" pitchFamily="18" charset="0"/>
              </a:rPr>
              <a:t>Quả</a:t>
            </a:r>
            <a:r>
              <a:rPr lang="en-US" sz="2800" dirty="0" smtClean="0">
                <a:solidFill>
                  <a:srgbClr val="FF0000"/>
                </a:solidFill>
                <a:latin typeface="Times New Roman" panose="02020603050405020304" pitchFamily="18" charset="0"/>
                <a:cs typeface="Times New Roman" panose="02020603050405020304" pitchFamily="18" charset="0"/>
              </a:rPr>
              <a:t> Su </a:t>
            </a:r>
            <a:r>
              <a:rPr lang="en-US" sz="2800" dirty="0" err="1" smtClean="0">
                <a:solidFill>
                  <a:srgbClr val="FF0000"/>
                </a:solidFill>
                <a:latin typeface="Times New Roman" panose="02020603050405020304" pitchFamily="18" charset="0"/>
                <a:cs typeface="Times New Roman" panose="02020603050405020304" pitchFamily="18" charset="0"/>
              </a:rPr>
              <a:t>su</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96900" y="2055813"/>
            <a:ext cx="1968809"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Vỏ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gai</a:t>
            </a:r>
            <a:endParaRPr lang="en-US" sz="2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2336800" y="2425700"/>
            <a:ext cx="1079500" cy="825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461500" y="2692400"/>
            <a:ext cx="165100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Hạt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a:t>
            </a:r>
            <a:endParaRPr lang="en-US" sz="28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6400800" y="3035300"/>
            <a:ext cx="3405187" cy="1638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35100" y="5969000"/>
            <a:ext cx="1519968"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Cùi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a:t>
            </a:r>
            <a:endParaRPr lang="en-US" sz="28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flipV="1">
            <a:off x="2768600" y="5397500"/>
            <a:ext cx="3251200" cy="10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55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8084345" y="1127124"/>
            <a:ext cx="4018753" cy="3800475"/>
          </a:xfrm>
          <a:prstGeom prst="rect">
            <a:avLst/>
          </a:prstGeom>
        </p:spPr>
      </p:pic>
      <p:pic>
        <p:nvPicPr>
          <p:cNvPr id="5" name="Picture 4"/>
          <p:cNvPicPr>
            <a:picLocks noChangeAspect="1"/>
          </p:cNvPicPr>
          <p:nvPr/>
        </p:nvPicPr>
        <p:blipFill>
          <a:blip r:embed="rId4"/>
          <a:stretch>
            <a:fillRect/>
          </a:stretch>
        </p:blipFill>
        <p:spPr>
          <a:xfrm>
            <a:off x="4038600" y="1127124"/>
            <a:ext cx="4045745" cy="3765690"/>
          </a:xfrm>
          <a:prstGeom prst="rect">
            <a:avLst/>
          </a:prstGeom>
        </p:spPr>
      </p:pic>
      <p:pic>
        <p:nvPicPr>
          <p:cNvPr id="6" name="Picture 5"/>
          <p:cNvPicPr>
            <a:picLocks noChangeAspect="1"/>
          </p:cNvPicPr>
          <p:nvPr/>
        </p:nvPicPr>
        <p:blipFill>
          <a:blip r:embed="rId5"/>
          <a:stretch>
            <a:fillRect/>
          </a:stretch>
        </p:blipFill>
        <p:spPr>
          <a:xfrm>
            <a:off x="-1" y="1027906"/>
            <a:ext cx="4038600" cy="3899694"/>
          </a:xfrm>
          <a:prstGeom prst="rect">
            <a:avLst/>
          </a:prstGeom>
        </p:spPr>
      </p:pic>
      <p:sp>
        <p:nvSpPr>
          <p:cNvPr id="7" name="TextBox 6"/>
          <p:cNvSpPr txBox="1"/>
          <p:nvPr/>
        </p:nvSpPr>
        <p:spPr>
          <a:xfrm>
            <a:off x="3856075" y="510312"/>
            <a:ext cx="4998484" cy="523220"/>
          </a:xfrm>
          <a:prstGeom prst="rect">
            <a:avLst/>
          </a:prstGeom>
          <a:noFill/>
        </p:spPr>
        <p:txBody>
          <a:bodyPr wrap="non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món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chế</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biến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từ</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su</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712767641"/>
              </p:ext>
            </p:extLst>
          </p:nvPr>
        </p:nvGraphicFramePr>
        <p:xfrm>
          <a:off x="1" y="4927600"/>
          <a:ext cx="12103098" cy="876300"/>
        </p:xfrm>
        <a:graphic>
          <a:graphicData uri="http://schemas.openxmlformats.org/drawingml/2006/table">
            <a:tbl>
              <a:tblPr firstRow="1" bandRow="1">
                <a:tableStyleId>{5940675A-B579-460E-94D1-54222C63F5DA}</a:tableStyleId>
              </a:tblPr>
              <a:tblGrid>
                <a:gridCol w="4034366">
                  <a:extLst>
                    <a:ext uri="{9D8B030D-6E8A-4147-A177-3AD203B41FA5}">
                      <a16:colId xmlns:a16="http://schemas.microsoft.com/office/drawing/2014/main" val="3008589675"/>
                    </a:ext>
                  </a:extLst>
                </a:gridCol>
                <a:gridCol w="4034366">
                  <a:extLst>
                    <a:ext uri="{9D8B030D-6E8A-4147-A177-3AD203B41FA5}">
                      <a16:colId xmlns:a16="http://schemas.microsoft.com/office/drawing/2014/main" val="672261705"/>
                    </a:ext>
                  </a:extLst>
                </a:gridCol>
                <a:gridCol w="4034366">
                  <a:extLst>
                    <a:ext uri="{9D8B030D-6E8A-4147-A177-3AD203B41FA5}">
                      <a16:colId xmlns:a16="http://schemas.microsoft.com/office/drawing/2014/main" val="401784815"/>
                    </a:ext>
                  </a:extLst>
                </a:gridCol>
              </a:tblGrid>
              <a:tr h="876300">
                <a:tc>
                  <a:txBody>
                    <a:bodyPr/>
                    <a:lstStyle/>
                    <a:p>
                      <a:pPr algn="ctr"/>
                      <a:r>
                        <a:rPr lang="en-US" sz="2800" dirty="0" err="1" smtClean="0">
                          <a:latin typeface="Times New Roman" panose="02020603050405020304" pitchFamily="18" charset="0"/>
                          <a:cs typeface="Times New Roman" panose="02020603050405020304" pitchFamily="18" charset="0"/>
                        </a:rPr>
                        <a:t>Canh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nấu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thịt</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Su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xào</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Su </a:t>
                      </a:r>
                      <a:r>
                        <a:rPr lang="en-US" sz="2800" dirty="0" err="1" smtClean="0">
                          <a:latin typeface="Times New Roman" panose="02020603050405020304" pitchFamily="18" charset="0"/>
                          <a:cs typeface="Times New Roman" panose="02020603050405020304" pitchFamily="18" charset="0"/>
                        </a:rPr>
                        <a:t>su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luộc</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11695202"/>
                  </a:ext>
                </a:extLst>
              </a:tr>
            </a:tbl>
          </a:graphicData>
        </a:graphic>
      </p:graphicFrame>
    </p:spTree>
    <p:extLst>
      <p:ext uri="{BB962C8B-B14F-4D97-AF65-F5344CB8AC3E}">
        <p14:creationId xmlns:p14="http://schemas.microsoft.com/office/powerpoint/2010/main" val="2994083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700" y="0"/>
            <a:ext cx="12192000" cy="6858000"/>
          </a:xfrm>
          <a:prstGeom prst="rect">
            <a:avLst/>
          </a:prstGeom>
        </p:spPr>
      </p:pic>
      <p:pic>
        <p:nvPicPr>
          <p:cNvPr id="3" name="Picture 2"/>
          <p:cNvPicPr>
            <a:picLocks noChangeAspect="1"/>
          </p:cNvPicPr>
          <p:nvPr/>
        </p:nvPicPr>
        <p:blipFill>
          <a:blip r:embed="rId3"/>
          <a:stretch>
            <a:fillRect/>
          </a:stretch>
        </p:blipFill>
        <p:spPr>
          <a:xfrm>
            <a:off x="2095500" y="954088"/>
            <a:ext cx="8001000" cy="4278312"/>
          </a:xfrm>
          <a:prstGeom prst="rect">
            <a:avLst/>
          </a:prstGeom>
        </p:spPr>
      </p:pic>
      <p:sp>
        <p:nvSpPr>
          <p:cNvPr id="5" name="TextBox 4"/>
          <p:cNvSpPr txBox="1"/>
          <p:nvPr/>
        </p:nvSpPr>
        <p:spPr>
          <a:xfrm>
            <a:off x="3454400" y="215900"/>
            <a:ext cx="4178300" cy="830997"/>
          </a:xfrm>
          <a:prstGeom prst="rect">
            <a:avLst/>
          </a:prstGeom>
          <a:noFill/>
        </p:spPr>
        <p:txBody>
          <a:bodyPr wrap="square" rtlCol="0">
            <a:spAutoFit/>
          </a:bodyPr>
          <a:lstStyle/>
          <a:p>
            <a:pPr algn="ctr"/>
            <a:r>
              <a:rPr lang="en-US" sz="4800" dirty="0" err="1" smtClean="0">
                <a:solidFill>
                  <a:srgbClr val="FF0000"/>
                </a:solidFill>
                <a:latin typeface="Times New Roman" panose="02020603050405020304" pitchFamily="18" charset="0"/>
                <a:cs typeface="Times New Roman" panose="02020603050405020304" pitchFamily="18" charset="0"/>
              </a:rPr>
              <a:t>Củ</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cà</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rốt</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8600" y="2400300"/>
            <a:ext cx="1778000"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Phần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rễ</a:t>
            </a:r>
            <a:endParaRPr lang="en-US" sz="36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1638300" y="2866886"/>
            <a:ext cx="666750" cy="99391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74301" y="2159000"/>
            <a:ext cx="1777999" cy="707886"/>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Phần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lá</a:t>
            </a:r>
            <a:endParaRPr lang="en-US" sz="4000"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H="1" flipV="1">
            <a:off x="9588500" y="2667000"/>
            <a:ext cx="825500" cy="254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274302" y="4476750"/>
            <a:ext cx="1962634" cy="707886"/>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Phần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t>
            </a:r>
            <a:endParaRPr lang="en-US" sz="4000" dirty="0">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flipH="1" flipV="1">
            <a:off x="9588500" y="4476750"/>
            <a:ext cx="825500" cy="4508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6100" y="5778500"/>
            <a:ext cx="10214656"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Cà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rốt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dạng</a:t>
            </a:r>
            <a:r>
              <a:rPr lang="en-US" sz="2800" dirty="0" smtClean="0">
                <a:latin typeface="Times New Roman" panose="02020603050405020304" pitchFamily="18" charset="0"/>
                <a:cs typeface="Times New Roman" panose="02020603050405020304" pitchFamily="18" charset="0"/>
              </a:rPr>
              <a:t> thon </a:t>
            </a:r>
            <a:r>
              <a:rPr lang="en-US" sz="2800" dirty="0" err="1" smtClean="0">
                <a:latin typeface="Times New Roman" panose="02020603050405020304" pitchFamily="18" charset="0"/>
                <a:cs typeface="Times New Roman" panose="02020603050405020304" pitchFamily="18" charset="0"/>
              </a:rPr>
              <a:t>dài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cam,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951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5849144" y="1094580"/>
            <a:ext cx="3040856" cy="3134520"/>
          </a:xfrm>
          <a:prstGeom prst="rect">
            <a:avLst/>
          </a:prstGeom>
        </p:spPr>
      </p:pic>
      <p:pic>
        <p:nvPicPr>
          <p:cNvPr id="5" name="Picture 4"/>
          <p:cNvPicPr>
            <a:picLocks noChangeAspect="1"/>
          </p:cNvPicPr>
          <p:nvPr/>
        </p:nvPicPr>
        <p:blipFill>
          <a:blip r:embed="rId4"/>
          <a:stretch>
            <a:fillRect/>
          </a:stretch>
        </p:blipFill>
        <p:spPr>
          <a:xfrm>
            <a:off x="2754709" y="1094580"/>
            <a:ext cx="3094435" cy="3134520"/>
          </a:xfrm>
          <a:prstGeom prst="rect">
            <a:avLst/>
          </a:prstGeom>
        </p:spPr>
      </p:pic>
      <p:pic>
        <p:nvPicPr>
          <p:cNvPr id="6" name="Picture 5"/>
          <p:cNvPicPr>
            <a:picLocks noChangeAspect="1"/>
          </p:cNvPicPr>
          <p:nvPr/>
        </p:nvPicPr>
        <p:blipFill>
          <a:blip r:embed="rId5"/>
          <a:stretch>
            <a:fillRect/>
          </a:stretch>
        </p:blipFill>
        <p:spPr>
          <a:xfrm>
            <a:off x="0" y="1094580"/>
            <a:ext cx="2754709" cy="3134520"/>
          </a:xfrm>
          <a:prstGeom prst="rect">
            <a:avLst/>
          </a:prstGeom>
        </p:spPr>
      </p:pic>
      <p:pic>
        <p:nvPicPr>
          <p:cNvPr id="7" name="Picture 6"/>
          <p:cNvPicPr>
            <a:picLocks noChangeAspect="1"/>
          </p:cNvPicPr>
          <p:nvPr/>
        </p:nvPicPr>
        <p:blipFill>
          <a:blip r:embed="rId6"/>
          <a:stretch>
            <a:fillRect/>
          </a:stretch>
        </p:blipFill>
        <p:spPr>
          <a:xfrm>
            <a:off x="8890000" y="1094580"/>
            <a:ext cx="3302000" cy="313452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181279736"/>
              </p:ext>
            </p:extLst>
          </p:nvPr>
        </p:nvGraphicFramePr>
        <p:xfrm>
          <a:off x="0" y="4229100"/>
          <a:ext cx="12192000" cy="850900"/>
        </p:xfrm>
        <a:graphic>
          <a:graphicData uri="http://schemas.openxmlformats.org/drawingml/2006/table">
            <a:tbl>
              <a:tblPr firstRow="1" bandRow="1">
                <a:tableStyleId>{5940675A-B579-460E-94D1-54222C63F5DA}</a:tableStyleId>
              </a:tblPr>
              <a:tblGrid>
                <a:gridCol w="2755900">
                  <a:extLst>
                    <a:ext uri="{9D8B030D-6E8A-4147-A177-3AD203B41FA5}">
                      <a16:colId xmlns:a16="http://schemas.microsoft.com/office/drawing/2014/main" val="3388360410"/>
                    </a:ext>
                  </a:extLst>
                </a:gridCol>
                <a:gridCol w="3098800">
                  <a:extLst>
                    <a:ext uri="{9D8B030D-6E8A-4147-A177-3AD203B41FA5}">
                      <a16:colId xmlns:a16="http://schemas.microsoft.com/office/drawing/2014/main" val="1647297204"/>
                    </a:ext>
                  </a:extLst>
                </a:gridCol>
                <a:gridCol w="3060700">
                  <a:extLst>
                    <a:ext uri="{9D8B030D-6E8A-4147-A177-3AD203B41FA5}">
                      <a16:colId xmlns:a16="http://schemas.microsoft.com/office/drawing/2014/main" val="2122861031"/>
                    </a:ext>
                  </a:extLst>
                </a:gridCol>
                <a:gridCol w="3276600">
                  <a:extLst>
                    <a:ext uri="{9D8B030D-6E8A-4147-A177-3AD203B41FA5}">
                      <a16:colId xmlns:a16="http://schemas.microsoft.com/office/drawing/2014/main" val="3308841203"/>
                    </a:ext>
                  </a:extLst>
                </a:gridCol>
              </a:tblGrid>
              <a:tr h="850900">
                <a:tc>
                  <a:txBody>
                    <a:bodyPr/>
                    <a:lstStyle/>
                    <a:p>
                      <a:pPr algn="ctr"/>
                      <a:r>
                        <a:rPr lang="en-US" sz="2800" dirty="0" err="1" smtClean="0">
                          <a:latin typeface="Times New Roman" panose="02020603050405020304" pitchFamily="18" charset="0"/>
                          <a:cs typeface="Times New Roman" panose="02020603050405020304" pitchFamily="18" charset="0"/>
                        </a:rPr>
                        <a:t>Cà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rốt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thịt</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Mứt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rốt</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rốt</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Cháo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rốt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90367871"/>
                  </a:ext>
                </a:extLst>
              </a:tr>
            </a:tbl>
          </a:graphicData>
        </a:graphic>
      </p:graphicFrame>
      <p:sp>
        <p:nvSpPr>
          <p:cNvPr id="9" name="TextBox 8"/>
          <p:cNvSpPr txBox="1"/>
          <p:nvPr/>
        </p:nvSpPr>
        <p:spPr>
          <a:xfrm>
            <a:off x="2628900" y="243680"/>
            <a:ext cx="7251700" cy="523220"/>
          </a:xfrm>
          <a:prstGeom prst="rect">
            <a:avLst/>
          </a:prstGeom>
          <a:noFill/>
        </p:spPr>
        <p:txBody>
          <a:bodyPr wrap="square" rtlCol="0">
            <a:spAutoFit/>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Một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số</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món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chế</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biến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từ</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rốt</a:t>
            </a:r>
            <a:r>
              <a:rPr lang="en-US" sz="2800" dirty="0" smtClean="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225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2298700" y="1181100"/>
            <a:ext cx="7556500" cy="3746499"/>
          </a:xfrm>
          <a:prstGeom prst="rect">
            <a:avLst/>
          </a:prstGeom>
        </p:spPr>
      </p:pic>
      <p:sp>
        <p:nvSpPr>
          <p:cNvPr id="6" name="TextBox 5"/>
          <p:cNvSpPr txBox="1"/>
          <p:nvPr/>
        </p:nvSpPr>
        <p:spPr>
          <a:xfrm>
            <a:off x="838200" y="1917700"/>
            <a:ext cx="1250663"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lá</a:t>
            </a:r>
            <a:endParaRPr lang="en-US" sz="2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1993900" y="1917700"/>
            <a:ext cx="965200" cy="419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65037" y="3771900"/>
            <a:ext cx="1271502"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rễ</a:t>
            </a:r>
            <a:endParaRPr lang="en-US" sz="28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flipV="1">
            <a:off x="8432800" y="4076700"/>
            <a:ext cx="1727200" cy="88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160000" y="1803400"/>
            <a:ext cx="1330814"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t>
            </a:r>
            <a:endParaRPr lang="en-US" sz="2800" dirty="0">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flipH="1">
            <a:off x="8331200" y="2197100"/>
            <a:ext cx="1981200" cy="431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62400" y="252413"/>
            <a:ext cx="2590800" cy="523220"/>
          </a:xfrm>
          <a:prstGeom prst="rect">
            <a:avLst/>
          </a:prstGeom>
          <a:noFill/>
        </p:spPr>
        <p:txBody>
          <a:bodyPr wrap="square" rtlCol="0">
            <a:spAutoFit/>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Củ</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cải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58800" y="5562600"/>
            <a:ext cx="7845417"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Củ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dạng</a:t>
            </a:r>
            <a:r>
              <a:rPr lang="en-US" sz="2800" dirty="0" smtClean="0">
                <a:latin typeface="Times New Roman" panose="02020603050405020304" pitchFamily="18" charset="0"/>
                <a:cs typeface="Times New Roman" panose="02020603050405020304" pitchFamily="18" charset="0"/>
              </a:rPr>
              <a:t> thon </a:t>
            </a:r>
            <a:r>
              <a:rPr lang="en-US" sz="2800" dirty="0" err="1" smtClean="0">
                <a:latin typeface="Times New Roman" panose="02020603050405020304" pitchFamily="18" charset="0"/>
                <a:cs typeface="Times New Roman" panose="02020603050405020304" pitchFamily="18" charset="0"/>
              </a:rPr>
              <a:t>dài,có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047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Các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món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ăn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chế</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biến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từ</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củ</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cải</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4038600" y="1690688"/>
            <a:ext cx="4000500" cy="3910011"/>
          </a:xfrm>
          <a:prstGeom prst="rect">
            <a:avLst/>
          </a:prstGeom>
        </p:spPr>
      </p:pic>
      <p:pic>
        <p:nvPicPr>
          <p:cNvPr id="5" name="Picture 4"/>
          <p:cNvPicPr>
            <a:picLocks noChangeAspect="1"/>
          </p:cNvPicPr>
          <p:nvPr/>
        </p:nvPicPr>
        <p:blipFill>
          <a:blip r:embed="rId3"/>
          <a:stretch>
            <a:fillRect/>
          </a:stretch>
        </p:blipFill>
        <p:spPr>
          <a:xfrm>
            <a:off x="8039100" y="1815307"/>
            <a:ext cx="4033837" cy="3785394"/>
          </a:xfrm>
          <a:prstGeom prst="rect">
            <a:avLst/>
          </a:prstGeom>
        </p:spPr>
      </p:pic>
      <p:pic>
        <p:nvPicPr>
          <p:cNvPr id="6" name="Picture 5"/>
          <p:cNvPicPr>
            <a:picLocks noChangeAspect="1"/>
          </p:cNvPicPr>
          <p:nvPr/>
        </p:nvPicPr>
        <p:blipFill>
          <a:blip r:embed="rId4"/>
          <a:stretch>
            <a:fillRect/>
          </a:stretch>
        </p:blipFill>
        <p:spPr>
          <a:xfrm>
            <a:off x="-1" y="1690688"/>
            <a:ext cx="4038600" cy="39100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148784035"/>
              </p:ext>
            </p:extLst>
          </p:nvPr>
        </p:nvGraphicFramePr>
        <p:xfrm>
          <a:off x="-1" y="5600700"/>
          <a:ext cx="12072939" cy="990600"/>
        </p:xfrm>
        <a:graphic>
          <a:graphicData uri="http://schemas.openxmlformats.org/drawingml/2006/table">
            <a:tbl>
              <a:tblPr firstRow="1" bandRow="1">
                <a:tableStyleId>{5940675A-B579-460E-94D1-54222C63F5DA}</a:tableStyleId>
              </a:tblPr>
              <a:tblGrid>
                <a:gridCol w="4024313">
                  <a:extLst>
                    <a:ext uri="{9D8B030D-6E8A-4147-A177-3AD203B41FA5}">
                      <a16:colId xmlns:a16="http://schemas.microsoft.com/office/drawing/2014/main" val="3795229559"/>
                    </a:ext>
                  </a:extLst>
                </a:gridCol>
                <a:gridCol w="4024313">
                  <a:extLst>
                    <a:ext uri="{9D8B030D-6E8A-4147-A177-3AD203B41FA5}">
                      <a16:colId xmlns:a16="http://schemas.microsoft.com/office/drawing/2014/main" val="1016774972"/>
                    </a:ext>
                  </a:extLst>
                </a:gridCol>
                <a:gridCol w="4024313">
                  <a:extLst>
                    <a:ext uri="{9D8B030D-6E8A-4147-A177-3AD203B41FA5}">
                      <a16:colId xmlns:a16="http://schemas.microsoft.com/office/drawing/2014/main" val="3383153970"/>
                    </a:ext>
                  </a:extLst>
                </a:gridCol>
              </a:tblGrid>
              <a:tr h="990600">
                <a:tc>
                  <a:txBody>
                    <a:bodyPr/>
                    <a:lstStyle/>
                    <a:p>
                      <a:pPr algn="ctr"/>
                      <a:r>
                        <a:rPr lang="en-US" sz="2800" dirty="0" smtClean="0">
                          <a:latin typeface="Times New Roman" panose="02020603050405020304" pitchFamily="18" charset="0"/>
                          <a:cs typeface="Times New Roman" panose="02020603050405020304" pitchFamily="18" charset="0"/>
                        </a:rPr>
                        <a:t>Kim</a:t>
                      </a:r>
                      <a:r>
                        <a:rPr lang="en-US" sz="2800" baseline="0" dirty="0" smtClean="0">
                          <a:latin typeface="Times New Roman" panose="02020603050405020304" pitchFamily="18" charset="0"/>
                          <a:cs typeface="Times New Roman" panose="02020603050405020304" pitchFamily="18" charset="0"/>
                        </a:rPr>
                        <a:t> chi </a:t>
                      </a:r>
                      <a:r>
                        <a:rPr lang="en-US" sz="2800" baseline="0" dirty="0" err="1" smtClean="0">
                          <a:latin typeface="Times New Roman" panose="02020603050405020304" pitchFamily="18" charset="0"/>
                          <a:cs typeface="Times New Roman" panose="02020603050405020304" pitchFamily="18" charset="0"/>
                        </a:rPr>
                        <a:t>củ</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cải</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Củ</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khô</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xào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thịt</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Củ</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thịt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93769862"/>
                  </a:ext>
                </a:extLst>
              </a:tr>
            </a:tbl>
          </a:graphicData>
        </a:graphic>
      </p:graphicFrame>
    </p:spTree>
    <p:extLst>
      <p:ext uri="{BB962C8B-B14F-4D97-AF65-F5344CB8AC3E}">
        <p14:creationId xmlns:p14="http://schemas.microsoft.com/office/powerpoint/2010/main" val="134575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Times New Roman" panose="02020603050405020304" pitchFamily="18" charset="0"/>
                <a:cs typeface="Times New Roman" panose="02020603050405020304" pitchFamily="18" charset="0"/>
              </a:rPr>
              <a:t>So </a:t>
            </a:r>
            <a:r>
              <a:rPr lang="en-US" dirty="0" err="1" smtClean="0">
                <a:solidFill>
                  <a:srgbClr val="FF0000"/>
                </a:solidFill>
                <a:latin typeface="Times New Roman" panose="02020603050405020304" pitchFamily="18" charset="0"/>
                <a:cs typeface="Times New Roman" panose="02020603050405020304" pitchFamily="18" charset="0"/>
              </a:rPr>
              <a:t>sánh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giữa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củ</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rốt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củ</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cải</a:t>
            </a:r>
            <a:r>
              <a:rPr lang="en-US" dirty="0" smtClean="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4000" dirty="0" err="1" smtClean="0">
                <a:solidFill>
                  <a:srgbClr val="0070C0"/>
                </a:solidFill>
                <a:latin typeface="Times New Roman" panose="02020603050405020304" pitchFamily="18" charset="0"/>
                <a:cs typeface="Times New Roman" panose="02020603050405020304" pitchFamily="18" charset="0"/>
              </a:rPr>
              <a:t>Giống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nhau</a:t>
            </a:r>
            <a:endParaRPr lang="en-US" sz="4000" dirty="0" smtClean="0">
              <a:solidFill>
                <a:srgbClr val="0070C0"/>
              </a:solidFill>
              <a:latin typeface="Times New Roman" panose="02020603050405020304" pitchFamily="18" charset="0"/>
              <a:cs typeface="Times New Roman" panose="02020603050405020304" pitchFamily="18" charset="0"/>
            </a:endParaRPr>
          </a:p>
          <a:p>
            <a:r>
              <a:rPr lang="en-US" sz="4000" dirty="0" err="1" smtClean="0">
                <a:solidFill>
                  <a:srgbClr val="0070C0"/>
                </a:solidFill>
                <a:latin typeface="Times New Roman" panose="02020603050405020304" pitchFamily="18" charset="0"/>
                <a:cs typeface="Times New Roman" panose="02020603050405020304" pitchFamily="18" charset="0"/>
              </a:rPr>
              <a:t>Hình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dạng</a:t>
            </a:r>
            <a:r>
              <a:rPr lang="en-US" sz="4000" dirty="0" smtClean="0">
                <a:solidFill>
                  <a:srgbClr val="0070C0"/>
                </a:solidFill>
                <a:latin typeface="Times New Roman" panose="02020603050405020304" pitchFamily="18" charset="0"/>
                <a:cs typeface="Times New Roman" panose="02020603050405020304" pitchFamily="18" charset="0"/>
              </a:rPr>
              <a:t> thon </a:t>
            </a:r>
            <a:r>
              <a:rPr lang="en-US" sz="4000" dirty="0" err="1" smtClean="0">
                <a:solidFill>
                  <a:srgbClr val="0070C0"/>
                </a:solidFill>
                <a:latin typeface="Times New Roman" panose="02020603050405020304" pitchFamily="18" charset="0"/>
                <a:cs typeface="Times New Roman" panose="02020603050405020304" pitchFamily="18" charset="0"/>
              </a:rPr>
              <a:t>dài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có</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thể</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ăn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được</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vỏ</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nhẵn</a:t>
            </a:r>
            <a:r>
              <a:rPr lang="en-US" sz="4000" dirty="0" smtClean="0">
                <a:solidFill>
                  <a:srgbClr val="0070C0"/>
                </a:solidFill>
                <a:latin typeface="Times New Roman" panose="02020603050405020304" pitchFamily="18" charset="0"/>
                <a:cs typeface="Times New Roman" panose="02020603050405020304" pitchFamily="18" charset="0"/>
              </a:rPr>
              <a:t>.</a:t>
            </a:r>
          </a:p>
          <a:p>
            <a:endParaRPr lang="en-US" sz="4000" dirty="0">
              <a:solidFill>
                <a:srgbClr val="0070C0"/>
              </a:solidFill>
              <a:latin typeface="Times New Roman" panose="02020603050405020304" pitchFamily="18" charset="0"/>
              <a:cs typeface="Times New Roman" panose="02020603050405020304" pitchFamily="18" charset="0"/>
            </a:endParaRPr>
          </a:p>
          <a:p>
            <a:r>
              <a:rPr lang="en-US" sz="4000" dirty="0" err="1" smtClean="0">
                <a:solidFill>
                  <a:srgbClr val="0070C0"/>
                </a:solidFill>
                <a:latin typeface="Times New Roman" panose="02020603050405020304" pitchFamily="18" charset="0"/>
                <a:cs typeface="Times New Roman" panose="02020603050405020304" pitchFamily="18" charset="0"/>
              </a:rPr>
              <a:t>Khác</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nhau</a:t>
            </a:r>
            <a:endParaRPr lang="en-US" sz="4000" dirty="0" smtClean="0">
              <a:solidFill>
                <a:srgbClr val="0070C0"/>
              </a:solidFill>
              <a:latin typeface="Times New Roman" panose="02020603050405020304" pitchFamily="18" charset="0"/>
              <a:cs typeface="Times New Roman" panose="02020603050405020304" pitchFamily="18" charset="0"/>
            </a:endParaRPr>
          </a:p>
          <a:p>
            <a:r>
              <a:rPr lang="en-US" sz="4000" dirty="0" err="1" smtClean="0">
                <a:solidFill>
                  <a:srgbClr val="0070C0"/>
                </a:solidFill>
                <a:latin typeface="Times New Roman" panose="02020603050405020304" pitchFamily="18" charset="0"/>
                <a:cs typeface="Times New Roman" panose="02020603050405020304" pitchFamily="18" charset="0"/>
              </a:rPr>
              <a:t>Củ</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cà</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rốt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có</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màu</a:t>
            </a:r>
            <a:r>
              <a:rPr lang="en-US" sz="4000" dirty="0" smtClean="0">
                <a:solidFill>
                  <a:srgbClr val="0070C0"/>
                </a:solidFill>
                <a:latin typeface="Times New Roman" panose="02020603050405020304" pitchFamily="18" charset="0"/>
                <a:cs typeface="Times New Roman" panose="02020603050405020304" pitchFamily="18" charset="0"/>
              </a:rPr>
              <a:t> cam.  </a:t>
            </a:r>
            <a:r>
              <a:rPr lang="en-US" sz="4000" dirty="0" err="1" smtClean="0">
                <a:solidFill>
                  <a:srgbClr val="0070C0"/>
                </a:solidFill>
                <a:latin typeface="Times New Roman" panose="02020603050405020304" pitchFamily="18" charset="0"/>
                <a:cs typeface="Times New Roman" panose="02020603050405020304" pitchFamily="18" charset="0"/>
              </a:rPr>
              <a:t>Củ</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cải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có</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màu</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trắng</a:t>
            </a:r>
            <a:endParaRPr lang="en-US" sz="4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15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65125"/>
            <a:ext cx="10325100" cy="6022975"/>
          </a:xfrm>
        </p:spPr>
        <p:txBody>
          <a:bodyPr>
            <a:normAutofit/>
          </a:bodyPr>
          <a:lstStyle/>
          <a:p>
            <a:r>
              <a:rPr lang="en-US" dirty="0" smtClean="0">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Giáo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dục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trẻ</a:t>
            </a:r>
            <a:r>
              <a:rPr lang="en-US" dirty="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món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bữa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vitamin,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giúp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khỏe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nhớ</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bữa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nhé</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02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5" name="TextBox 4"/>
          <p:cNvSpPr txBox="1"/>
          <p:nvPr/>
        </p:nvSpPr>
        <p:spPr>
          <a:xfrm>
            <a:off x="965200" y="1739900"/>
            <a:ext cx="10083800" cy="1446550"/>
          </a:xfrm>
          <a:prstGeom prst="rect">
            <a:avLst/>
          </a:prstGeom>
          <a:noFill/>
        </p:spPr>
        <p:txBody>
          <a:bodyPr wrap="square" rtlCol="0">
            <a:spAutoFit/>
          </a:bodyPr>
          <a:lstStyle/>
          <a:p>
            <a:pPr algn="ctr"/>
            <a:endParaRPr lang="en-US" sz="4400" dirty="0" smtClean="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Cô</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và</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trẻ</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hát</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bài</a:t>
            </a:r>
            <a:r>
              <a:rPr lang="en-US" sz="4400" dirty="0" smtClean="0">
                <a:solidFill>
                  <a:srgbClr val="FF0000"/>
                </a:solidFill>
                <a:latin typeface="Times New Roman" panose="02020603050405020304" pitchFamily="18" charset="0"/>
                <a:cs typeface="Times New Roman" panose="02020603050405020304" pitchFamily="18" charset="0"/>
              </a:rPr>
              <a:t> “ </a:t>
            </a:r>
            <a:r>
              <a:rPr lang="en-US" sz="4400" dirty="0" err="1" smtClean="0">
                <a:solidFill>
                  <a:srgbClr val="FF0000"/>
                </a:solidFill>
                <a:latin typeface="Times New Roman" panose="02020603050405020304" pitchFamily="18" charset="0"/>
                <a:cs typeface="Times New Roman" panose="02020603050405020304" pitchFamily="18" charset="0"/>
              </a:rPr>
              <a:t>Bầu</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và</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Bí</a:t>
            </a:r>
            <a:r>
              <a:rPr lang="en-US" sz="4400" dirty="0" smtClean="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947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5125"/>
            <a:ext cx="10210800" cy="4879975"/>
          </a:xfrm>
        </p:spPr>
        <p:txBody>
          <a:bodyPr/>
          <a:lstStyle/>
          <a:p>
            <a:pPr algn="ctr"/>
            <a:r>
              <a:rPr lang="en-US" dirty="0" err="1" smtClean="0">
                <a:solidFill>
                  <a:srgbClr val="FF0000"/>
                </a:solidFill>
                <a:latin typeface="Times New Roman" panose="02020603050405020304" pitchFamily="18" charset="0"/>
                <a:cs typeface="Times New Roman" panose="02020603050405020304" pitchFamily="18" charset="0"/>
              </a:rPr>
              <a:t>Ôn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luyện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củng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cố</a:t>
            </a: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err="1" smtClean="0">
                <a:solidFill>
                  <a:srgbClr val="0070C0"/>
                </a:solidFill>
                <a:latin typeface="Times New Roman" panose="02020603050405020304" pitchFamily="18" charset="0"/>
                <a:cs typeface="Times New Roman" panose="02020603050405020304" pitchFamily="18" charset="0"/>
              </a:rPr>
              <a:t>Trò</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chơi</a:t>
            </a:r>
            <a:r>
              <a:rPr lang="en-US" dirty="0" smtClean="0">
                <a:solidFill>
                  <a:srgbClr val="0070C0"/>
                </a:solidFill>
                <a:latin typeface="Times New Roman" panose="02020603050405020304" pitchFamily="18" charset="0"/>
                <a:cs typeface="Times New Roman" panose="02020603050405020304" pitchFamily="18" charset="0"/>
              </a:rPr>
              <a:t> 1 : </a:t>
            </a:r>
            <a:r>
              <a:rPr lang="en-US" dirty="0" err="1" smtClean="0">
                <a:solidFill>
                  <a:srgbClr val="0070C0"/>
                </a:solidFill>
                <a:latin typeface="Times New Roman" panose="02020603050405020304" pitchFamily="18" charset="0"/>
                <a:cs typeface="Times New Roman" panose="02020603050405020304" pitchFamily="18" charset="0"/>
              </a:rPr>
              <a:t>Về</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đúng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nhà</a:t>
            </a:r>
            <a:r>
              <a:rPr lang="en-US" dirty="0" smtClean="0">
                <a:solidFill>
                  <a:srgbClr val="0070C0"/>
                </a:solidFill>
                <a:latin typeface="Times New Roman" panose="02020603050405020304" pitchFamily="18" charset="0"/>
                <a:cs typeface="Times New Roman" panose="02020603050405020304" pitchFamily="18" charset="0"/>
              </a:rPr>
              <a:t/>
            </a:r>
            <a:br>
              <a:rPr lang="en-US" dirty="0" smtClean="0">
                <a:solidFill>
                  <a:srgbClr val="0070C0"/>
                </a:solidFill>
                <a:latin typeface="Times New Roman" panose="02020603050405020304" pitchFamily="18" charset="0"/>
                <a:cs typeface="Times New Roman" panose="02020603050405020304" pitchFamily="18" charset="0"/>
              </a:rPr>
            </a:br>
            <a:r>
              <a:rPr lang="en-US" dirty="0" err="1" smtClean="0">
                <a:solidFill>
                  <a:srgbClr val="0070C0"/>
                </a:solidFill>
                <a:latin typeface="Times New Roman" panose="02020603050405020304" pitchFamily="18" charset="0"/>
                <a:cs typeface="Times New Roman" panose="02020603050405020304" pitchFamily="18" charset="0"/>
              </a:rPr>
              <a:t>Trò</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chơi</a:t>
            </a:r>
            <a:r>
              <a:rPr lang="en-US" dirty="0" smtClean="0">
                <a:solidFill>
                  <a:srgbClr val="0070C0"/>
                </a:solidFill>
                <a:latin typeface="Times New Roman" panose="02020603050405020304" pitchFamily="18" charset="0"/>
                <a:cs typeface="Times New Roman" panose="02020603050405020304" pitchFamily="18" charset="0"/>
              </a:rPr>
              <a:t> 2 : </a:t>
            </a:r>
            <a:r>
              <a:rPr lang="en-US" dirty="0" err="1" smtClean="0">
                <a:solidFill>
                  <a:srgbClr val="0070C0"/>
                </a:solidFill>
                <a:latin typeface="Times New Roman" panose="02020603050405020304" pitchFamily="18" charset="0"/>
                <a:cs typeface="Times New Roman" panose="02020603050405020304" pitchFamily="18" charset="0"/>
              </a:rPr>
              <a:t>Giơ</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nhanh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đọc</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đúng</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01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9144" y="0"/>
            <a:ext cx="12261144" cy="6858000"/>
          </a:xfrm>
          <a:prstGeom prst="rect">
            <a:avLst/>
          </a:prstGeom>
        </p:spPr>
      </p:pic>
      <p:sp>
        <p:nvSpPr>
          <p:cNvPr id="5" name="TextBox 4"/>
          <p:cNvSpPr txBox="1"/>
          <p:nvPr/>
        </p:nvSpPr>
        <p:spPr>
          <a:xfrm>
            <a:off x="2717800" y="1117600"/>
            <a:ext cx="5232400" cy="2308324"/>
          </a:xfrm>
          <a:prstGeom prst="rect">
            <a:avLst/>
          </a:prstGeom>
          <a:noFill/>
        </p:spPr>
        <p:txBody>
          <a:bodyPr wrap="square" rtlCol="0">
            <a:spAutoFit/>
          </a:bodyPr>
          <a:lstStyle/>
          <a:p>
            <a:pPr algn="ctr"/>
            <a:r>
              <a:rPr lang="en-US" sz="4800" dirty="0" err="1" smtClean="0">
                <a:solidFill>
                  <a:srgbClr val="FF0000"/>
                </a:solidFill>
                <a:latin typeface="Times New Roman" panose="02020603050405020304" pitchFamily="18" charset="0"/>
                <a:cs typeface="Times New Roman" panose="02020603050405020304" pitchFamily="18" charset="0"/>
              </a:rPr>
              <a:t>Giờ</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học</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đã</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kết</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thúc</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xin</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chào</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và</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hẹn</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gặp</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lại</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các</a:t>
            </a:r>
            <a:r>
              <a:rPr lang="en-US" sz="4800" dirty="0" smtClean="0">
                <a:solidFill>
                  <a:srgbClr val="FF0000"/>
                </a:solidFill>
                <a:latin typeface="Times New Roman" panose="02020603050405020304" pitchFamily="18" charset="0"/>
                <a:cs typeface="Times New Roman" panose="02020603050405020304" pitchFamily="18" charset="0"/>
              </a:rPr>
              <a:t> con</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38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8774"/>
            <a:ext cx="12192000" cy="6839225"/>
          </a:xfrm>
          <a:prstGeom prst="rect">
            <a:avLst/>
          </a:prstGeom>
        </p:spPr>
      </p:pic>
      <p:sp>
        <p:nvSpPr>
          <p:cNvPr id="5" name="TextBox 4"/>
          <p:cNvSpPr txBox="1"/>
          <p:nvPr/>
        </p:nvSpPr>
        <p:spPr>
          <a:xfrm>
            <a:off x="1587500" y="850900"/>
            <a:ext cx="9182100"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err="1" smtClean="0">
                <a:solidFill>
                  <a:srgbClr val="FF0000"/>
                </a:solidFill>
                <a:latin typeface="Times New Roman" panose="02020603050405020304" pitchFamily="18" charset="0"/>
                <a:cs typeface="Times New Roman" panose="02020603050405020304" pitchFamily="18" charset="0"/>
              </a:rPr>
              <a:t>Trò</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chuyện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đàm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thoại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về</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một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số</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loại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rau</a:t>
            </a:r>
            <a:r>
              <a:rPr lang="en-US" sz="3200" dirty="0" smtClean="0">
                <a:solidFill>
                  <a:srgbClr val="FF0000"/>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3200"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Tìm</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hiểu</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về</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một</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số</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loại</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rau</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ăn</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lá</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Các</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con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chú</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ý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lắng</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ghe</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câu</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đố</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của</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cô</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xem</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đó</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là</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gì</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nhé</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a:t>
            </a:r>
          </a:p>
          <a:p>
            <a:pPr algn="ct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Tôi</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mọc</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trong</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vườn</a:t>
            </a:r>
            <a:endParaRPr lang="en-US" sz="3200"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Tàu</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lá</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xanh</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xanh</a:t>
            </a:r>
            <a:endParaRPr lang="en-US" sz="3200"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Tôi</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để</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nấu</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canh</a:t>
            </a:r>
            <a:endParaRPr lang="en-US" sz="3200"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Để</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xào</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để</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luộc</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a:t>
            </a:r>
          </a:p>
          <a:p>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a:p>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Đố</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các</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bạn</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biết</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đó</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là</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rau</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gì</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664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3429000" y="736600"/>
            <a:ext cx="4711699" cy="4419599"/>
          </a:xfrm>
          <a:prstGeom prst="rect">
            <a:avLst/>
          </a:prstGeom>
        </p:spPr>
      </p:pic>
      <p:sp>
        <p:nvSpPr>
          <p:cNvPr id="6" name="TextBox 5"/>
          <p:cNvSpPr txBox="1"/>
          <p:nvPr/>
        </p:nvSpPr>
        <p:spPr>
          <a:xfrm>
            <a:off x="3784600" y="5816600"/>
            <a:ext cx="4178300" cy="523220"/>
          </a:xfrm>
          <a:prstGeom prst="rect">
            <a:avLst/>
          </a:prstGeom>
          <a:noFill/>
        </p:spPr>
        <p:txBody>
          <a:bodyPr wrap="square" rtlCol="0">
            <a:sp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Rau </a:t>
            </a:r>
            <a:r>
              <a:rPr lang="en-US" sz="2800" dirty="0" err="1" smtClean="0">
                <a:solidFill>
                  <a:srgbClr val="FF0000"/>
                </a:solidFill>
                <a:latin typeface="Times New Roman" panose="02020603050405020304" pitchFamily="18" charset="0"/>
                <a:cs typeface="Times New Roman" panose="02020603050405020304" pitchFamily="18" charset="0"/>
              </a:rPr>
              <a:t>cải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xanh</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39800220"/>
              </p:ext>
            </p:extLst>
          </p:nvPr>
        </p:nvGraphicFramePr>
        <p:xfrm>
          <a:off x="1257300" y="1039706"/>
          <a:ext cx="1574800" cy="396240"/>
        </p:xfrm>
        <a:graphic>
          <a:graphicData uri="http://schemas.openxmlformats.org/drawingml/2006/table">
            <a:tbl>
              <a:tblPr firstRow="1" bandRow="1">
                <a:tableStyleId>{5940675A-B579-460E-94D1-54222C63F5DA}</a:tableStyleId>
              </a:tblPr>
              <a:tblGrid>
                <a:gridCol w="1574800">
                  <a:extLst>
                    <a:ext uri="{9D8B030D-6E8A-4147-A177-3AD203B41FA5}">
                      <a16:colId xmlns:a16="http://schemas.microsoft.com/office/drawing/2014/main" val="1753596977"/>
                    </a:ext>
                  </a:extLst>
                </a:gridCol>
              </a:tblGrid>
              <a:tr h="0">
                <a:tc>
                  <a:txBody>
                    <a:bodyPr/>
                    <a:lstStyle/>
                    <a:p>
                      <a:r>
                        <a:rPr lang="en-US" sz="2000" dirty="0" err="1" smtClean="0">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00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aseline="0" dirty="0" err="1" smtClean="0">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00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aseline="0" dirty="0" err="1" smtClean="0">
                          <a:solidFill>
                            <a:schemeClr val="tx1">
                              <a:lumMod val="95000"/>
                              <a:lumOff val="5000"/>
                            </a:schemeClr>
                          </a:solidFill>
                          <a:latin typeface="Times New Roman" panose="02020603050405020304" pitchFamily="18" charset="0"/>
                          <a:cs typeface="Times New Roman" panose="02020603050405020304" pitchFamily="18" charset="0"/>
                        </a:rPr>
                        <a:t>rau</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38099447"/>
                  </a:ext>
                </a:extLst>
              </a:tr>
            </a:tbl>
          </a:graphicData>
        </a:graphic>
      </p:graphicFrame>
      <p:cxnSp>
        <p:nvCxnSpPr>
          <p:cNvPr id="10" name="Straight Connector 9"/>
          <p:cNvCxnSpPr/>
          <p:nvPr/>
        </p:nvCxnSpPr>
        <p:spPr>
          <a:xfrm>
            <a:off x="2832100" y="1193800"/>
            <a:ext cx="952500" cy="4968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353274375"/>
              </p:ext>
            </p:extLst>
          </p:nvPr>
        </p:nvGraphicFramePr>
        <p:xfrm>
          <a:off x="8737599" y="2997200"/>
          <a:ext cx="1422401" cy="850900"/>
        </p:xfrm>
        <a:graphic>
          <a:graphicData uri="http://schemas.openxmlformats.org/drawingml/2006/table">
            <a:tbl>
              <a:tblPr firstRow="1" bandRow="1">
                <a:tableStyleId>{5940675A-B579-460E-94D1-54222C63F5DA}</a:tableStyleId>
              </a:tblPr>
              <a:tblGrid>
                <a:gridCol w="1422401">
                  <a:extLst>
                    <a:ext uri="{9D8B030D-6E8A-4147-A177-3AD203B41FA5}">
                      <a16:colId xmlns:a16="http://schemas.microsoft.com/office/drawing/2014/main" val="3101033503"/>
                    </a:ext>
                  </a:extLst>
                </a:gridCol>
              </a:tblGrid>
              <a:tr h="850900">
                <a:tc>
                  <a:txBody>
                    <a:bodyPr/>
                    <a:lstStyle/>
                    <a:p>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40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40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95000"/>
                              <a:lumOff val="5000"/>
                            </a:schemeClr>
                          </a:solidFill>
                          <a:latin typeface="Times New Roman" panose="02020603050405020304" pitchFamily="18" charset="0"/>
                          <a:cs typeface="Times New Roman" panose="02020603050405020304" pitchFamily="18" charset="0"/>
                        </a:rPr>
                        <a:t>rau</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576449"/>
                  </a:ext>
                </a:extLst>
              </a:tr>
            </a:tbl>
          </a:graphicData>
        </a:graphic>
      </p:graphicFrame>
      <p:cxnSp>
        <p:nvCxnSpPr>
          <p:cNvPr id="13" name="Straight Connector 12"/>
          <p:cNvCxnSpPr/>
          <p:nvPr/>
        </p:nvCxnSpPr>
        <p:spPr>
          <a:xfrm flipH="1">
            <a:off x="7264400" y="3454400"/>
            <a:ext cx="1473199" cy="55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070613092"/>
              </p:ext>
            </p:extLst>
          </p:nvPr>
        </p:nvGraphicFramePr>
        <p:xfrm>
          <a:off x="1409699" y="3733800"/>
          <a:ext cx="1155701" cy="660400"/>
        </p:xfrm>
        <a:graphic>
          <a:graphicData uri="http://schemas.openxmlformats.org/drawingml/2006/table">
            <a:tbl>
              <a:tblPr firstRow="1" bandRow="1">
                <a:tableStyleId>{5940675A-B579-460E-94D1-54222C63F5DA}</a:tableStyleId>
              </a:tblPr>
              <a:tblGrid>
                <a:gridCol w="1155701">
                  <a:extLst>
                    <a:ext uri="{9D8B030D-6E8A-4147-A177-3AD203B41FA5}">
                      <a16:colId xmlns:a16="http://schemas.microsoft.com/office/drawing/2014/main" val="2113987136"/>
                    </a:ext>
                  </a:extLst>
                </a:gridCol>
              </a:tblGrid>
              <a:tr h="660400">
                <a:tc>
                  <a:txBody>
                    <a:bodyPr/>
                    <a:lstStyle/>
                    <a:p>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40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95000"/>
                              <a:lumOff val="5000"/>
                            </a:schemeClr>
                          </a:solidFill>
                          <a:latin typeface="Times New Roman" panose="02020603050405020304" pitchFamily="18" charset="0"/>
                          <a:cs typeface="Times New Roman" panose="02020603050405020304" pitchFamily="18" charset="0"/>
                        </a:rPr>
                        <a:t>rễ</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37212335"/>
                  </a:ext>
                </a:extLst>
              </a:tr>
            </a:tbl>
          </a:graphicData>
        </a:graphic>
      </p:graphicFrame>
      <p:cxnSp>
        <p:nvCxnSpPr>
          <p:cNvPr id="16" name="Straight Connector 15"/>
          <p:cNvCxnSpPr>
            <a:stCxn id="14" idx="3"/>
          </p:cNvCxnSpPr>
          <p:nvPr/>
        </p:nvCxnSpPr>
        <p:spPr>
          <a:xfrm>
            <a:off x="2565400" y="4064000"/>
            <a:ext cx="20701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997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3" name="TextBox 2"/>
          <p:cNvSpPr txBox="1"/>
          <p:nvPr/>
        </p:nvSpPr>
        <p:spPr>
          <a:xfrm>
            <a:off x="1854200" y="215901"/>
            <a:ext cx="8432800" cy="646331"/>
          </a:xfrm>
          <a:prstGeom prst="rect">
            <a:avLst/>
          </a:prstGeom>
          <a:noFill/>
        </p:spPr>
        <p:txBody>
          <a:bodyPr wrap="square" rtlCol="0">
            <a:spAutoFit/>
          </a:bodyPr>
          <a:lstStyle/>
          <a:p>
            <a:r>
              <a:rPr lang="en-US" sz="3600" dirty="0" err="1" smtClean="0">
                <a:solidFill>
                  <a:srgbClr val="FF0000"/>
                </a:solidFill>
                <a:latin typeface="Times New Roman" panose="02020603050405020304" pitchFamily="18" charset="0"/>
                <a:cs typeface="Times New Roman" panose="02020603050405020304" pitchFamily="18" charset="0"/>
              </a:rPr>
              <a:t>Một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số</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món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ăn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được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chế</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biến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từ</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rau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cải</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0" y="1574006"/>
            <a:ext cx="3432970" cy="3556794"/>
          </a:xfrm>
          <a:prstGeom prst="rect">
            <a:avLst/>
          </a:prstGeom>
        </p:spPr>
      </p:pic>
      <p:pic>
        <p:nvPicPr>
          <p:cNvPr id="6" name="Picture 5"/>
          <p:cNvPicPr>
            <a:picLocks noChangeAspect="1"/>
          </p:cNvPicPr>
          <p:nvPr/>
        </p:nvPicPr>
        <p:blipFill>
          <a:blip r:embed="rId4"/>
          <a:stretch>
            <a:fillRect/>
          </a:stretch>
        </p:blipFill>
        <p:spPr>
          <a:xfrm>
            <a:off x="3974307" y="1574006"/>
            <a:ext cx="3671887" cy="3556794"/>
          </a:xfrm>
          <a:prstGeom prst="rect">
            <a:avLst/>
          </a:prstGeom>
        </p:spPr>
      </p:pic>
      <p:pic>
        <p:nvPicPr>
          <p:cNvPr id="7" name="Picture 6"/>
          <p:cNvPicPr>
            <a:picLocks noChangeAspect="1"/>
          </p:cNvPicPr>
          <p:nvPr/>
        </p:nvPicPr>
        <p:blipFill>
          <a:blip r:embed="rId5"/>
          <a:stretch>
            <a:fillRect/>
          </a:stretch>
        </p:blipFill>
        <p:spPr>
          <a:xfrm>
            <a:off x="8077200" y="1574006"/>
            <a:ext cx="3573463" cy="355679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168011205"/>
              </p:ext>
            </p:extLst>
          </p:nvPr>
        </p:nvGraphicFramePr>
        <p:xfrm>
          <a:off x="114300" y="5524500"/>
          <a:ext cx="2667000" cy="711200"/>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1541129674"/>
                    </a:ext>
                  </a:extLst>
                </a:gridCol>
              </a:tblGrid>
              <a:tr h="711200">
                <a:tc>
                  <a:txBody>
                    <a:bodyPr/>
                    <a:lstStyle/>
                    <a:p>
                      <a:r>
                        <a:rPr lang="en-US" sz="2800" dirty="0" smtClean="0">
                          <a:latin typeface="Times New Roman" panose="02020603050405020304" pitchFamily="18" charset="0"/>
                          <a:cs typeface="Times New Roman" panose="02020603050405020304" pitchFamily="18" charset="0"/>
                        </a:rPr>
                        <a:t>Rau </a:t>
                      </a:r>
                      <a:r>
                        <a:rPr lang="en-US" sz="2800" dirty="0" err="1" smtClean="0">
                          <a:latin typeface="Times New Roman" panose="02020603050405020304" pitchFamily="18" charset="0"/>
                          <a:cs typeface="Times New Roman" panose="02020603050405020304" pitchFamily="18" charset="0"/>
                        </a:rPr>
                        <a:t>cải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nấu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thịt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4853997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86881940"/>
              </p:ext>
            </p:extLst>
          </p:nvPr>
        </p:nvGraphicFramePr>
        <p:xfrm>
          <a:off x="4203701" y="5524500"/>
          <a:ext cx="3035300" cy="711200"/>
        </p:xfrm>
        <a:graphic>
          <a:graphicData uri="http://schemas.openxmlformats.org/drawingml/2006/table">
            <a:tbl>
              <a:tblPr firstRow="1" bandRow="1">
                <a:tableStyleId>{5940675A-B579-460E-94D1-54222C63F5DA}</a:tableStyleId>
              </a:tblPr>
              <a:tblGrid>
                <a:gridCol w="3035300">
                  <a:extLst>
                    <a:ext uri="{9D8B030D-6E8A-4147-A177-3AD203B41FA5}">
                      <a16:colId xmlns:a16="http://schemas.microsoft.com/office/drawing/2014/main" val="2215038069"/>
                    </a:ext>
                  </a:extLst>
                </a:gridCol>
              </a:tblGrid>
              <a:tr h="711200">
                <a:tc>
                  <a:txBody>
                    <a:bodyPr/>
                    <a:lstStyle/>
                    <a:p>
                      <a:r>
                        <a:rPr lang="en-US" sz="2800" dirty="0" smtClean="0">
                          <a:latin typeface="Times New Roman" panose="02020603050405020304" pitchFamily="18" charset="0"/>
                          <a:cs typeface="Times New Roman" panose="02020603050405020304" pitchFamily="18" charset="0"/>
                        </a:rPr>
                        <a:t>Rau </a:t>
                      </a:r>
                      <a:r>
                        <a:rPr lang="en-US" sz="2800" dirty="0" err="1" smtClean="0">
                          <a:latin typeface="Times New Roman" panose="02020603050405020304" pitchFamily="18" charset="0"/>
                          <a:cs typeface="Times New Roman" panose="02020603050405020304" pitchFamily="18" charset="0"/>
                        </a:rPr>
                        <a:t>cải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xào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thịt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bò</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27308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5442798"/>
              </p:ext>
            </p:extLst>
          </p:nvPr>
        </p:nvGraphicFramePr>
        <p:xfrm>
          <a:off x="8280399" y="5524500"/>
          <a:ext cx="3370263" cy="711200"/>
        </p:xfrm>
        <a:graphic>
          <a:graphicData uri="http://schemas.openxmlformats.org/drawingml/2006/table">
            <a:tbl>
              <a:tblPr firstRow="1" bandRow="1">
                <a:tableStyleId>{5940675A-B579-460E-94D1-54222C63F5DA}</a:tableStyleId>
              </a:tblPr>
              <a:tblGrid>
                <a:gridCol w="3370263">
                  <a:extLst>
                    <a:ext uri="{9D8B030D-6E8A-4147-A177-3AD203B41FA5}">
                      <a16:colId xmlns:a16="http://schemas.microsoft.com/office/drawing/2014/main" val="530524353"/>
                    </a:ext>
                  </a:extLst>
                </a:gridCol>
              </a:tblGrid>
              <a:tr h="711200">
                <a:tc>
                  <a:txBody>
                    <a:bodyPr/>
                    <a:lstStyle/>
                    <a:p>
                      <a:r>
                        <a:rPr lang="en-US" sz="2800" dirty="0" smtClean="0">
                          <a:latin typeface="Times New Roman" panose="02020603050405020304" pitchFamily="18" charset="0"/>
                          <a:cs typeface="Times New Roman" panose="02020603050405020304" pitchFamily="18" charset="0"/>
                        </a:rPr>
                        <a:t>Rau </a:t>
                      </a:r>
                      <a:r>
                        <a:rPr lang="en-US" sz="2800" dirty="0" err="1" smtClean="0">
                          <a:latin typeface="Times New Roman" panose="02020603050405020304" pitchFamily="18" charset="0"/>
                          <a:cs typeface="Times New Roman" panose="02020603050405020304" pitchFamily="18" charset="0"/>
                        </a:rPr>
                        <a:t>cải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cuộn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thịt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hấp</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32072855"/>
                  </a:ext>
                </a:extLst>
              </a:tr>
            </a:tbl>
          </a:graphicData>
        </a:graphic>
      </p:graphicFrame>
    </p:spTree>
    <p:extLst>
      <p:ext uri="{BB962C8B-B14F-4D97-AF65-F5344CB8AC3E}">
        <p14:creationId xmlns:p14="http://schemas.microsoft.com/office/powerpoint/2010/main" val="3476203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2095500" y="1690688"/>
            <a:ext cx="7759700" cy="37449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12324614"/>
              </p:ext>
            </p:extLst>
          </p:nvPr>
        </p:nvGraphicFramePr>
        <p:xfrm>
          <a:off x="4584700" y="635000"/>
          <a:ext cx="2641600" cy="673100"/>
        </p:xfrm>
        <a:graphic>
          <a:graphicData uri="http://schemas.openxmlformats.org/drawingml/2006/table">
            <a:tbl>
              <a:tblPr firstRow="1" bandRow="1">
                <a:tableStyleId>{5940675A-B579-460E-94D1-54222C63F5DA}</a:tableStyleId>
              </a:tblPr>
              <a:tblGrid>
                <a:gridCol w="2641600">
                  <a:extLst>
                    <a:ext uri="{9D8B030D-6E8A-4147-A177-3AD203B41FA5}">
                      <a16:colId xmlns:a16="http://schemas.microsoft.com/office/drawing/2014/main" val="2080940628"/>
                    </a:ext>
                  </a:extLst>
                </a:gridCol>
              </a:tblGrid>
              <a:tr h="673100">
                <a:tc>
                  <a:txBody>
                    <a:bodyPr/>
                    <a:lstStyle/>
                    <a:p>
                      <a:pPr algn="ctr"/>
                      <a:r>
                        <a:rPr lang="en-US" sz="3600" dirty="0" smtClean="0">
                          <a:solidFill>
                            <a:srgbClr val="FF0000"/>
                          </a:solidFill>
                          <a:latin typeface="Times New Roman" panose="02020603050405020304" pitchFamily="18" charset="0"/>
                          <a:cs typeface="Times New Roman" panose="02020603050405020304" pitchFamily="18" charset="0"/>
                        </a:rPr>
                        <a:t>Rau </a:t>
                      </a:r>
                      <a:r>
                        <a:rPr lang="en-US" sz="3600" dirty="0" err="1" smtClean="0">
                          <a:solidFill>
                            <a:srgbClr val="FF0000"/>
                          </a:solidFill>
                          <a:latin typeface="Times New Roman" panose="02020603050405020304" pitchFamily="18" charset="0"/>
                          <a:cs typeface="Times New Roman" panose="02020603050405020304" pitchFamily="18" charset="0"/>
                        </a:rPr>
                        <a:t>ngót</a:t>
                      </a:r>
                      <a:endParaRPr lang="en-US" sz="3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545892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19270798"/>
              </p:ext>
            </p:extLst>
          </p:nvPr>
        </p:nvGraphicFramePr>
        <p:xfrm>
          <a:off x="838200" y="2374900"/>
          <a:ext cx="901700" cy="558800"/>
        </p:xfrm>
        <a:graphic>
          <a:graphicData uri="http://schemas.openxmlformats.org/drawingml/2006/table">
            <a:tbl>
              <a:tblPr firstRow="1" bandRow="1">
                <a:tableStyleId>{5940675A-B579-460E-94D1-54222C63F5DA}</a:tableStyleId>
              </a:tblPr>
              <a:tblGrid>
                <a:gridCol w="901700">
                  <a:extLst>
                    <a:ext uri="{9D8B030D-6E8A-4147-A177-3AD203B41FA5}">
                      <a16:colId xmlns:a16="http://schemas.microsoft.com/office/drawing/2014/main" val="870551179"/>
                    </a:ext>
                  </a:extLst>
                </a:gridCol>
              </a:tblGrid>
              <a:tr h="558800">
                <a:tc>
                  <a:txBody>
                    <a:bodyPr/>
                    <a:lstStyle/>
                    <a:p>
                      <a:r>
                        <a:rPr lang="en-US" sz="2800" dirty="0" err="1" smtClean="0">
                          <a:latin typeface="Times New Roman" panose="02020603050405020304" pitchFamily="18" charset="0"/>
                          <a:cs typeface="Times New Roman" panose="02020603050405020304" pitchFamily="18" charset="0"/>
                        </a:rPr>
                        <a:t>Lá</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524122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37489708"/>
              </p:ext>
            </p:extLst>
          </p:nvPr>
        </p:nvGraphicFramePr>
        <p:xfrm>
          <a:off x="10045700" y="3517900"/>
          <a:ext cx="1905000" cy="876300"/>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3049605719"/>
                    </a:ext>
                  </a:extLst>
                </a:gridCol>
              </a:tblGrid>
              <a:tr h="876300">
                <a:tc>
                  <a:txBody>
                    <a:bodyPr/>
                    <a:lstStyle/>
                    <a:p>
                      <a:r>
                        <a:rPr lang="en-US" sz="3600" dirty="0" err="1" smtClean="0">
                          <a:latin typeface="Times New Roman" panose="02020603050405020304" pitchFamily="18" charset="0"/>
                          <a:cs typeface="Times New Roman" panose="02020603050405020304" pitchFamily="18" charset="0"/>
                        </a:rPr>
                        <a:t>Thân</a:t>
                      </a:r>
                      <a:r>
                        <a:rPr lang="en-US" sz="3600" baseline="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40831632"/>
                  </a:ext>
                </a:extLst>
              </a:tr>
            </a:tbl>
          </a:graphicData>
        </a:graphic>
      </p:graphicFrame>
      <p:cxnSp>
        <p:nvCxnSpPr>
          <p:cNvPr id="9" name="Straight Connector 8"/>
          <p:cNvCxnSpPr/>
          <p:nvPr/>
        </p:nvCxnSpPr>
        <p:spPr>
          <a:xfrm>
            <a:off x="1739900" y="2641600"/>
            <a:ext cx="2006600" cy="3746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9271000" y="3797300"/>
            <a:ext cx="787400" cy="114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191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493740266"/>
              </p:ext>
            </p:extLst>
          </p:nvPr>
        </p:nvGraphicFramePr>
        <p:xfrm>
          <a:off x="2032000" y="365125"/>
          <a:ext cx="8128000" cy="595206"/>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1862289177"/>
                    </a:ext>
                  </a:extLst>
                </a:gridCol>
              </a:tblGrid>
              <a:tr h="595206">
                <a:tc>
                  <a:txBody>
                    <a:bodyP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Một</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số</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món</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ăn</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chế</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biến</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từ</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rau</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ngót</a:t>
                      </a:r>
                      <a:endParaRPr lang="en-US" sz="3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23667524"/>
                  </a:ext>
                </a:extLst>
              </a:tr>
            </a:tbl>
          </a:graphicData>
        </a:graphic>
      </p:graphicFrame>
      <p:pic>
        <p:nvPicPr>
          <p:cNvPr id="5" name="Picture 4"/>
          <p:cNvPicPr>
            <a:picLocks noChangeAspect="1"/>
          </p:cNvPicPr>
          <p:nvPr/>
        </p:nvPicPr>
        <p:blipFill>
          <a:blip r:embed="rId3"/>
          <a:stretch>
            <a:fillRect/>
          </a:stretch>
        </p:blipFill>
        <p:spPr>
          <a:xfrm>
            <a:off x="603250" y="1325456"/>
            <a:ext cx="4070350" cy="2446444"/>
          </a:xfrm>
          <a:prstGeom prst="rect">
            <a:avLst/>
          </a:prstGeom>
        </p:spPr>
      </p:pic>
      <p:pic>
        <p:nvPicPr>
          <p:cNvPr id="6" name="Picture 5"/>
          <p:cNvPicPr>
            <a:picLocks noChangeAspect="1"/>
          </p:cNvPicPr>
          <p:nvPr/>
        </p:nvPicPr>
        <p:blipFill>
          <a:blip r:embed="rId4"/>
          <a:stretch>
            <a:fillRect/>
          </a:stretch>
        </p:blipFill>
        <p:spPr>
          <a:xfrm>
            <a:off x="7378701" y="1477115"/>
            <a:ext cx="3975100" cy="2143125"/>
          </a:xfrm>
          <a:prstGeom prst="rect">
            <a:avLst/>
          </a:prstGeom>
        </p:spPr>
      </p:pic>
      <p:sp>
        <p:nvSpPr>
          <p:cNvPr id="7" name="TextBox 6"/>
          <p:cNvSpPr txBox="1"/>
          <p:nvPr/>
        </p:nvSpPr>
        <p:spPr>
          <a:xfrm>
            <a:off x="603250" y="4229100"/>
            <a:ext cx="4147925"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Canh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ngót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thịt</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378701" y="4137024"/>
            <a:ext cx="4200665"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ngót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nhiệt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564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3" name="TextBox 2"/>
          <p:cNvSpPr txBox="1"/>
          <p:nvPr/>
        </p:nvSpPr>
        <p:spPr>
          <a:xfrm>
            <a:off x="2501900" y="508000"/>
            <a:ext cx="7315200" cy="646331"/>
          </a:xfrm>
          <a:prstGeom prst="rect">
            <a:avLst/>
          </a:prstGeom>
          <a:noFill/>
        </p:spPr>
        <p:txBody>
          <a:bodyPr wrap="square" rtlCol="0">
            <a:spAutoFit/>
          </a:bodyP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Sự</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khác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nhau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giữa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rau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ngót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và</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rau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cải</a:t>
            </a:r>
            <a:endParaRPr lang="en-US" sz="36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70742298"/>
              </p:ext>
            </p:extLst>
          </p:nvPr>
        </p:nvGraphicFramePr>
        <p:xfrm>
          <a:off x="838200" y="1297206"/>
          <a:ext cx="10782300" cy="2225040"/>
        </p:xfrm>
        <a:graphic>
          <a:graphicData uri="http://schemas.openxmlformats.org/drawingml/2006/table">
            <a:tbl>
              <a:tblPr firstRow="1" bandRow="1">
                <a:tableStyleId>{5940675A-B579-460E-94D1-54222C63F5DA}</a:tableStyleId>
              </a:tblPr>
              <a:tblGrid>
                <a:gridCol w="5391150">
                  <a:extLst>
                    <a:ext uri="{9D8B030D-6E8A-4147-A177-3AD203B41FA5}">
                      <a16:colId xmlns:a16="http://schemas.microsoft.com/office/drawing/2014/main" val="2814005131"/>
                    </a:ext>
                  </a:extLst>
                </a:gridCol>
                <a:gridCol w="5391150">
                  <a:extLst>
                    <a:ext uri="{9D8B030D-6E8A-4147-A177-3AD203B41FA5}">
                      <a16:colId xmlns:a16="http://schemas.microsoft.com/office/drawing/2014/main" val="3118988152"/>
                    </a:ext>
                  </a:extLst>
                </a:gridCol>
              </a:tblGrid>
              <a:tr h="758606">
                <a:tc>
                  <a:txBody>
                    <a:bodyPr/>
                    <a:lstStyle/>
                    <a:p>
                      <a:pPr algn="ctr"/>
                      <a:r>
                        <a:rPr lang="en-US" sz="2800" dirty="0" err="1" smtClean="0">
                          <a:solidFill>
                            <a:srgbClr val="0070C0"/>
                          </a:solidFill>
                          <a:latin typeface="Times New Roman" panose="02020603050405020304" pitchFamily="18" charset="0"/>
                          <a:cs typeface="Times New Roman" panose="02020603050405020304" pitchFamily="18" charset="0"/>
                        </a:rPr>
                        <a:t>Khác</a:t>
                      </a:r>
                      <a:endParaRPr lang="en-US" sz="2800" dirty="0" smtClean="0">
                        <a:solidFill>
                          <a:srgbClr val="0070C0"/>
                        </a:solidFill>
                        <a:latin typeface="Times New Roman" panose="02020603050405020304" pitchFamily="18" charset="0"/>
                        <a:cs typeface="Times New Roman" panose="02020603050405020304" pitchFamily="18" charset="0"/>
                      </a:endParaRPr>
                    </a:p>
                    <a:p>
                      <a:pPr algn="l"/>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Cải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xanh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lá</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to,dài</a:t>
                      </a:r>
                      <a:endParaRPr lang="en-US" sz="2800" baseline="0" dirty="0" smtClean="0">
                        <a:latin typeface="Times New Roman" panose="02020603050405020304" pitchFamily="18" charset="0"/>
                        <a:cs typeface="Times New Roman" panose="02020603050405020304" pitchFamily="18" charset="0"/>
                      </a:endParaRPr>
                    </a:p>
                    <a:p>
                      <a:pPr algn="l"/>
                      <a:r>
                        <a:rPr lang="en-US" sz="2800" baseline="0" dirty="0" smtClean="0">
                          <a:latin typeface="Times New Roman" panose="02020603050405020304" pitchFamily="18" charset="0"/>
                          <a:cs typeface="Times New Roman" panose="02020603050405020304" pitchFamily="18" charset="0"/>
                        </a:rPr>
                        <a:t>-</a:t>
                      </a:r>
                      <a:r>
                        <a:rPr lang="en-US" sz="2800" baseline="0" dirty="0" err="1" smtClean="0">
                          <a:latin typeface="Times New Roman" panose="02020603050405020304" pitchFamily="18" charset="0"/>
                          <a:cs typeface="Times New Roman" panose="02020603050405020304" pitchFamily="18" charset="0"/>
                        </a:rPr>
                        <a:t>Cải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xanh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có</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thân</a:t>
                      </a:r>
                      <a:endParaRPr lang="en-US" sz="2800" baseline="0" dirty="0" smtClean="0">
                        <a:latin typeface="Times New Roman" panose="02020603050405020304" pitchFamily="18" charset="0"/>
                        <a:cs typeface="Times New Roman" panose="02020603050405020304" pitchFamily="18" charset="0"/>
                      </a:endParaRPr>
                    </a:p>
                    <a:p>
                      <a:pPr marL="0" indent="0" algn="l">
                        <a:buFontTx/>
                        <a:buNone/>
                      </a:pPr>
                      <a:r>
                        <a:rPr lang="en-US" sz="2800" baseline="0" dirty="0" smtClean="0">
                          <a:latin typeface="Times New Roman" panose="02020603050405020304" pitchFamily="18" charset="0"/>
                          <a:cs typeface="Times New Roman" panose="02020603050405020304" pitchFamily="18" charset="0"/>
                        </a:rPr>
                        <a:t>-Rau </a:t>
                      </a:r>
                      <a:r>
                        <a:rPr lang="en-US" sz="2800" baseline="0" dirty="0" err="1" smtClean="0">
                          <a:latin typeface="Times New Roman" panose="02020603050405020304" pitchFamily="18" charset="0"/>
                          <a:cs typeface="Times New Roman" panose="02020603050405020304" pitchFamily="18" charset="0"/>
                        </a:rPr>
                        <a:t>ngót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lá</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nhỏ</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tròn</a:t>
                      </a:r>
                      <a:r>
                        <a:rPr lang="en-US" sz="2800" baseline="0" dirty="0" smtClean="0">
                          <a:latin typeface="Times New Roman" panose="02020603050405020304" pitchFamily="18" charset="0"/>
                          <a:cs typeface="Times New Roman" panose="02020603050405020304" pitchFamily="18" charset="0"/>
                        </a:rPr>
                        <a:t>.</a:t>
                      </a:r>
                    </a:p>
                    <a:p>
                      <a:pPr marL="0" indent="0" algn="l">
                        <a:buFontTx/>
                        <a:buNone/>
                      </a:pPr>
                      <a:r>
                        <a:rPr lang="en-US" sz="2800" baseline="0" dirty="0" smtClean="0">
                          <a:latin typeface="Times New Roman" panose="02020603050405020304" pitchFamily="18" charset="0"/>
                          <a:cs typeface="Times New Roman" panose="02020603050405020304" pitchFamily="18" charset="0"/>
                        </a:rPr>
                        <a:t>-Rau </a:t>
                      </a:r>
                      <a:r>
                        <a:rPr lang="en-US" sz="2800" baseline="0" dirty="0" err="1" smtClean="0">
                          <a:latin typeface="Times New Roman" panose="02020603050405020304" pitchFamily="18" charset="0"/>
                          <a:cs typeface="Times New Roman" panose="02020603050405020304" pitchFamily="18" charset="0"/>
                        </a:rPr>
                        <a:t>ngót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nhiều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lá</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thân</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solidFill>
                            <a:srgbClr val="0070C0"/>
                          </a:solidFill>
                          <a:latin typeface="Times New Roman" panose="02020603050405020304" pitchFamily="18" charset="0"/>
                          <a:cs typeface="Times New Roman" panose="02020603050405020304" pitchFamily="18" charset="0"/>
                        </a:rPr>
                        <a:t>Giống</a:t>
                      </a:r>
                      <a:r>
                        <a:rPr lang="en-US" sz="2800" baseline="0" dirty="0" smtClean="0">
                          <a:solidFill>
                            <a:srgbClr val="0070C0"/>
                          </a:solidFill>
                          <a:latin typeface="Times New Roman" panose="02020603050405020304" pitchFamily="18" charset="0"/>
                          <a:cs typeface="Times New Roman" panose="02020603050405020304" pitchFamily="18" charset="0"/>
                        </a:rPr>
                        <a:t> </a:t>
                      </a:r>
                      <a:r>
                        <a:rPr lang="en-US" sz="2800" baseline="0" dirty="0" err="1" smtClean="0">
                          <a:solidFill>
                            <a:srgbClr val="0070C0"/>
                          </a:solidFill>
                          <a:latin typeface="Times New Roman" panose="02020603050405020304" pitchFamily="18" charset="0"/>
                          <a:cs typeface="Times New Roman" panose="02020603050405020304" pitchFamily="18" charset="0"/>
                        </a:rPr>
                        <a:t>nhau</a:t>
                      </a:r>
                      <a:endParaRPr lang="en-US" sz="2800" baseline="0" dirty="0" smtClean="0">
                        <a:solidFill>
                          <a:srgbClr val="0070C0"/>
                        </a:solidFill>
                        <a:latin typeface="Times New Roman" panose="02020603050405020304" pitchFamily="18" charset="0"/>
                        <a:cs typeface="Times New Roman" panose="02020603050405020304" pitchFamily="18" charset="0"/>
                      </a:endParaRPr>
                    </a:p>
                    <a:p>
                      <a:pPr algn="l"/>
                      <a:r>
                        <a:rPr lang="en-US" sz="2800" baseline="0" dirty="0" err="1" smtClean="0">
                          <a:latin typeface="Times New Roman" panose="02020603050405020304" pitchFamily="18" charset="0"/>
                          <a:cs typeface="Times New Roman" panose="02020603050405020304" pitchFamily="18" charset="0"/>
                        </a:rPr>
                        <a:t>Đều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rau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ăn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lá</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0026740"/>
                  </a:ext>
                </a:extLst>
              </a:tr>
            </a:tbl>
          </a:graphicData>
        </a:graphic>
      </p:graphicFrame>
      <p:sp>
        <p:nvSpPr>
          <p:cNvPr id="7" name="TextBox 6"/>
          <p:cNvSpPr txBox="1"/>
          <p:nvPr/>
        </p:nvSpPr>
        <p:spPr>
          <a:xfrm>
            <a:off x="508000" y="3759200"/>
            <a:ext cx="10845800" cy="1384995"/>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Ngoài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còn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nữa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vitamin C </a:t>
            </a:r>
            <a:r>
              <a:rPr lang="en-US" sz="2800" dirty="0" err="1" smtClean="0">
                <a:latin typeface="Times New Roman" panose="02020603050405020304" pitchFamily="18" charset="0"/>
                <a:cs typeface="Times New Roman" panose="02020603050405020304" pitchFamily="18" charset="0"/>
              </a:rPr>
              <a:t>giúp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kháng</a:t>
            </a:r>
            <a:r>
              <a:rPr lang="en-US" sz="2800" dirty="0" smtClean="0">
                <a:latin typeface="Times New Roman" panose="02020603050405020304" pitchFamily="18" charset="0"/>
                <a:cs typeface="Times New Roman" panose="02020603050405020304" pitchFamily="18" charset="0"/>
              </a:rPr>
              <a:t> da </a:t>
            </a:r>
            <a:r>
              <a:rPr lang="en-US" sz="2800" dirty="0" err="1" smtClean="0">
                <a:latin typeface="Times New Roman" panose="02020603050405020304" pitchFamily="18" charset="0"/>
                <a:cs typeface="Times New Roman" panose="02020603050405020304" pitchFamily="18" charset="0"/>
              </a:rPr>
              <a:t>dẻ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hào</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544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3" name="TextBox 2"/>
          <p:cNvSpPr txBox="1"/>
          <p:nvPr/>
        </p:nvSpPr>
        <p:spPr>
          <a:xfrm>
            <a:off x="1612900" y="622300"/>
            <a:ext cx="9029700" cy="523220"/>
          </a:xfrm>
          <a:prstGeom prst="rect">
            <a:avLst/>
          </a:prstGeom>
          <a:noFill/>
        </p:spPr>
        <p:txBody>
          <a:bodyPr wrap="square" rtlCol="0">
            <a:spAutoFit/>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Tìm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hiểu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số</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loại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rau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quả</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578100" y="1402695"/>
            <a:ext cx="8585200" cy="5455305"/>
          </a:xfrm>
          <a:prstGeom prst="rect">
            <a:avLst/>
          </a:prstGeom>
        </p:spPr>
      </p:pic>
      <p:sp>
        <p:nvSpPr>
          <p:cNvPr id="6" name="TextBox 5"/>
          <p:cNvSpPr txBox="1"/>
          <p:nvPr/>
        </p:nvSpPr>
        <p:spPr>
          <a:xfrm>
            <a:off x="406400" y="1981200"/>
            <a:ext cx="1935145"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166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615</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món ăn chế biến từ củ cải</vt:lpstr>
      <vt:lpstr>So sánh giữa củ cà rốt và củ cải </vt:lpstr>
      <vt:lpstr>* Giáo dục trẻ : Các loại rau này tuy khác nhau về tên gọi, đặc điểm nhưng chúng đều gọi chung là rau. Vì chúng thường được dùng để chế biến thành các món ăn trong bữa cơm hàng ngày, cung cấp nhiều vitamin, chất bổ cần thiết giúp cơ thể khỏe mạnh. Vì vậy chúng mình nhớ ăn rau trong các bữa ăn nhé.</vt:lpstr>
      <vt:lpstr>Ôn luyện củng cố  Trò chơi 1 : Về đúng nhà Trò chơi 2 : Giơ nhanh đọc đúng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21</cp:revision>
  <dcterms:created xsi:type="dcterms:W3CDTF">2023-10-04T14:37:22Z</dcterms:created>
  <dcterms:modified xsi:type="dcterms:W3CDTF">2023-10-06T14:30:16Z</dcterms:modified>
</cp:coreProperties>
</file>