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Roboto Bold" charset="0"/>
      <p:regular r:id="rId15"/>
    </p:embeddedFont>
    <p:embeddedFont>
      <p:font typeface="Noto Sans Bold" charset="0"/>
      <p:regular r:id="rId16"/>
    </p:embeddedFont>
    <p:embeddedFont>
      <p:font typeface="Charm" charset="-34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DejaVu Serif Bold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40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90.svg"/><Relationship Id="rId12" Type="http://schemas.openxmlformats.org/officeDocument/2006/relationships/image" Target="../media/image9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88.svg"/><Relationship Id="rId15" Type="http://schemas.openxmlformats.org/officeDocument/2006/relationships/image" Target="../media/image97.sv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28.svg"/><Relationship Id="rId3" Type="http://schemas.openxmlformats.org/officeDocument/2006/relationships/image" Target="../media/image81.svg"/><Relationship Id="rId7" Type="http://schemas.openxmlformats.org/officeDocument/2006/relationships/image" Target="../media/image59.png"/><Relationship Id="rId12" Type="http://schemas.openxmlformats.org/officeDocument/2006/relationships/image" Target="../media/image1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8.svg"/><Relationship Id="rId5" Type="http://schemas.openxmlformats.org/officeDocument/2006/relationships/image" Target="../media/image83.svg"/><Relationship Id="rId15" Type="http://schemas.openxmlformats.org/officeDocument/2006/relationships/image" Target="../media/image7.svg"/><Relationship Id="rId10" Type="http://schemas.openxmlformats.org/officeDocument/2006/relationships/image" Target="../media/image29.png"/><Relationship Id="rId4" Type="http://schemas.openxmlformats.org/officeDocument/2006/relationships/image" Target="../media/image57.png"/><Relationship Id="rId9" Type="http://schemas.openxmlformats.org/officeDocument/2006/relationships/image" Target="../media/image43.pn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1.svg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7" Type="http://schemas.openxmlformats.org/officeDocument/2006/relationships/image" Target="../media/image90.svg"/><Relationship Id="rId12" Type="http://schemas.openxmlformats.org/officeDocument/2006/relationships/image" Target="../media/image69.png"/><Relationship Id="rId17" Type="http://schemas.openxmlformats.org/officeDocument/2006/relationships/image" Target="../media/image105.svg"/><Relationship Id="rId2" Type="http://schemas.openxmlformats.org/officeDocument/2006/relationships/image" Target="../media/image1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8.png"/><Relationship Id="rId5" Type="http://schemas.openxmlformats.org/officeDocument/2006/relationships/image" Target="../media/image88.svg"/><Relationship Id="rId15" Type="http://schemas.openxmlformats.org/officeDocument/2006/relationships/image" Target="../media/image103.svg"/><Relationship Id="rId10" Type="http://schemas.openxmlformats.org/officeDocument/2006/relationships/image" Target="../media/image67.png"/><Relationship Id="rId19" Type="http://schemas.openxmlformats.org/officeDocument/2006/relationships/image" Target="../media/image107.svg"/><Relationship Id="rId4" Type="http://schemas.openxmlformats.org/officeDocument/2006/relationships/image" Target="../media/image60.png"/><Relationship Id="rId9" Type="http://schemas.openxmlformats.org/officeDocument/2006/relationships/image" Target="../media/image45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5.svg"/><Relationship Id="rId3" Type="http://schemas.openxmlformats.org/officeDocument/2006/relationships/image" Target="../media/image109.svg"/><Relationship Id="rId7" Type="http://schemas.openxmlformats.org/officeDocument/2006/relationships/image" Target="../media/image111.svg"/><Relationship Id="rId12" Type="http://schemas.openxmlformats.org/officeDocument/2006/relationships/image" Target="../media/image77.png"/><Relationship Id="rId2" Type="http://schemas.openxmlformats.org/officeDocument/2006/relationships/image" Target="../media/image73.png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5.png"/><Relationship Id="rId5" Type="http://schemas.openxmlformats.org/officeDocument/2006/relationships/image" Target="../media/image54.svg"/><Relationship Id="rId15" Type="http://schemas.openxmlformats.org/officeDocument/2006/relationships/image" Target="../media/image78.png"/><Relationship Id="rId10" Type="http://schemas.openxmlformats.org/officeDocument/2006/relationships/image" Target="../media/image76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0.svg"/><Relationship Id="rId15" Type="http://schemas.openxmlformats.org/officeDocument/2006/relationships/image" Target="../media/image7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4.sv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svg"/><Relationship Id="rId18" Type="http://schemas.openxmlformats.org/officeDocument/2006/relationships/image" Target="../media/image18.jpe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5.png"/><Relationship Id="rId17" Type="http://schemas.openxmlformats.org/officeDocument/2006/relationships/image" Target="../media/image45.svg"/><Relationship Id="rId2" Type="http://schemas.openxmlformats.org/officeDocument/2006/relationships/image" Target="../media/image19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7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svg"/><Relationship Id="rId7" Type="http://schemas.openxmlformats.org/officeDocument/2006/relationships/image" Target="../media/image30.png"/><Relationship Id="rId12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4.svg"/><Relationship Id="rId7" Type="http://schemas.openxmlformats.org/officeDocument/2006/relationships/image" Target="../media/image22.svg"/><Relationship Id="rId12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8.jpeg"/><Relationship Id="rId5" Type="http://schemas.openxmlformats.org/officeDocument/2006/relationships/image" Target="../media/image35.png"/><Relationship Id="rId10" Type="http://schemas.openxmlformats.org/officeDocument/2006/relationships/image" Target="../media/image58.sv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62.sv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2.sv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4.png"/><Relationship Id="rId5" Type="http://schemas.openxmlformats.org/officeDocument/2006/relationships/image" Target="../media/image41.png"/><Relationship Id="rId10" Type="http://schemas.openxmlformats.org/officeDocument/2006/relationships/image" Target="../media/image76.sv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62.sv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28.svg"/><Relationship Id="rId3" Type="http://schemas.openxmlformats.org/officeDocument/2006/relationships/image" Target="../media/image81.svg"/><Relationship Id="rId7" Type="http://schemas.openxmlformats.org/officeDocument/2006/relationships/image" Target="../media/image59.png"/><Relationship Id="rId12" Type="http://schemas.openxmlformats.org/officeDocument/2006/relationships/image" Target="../media/image1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8.svg"/><Relationship Id="rId5" Type="http://schemas.openxmlformats.org/officeDocument/2006/relationships/image" Target="../media/image83.svg"/><Relationship Id="rId15" Type="http://schemas.openxmlformats.org/officeDocument/2006/relationships/image" Target="../media/image7.svg"/><Relationship Id="rId10" Type="http://schemas.openxmlformats.org/officeDocument/2006/relationships/image" Target="../media/image29.png"/><Relationship Id="rId4" Type="http://schemas.openxmlformats.org/officeDocument/2006/relationships/image" Target="../media/image57.png"/><Relationship Id="rId9" Type="http://schemas.openxmlformats.org/officeDocument/2006/relationships/image" Target="../media/image43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61977" y="1417826"/>
            <a:ext cx="14364046" cy="7451349"/>
          </a:xfrm>
          <a:custGeom>
            <a:avLst/>
            <a:gdLst/>
            <a:ahLst/>
            <a:cxnLst/>
            <a:rect l="l" t="t" r="r" b="b"/>
            <a:pathLst>
              <a:path w="14364046" h="7451349">
                <a:moveTo>
                  <a:pt x="0" y="0"/>
                </a:moveTo>
                <a:lnTo>
                  <a:pt x="14364046" y="0"/>
                </a:lnTo>
                <a:lnTo>
                  <a:pt x="14364046" y="7451348"/>
                </a:lnTo>
                <a:lnTo>
                  <a:pt x="0" y="7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860281"/>
            <a:ext cx="3506660" cy="2958744"/>
          </a:xfrm>
          <a:custGeom>
            <a:avLst/>
            <a:gdLst/>
            <a:ahLst/>
            <a:cxnLst/>
            <a:rect l="l" t="t" r="r" b="b"/>
            <a:pathLst>
              <a:path w="3506660" h="2958744">
                <a:moveTo>
                  <a:pt x="0" y="0"/>
                </a:moveTo>
                <a:lnTo>
                  <a:pt x="3506660" y="0"/>
                </a:lnTo>
                <a:lnTo>
                  <a:pt x="3506660" y="2958744"/>
                </a:lnTo>
                <a:lnTo>
                  <a:pt x="0" y="2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774347">
            <a:off x="15083542" y="-993486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32367">
            <a:off x="13778722" y="967869"/>
            <a:ext cx="3594601" cy="2444329"/>
          </a:xfrm>
          <a:custGeom>
            <a:avLst/>
            <a:gdLst/>
            <a:ahLst/>
            <a:cxnLst/>
            <a:rect l="l" t="t" r="r" b="b"/>
            <a:pathLst>
              <a:path w="3594601" h="2444329">
                <a:moveTo>
                  <a:pt x="0" y="0"/>
                </a:moveTo>
                <a:lnTo>
                  <a:pt x="3594601" y="0"/>
                </a:lnTo>
                <a:lnTo>
                  <a:pt x="3594601" y="2444329"/>
                </a:lnTo>
                <a:lnTo>
                  <a:pt x="0" y="24443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41354" flipH="1">
            <a:off x="-2373269" y="-911149"/>
            <a:ext cx="5710933" cy="3422461"/>
          </a:xfrm>
          <a:custGeom>
            <a:avLst/>
            <a:gdLst/>
            <a:ahLst/>
            <a:cxnLst/>
            <a:rect l="l" t="t" r="r" b="b"/>
            <a:pathLst>
              <a:path w="5710933" h="3422461">
                <a:moveTo>
                  <a:pt x="5710932" y="0"/>
                </a:moveTo>
                <a:lnTo>
                  <a:pt x="0" y="0"/>
                </a:lnTo>
                <a:lnTo>
                  <a:pt x="0" y="3422460"/>
                </a:lnTo>
                <a:lnTo>
                  <a:pt x="5710932" y="3422460"/>
                </a:lnTo>
                <a:lnTo>
                  <a:pt x="57109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2013">
            <a:off x="1028700" y="1115093"/>
            <a:ext cx="3162312" cy="3099066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86403">
            <a:off x="14909078" y="9163772"/>
            <a:ext cx="4210552" cy="1740139"/>
          </a:xfrm>
          <a:custGeom>
            <a:avLst/>
            <a:gdLst/>
            <a:ahLst/>
            <a:cxnLst/>
            <a:rect l="l" t="t" r="r" b="b"/>
            <a:pathLst>
              <a:path w="4210552" h="1740139">
                <a:moveTo>
                  <a:pt x="0" y="0"/>
                </a:moveTo>
                <a:lnTo>
                  <a:pt x="4210552" y="0"/>
                </a:lnTo>
                <a:lnTo>
                  <a:pt x="4210552" y="1740139"/>
                </a:lnTo>
                <a:lnTo>
                  <a:pt x="0" y="17401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93974" y="4334290"/>
            <a:ext cx="7494026" cy="6210674"/>
          </a:xfrm>
          <a:custGeom>
            <a:avLst/>
            <a:gdLst/>
            <a:ahLst/>
            <a:cxnLst/>
            <a:rect l="l" t="t" r="r" b="b"/>
            <a:pathLst>
              <a:path w="7494026" h="6210674">
                <a:moveTo>
                  <a:pt x="0" y="0"/>
                </a:moveTo>
                <a:lnTo>
                  <a:pt x="7494026" y="0"/>
                </a:lnTo>
                <a:lnTo>
                  <a:pt x="7494026" y="6210674"/>
                </a:lnTo>
                <a:lnTo>
                  <a:pt x="0" y="62106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27134" y="194797"/>
            <a:ext cx="6107757" cy="754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8">
                <a:solidFill>
                  <a:srgbClr val="0052B2"/>
                </a:solidFill>
                <a:latin typeface="DejaVu Serif Bold"/>
              </a:rPr>
              <a:t>ỦY BAN NHÂN DÂN QUẬN LONG BIÊN</a:t>
            </a:r>
          </a:p>
          <a:p>
            <a:pPr algn="ctr">
              <a:lnSpc>
                <a:spcPts val="3049"/>
              </a:lnSpc>
            </a:pPr>
            <a:r>
              <a:rPr lang="en-US" sz="2178">
                <a:solidFill>
                  <a:srgbClr val="0052B2"/>
                </a:solidFill>
                <a:latin typeface="DejaVu Serif Bold"/>
              </a:rPr>
              <a:t>TRƯỜNG MẦM NON CHIM ÉN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66733" y="2737877"/>
            <a:ext cx="8602406" cy="114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</a:pPr>
            <a:r>
              <a:rPr lang="en-US" sz="3217">
                <a:solidFill>
                  <a:srgbClr val="0052B2"/>
                </a:solidFill>
                <a:latin typeface="DejaVu Serif Bold"/>
              </a:rPr>
              <a:t>LĨNH VỰC PHÁT TRIỂN NHẬN THỨC</a:t>
            </a:r>
          </a:p>
          <a:p>
            <a:pPr algn="ctr">
              <a:lnSpc>
                <a:spcPts val="4503"/>
              </a:lnSpc>
            </a:pPr>
            <a:r>
              <a:rPr lang="en-US" sz="3217">
                <a:solidFill>
                  <a:srgbClr val="0052B2"/>
                </a:solidFill>
                <a:latin typeface="DejaVu Serif Bold"/>
              </a:rPr>
              <a:t>HOẠT ĐỘNG KHÁM PHÁ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77104" y="4576585"/>
            <a:ext cx="11063883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52B2"/>
                </a:solidFill>
                <a:latin typeface="Charm"/>
              </a:rPr>
              <a:t>Đề tài: Bé cần gì để lớn lên và khỏe mạnh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4853" y="6237111"/>
            <a:ext cx="7186166" cy="52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3"/>
              </a:lnSpc>
            </a:pPr>
            <a:r>
              <a:rPr lang="en-US" sz="3017">
                <a:solidFill>
                  <a:srgbClr val="0052B2"/>
                </a:solidFill>
                <a:latin typeface="DejaVu Serif Bold"/>
              </a:rPr>
              <a:t>Lứa tuổi: Mẫu giáo nhỡ (4-5 tuổi)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4774347">
            <a:off x="15367473" y="-101939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32367">
            <a:off x="15227522" y="897778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24947" y="1028700"/>
            <a:ext cx="4133047" cy="3275440"/>
          </a:xfrm>
          <a:custGeom>
            <a:avLst/>
            <a:gdLst/>
            <a:ahLst/>
            <a:cxnLst/>
            <a:rect l="l" t="t" r="r" b="b"/>
            <a:pathLst>
              <a:path w="4133047" h="3275440">
                <a:moveTo>
                  <a:pt x="0" y="0"/>
                </a:moveTo>
                <a:lnTo>
                  <a:pt x="4133047" y="0"/>
                </a:lnTo>
                <a:lnTo>
                  <a:pt x="4133047" y="3275440"/>
                </a:lnTo>
                <a:lnTo>
                  <a:pt x="0" y="32754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27920" y="800081"/>
            <a:ext cx="4258525" cy="4343419"/>
            <a:chOff x="0" y="0"/>
            <a:chExt cx="5678034" cy="57912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1642" cy="4349733"/>
            </a:xfrm>
            <a:custGeom>
              <a:avLst/>
              <a:gdLst/>
              <a:ahLst/>
              <a:cxnLst/>
              <a:rect l="l" t="t" r="r" b="b"/>
              <a:pathLst>
                <a:path w="1761642" h="4349733">
                  <a:moveTo>
                    <a:pt x="0" y="0"/>
                  </a:moveTo>
                  <a:lnTo>
                    <a:pt x="1761642" y="0"/>
                  </a:lnTo>
                  <a:lnTo>
                    <a:pt x="1761642" y="4349733"/>
                  </a:lnTo>
                  <a:lnTo>
                    <a:pt x="0" y="4349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04825"/>
              <a:ext cx="5678034" cy="5486400"/>
            </a:xfrm>
            <a:custGeom>
              <a:avLst/>
              <a:gdLst/>
              <a:ahLst/>
              <a:cxnLst/>
              <a:rect l="l" t="t" r="r" b="b"/>
              <a:pathLst>
                <a:path w="5678034" h="5486400">
                  <a:moveTo>
                    <a:pt x="0" y="0"/>
                  </a:moveTo>
                  <a:lnTo>
                    <a:pt x="5678034" y="0"/>
                  </a:lnTo>
                  <a:lnTo>
                    <a:pt x="567803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0582050" y="5147553"/>
            <a:ext cx="5101056" cy="4184293"/>
          </a:xfrm>
          <a:custGeom>
            <a:avLst/>
            <a:gdLst/>
            <a:ahLst/>
            <a:cxnLst/>
            <a:rect l="l" t="t" r="r" b="b"/>
            <a:pathLst>
              <a:path w="3765311" h="2974596">
                <a:moveTo>
                  <a:pt x="0" y="0"/>
                </a:moveTo>
                <a:lnTo>
                  <a:pt x="3765311" y="0"/>
                </a:lnTo>
                <a:lnTo>
                  <a:pt x="3765311" y="2974596"/>
                </a:lnTo>
                <a:lnTo>
                  <a:pt x="0" y="2974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5400" y="5143500"/>
            <a:ext cx="7282832" cy="4114800"/>
          </a:xfrm>
          <a:custGeom>
            <a:avLst/>
            <a:gdLst/>
            <a:ahLst/>
            <a:cxnLst/>
            <a:rect l="l" t="t" r="r" b="b"/>
            <a:pathLst>
              <a:path w="7282832" h="4114800">
                <a:moveTo>
                  <a:pt x="0" y="0"/>
                </a:moveTo>
                <a:lnTo>
                  <a:pt x="7282831" y="0"/>
                </a:lnTo>
                <a:lnTo>
                  <a:pt x="72828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02905" y="332080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338">
            <a:off x="1404791" y="1458210"/>
            <a:ext cx="3173732" cy="2880162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1" y="0"/>
                </a:lnTo>
                <a:lnTo>
                  <a:pt x="3173731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4067">
            <a:off x="15149975" y="277437"/>
            <a:ext cx="2453364" cy="2946983"/>
          </a:xfrm>
          <a:custGeom>
            <a:avLst/>
            <a:gdLst/>
            <a:ahLst/>
            <a:cxnLst/>
            <a:rect l="l" t="t" r="r" b="b"/>
            <a:pathLst>
              <a:path w="2453364" h="2946983">
                <a:moveTo>
                  <a:pt x="0" y="0"/>
                </a:moveTo>
                <a:lnTo>
                  <a:pt x="2453363" y="0"/>
                </a:lnTo>
                <a:lnTo>
                  <a:pt x="2453363" y="2946984"/>
                </a:lnTo>
                <a:lnTo>
                  <a:pt x="0" y="29469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89919" y="1388747"/>
            <a:ext cx="10009385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>
                <a:solidFill>
                  <a:srgbClr val="6A7E78"/>
                </a:solidFill>
                <a:latin typeface="Lazydog Bold"/>
              </a:rPr>
              <a:t>TRÒ CHƠI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9311" y="5067300"/>
            <a:ext cx="15297345" cy="431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*Trò chơi 2: Chọn lô tô dinh dưỡng.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- Cách chơi: Cô cho các đội lên chọn lô tô về nhóm thực phẩm nào đó.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- Luật chơi: Đội nào chọn đúng được nhiều nhất là đội chiến thắng.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endParaRPr lang="en-US" sz="4099">
              <a:solidFill>
                <a:srgbClr val="0052B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4774347">
            <a:off x="15367473" y="-101939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32367">
            <a:off x="15227522" y="897778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81266" y="2418724"/>
            <a:ext cx="5118845" cy="5118845"/>
          </a:xfrm>
          <a:custGeom>
            <a:avLst/>
            <a:gdLst/>
            <a:ahLst/>
            <a:cxnLst/>
            <a:rect l="l" t="t" r="r" b="b"/>
            <a:pathLst>
              <a:path w="5118845" h="5118845">
                <a:moveTo>
                  <a:pt x="0" y="0"/>
                </a:moveTo>
                <a:lnTo>
                  <a:pt x="5118845" y="0"/>
                </a:lnTo>
                <a:lnTo>
                  <a:pt x="5118845" y="5118845"/>
                </a:lnTo>
                <a:lnTo>
                  <a:pt x="0" y="51188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88748" y="1609402"/>
            <a:ext cx="3267643" cy="1392833"/>
          </a:xfrm>
          <a:custGeom>
            <a:avLst/>
            <a:gdLst/>
            <a:ahLst/>
            <a:cxnLst/>
            <a:rect l="l" t="t" r="r" b="b"/>
            <a:pathLst>
              <a:path w="3267643" h="1392833">
                <a:moveTo>
                  <a:pt x="0" y="0"/>
                </a:moveTo>
                <a:lnTo>
                  <a:pt x="3267643" y="0"/>
                </a:lnTo>
                <a:lnTo>
                  <a:pt x="3267643" y="1392833"/>
                </a:lnTo>
                <a:lnTo>
                  <a:pt x="0" y="1392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5213" y="4478166"/>
            <a:ext cx="2627070" cy="1720731"/>
          </a:xfrm>
          <a:custGeom>
            <a:avLst/>
            <a:gdLst/>
            <a:ahLst/>
            <a:cxnLst/>
            <a:rect l="l" t="t" r="r" b="b"/>
            <a:pathLst>
              <a:path w="2627070" h="1720731">
                <a:moveTo>
                  <a:pt x="0" y="0"/>
                </a:moveTo>
                <a:lnTo>
                  <a:pt x="2627070" y="0"/>
                </a:lnTo>
                <a:lnTo>
                  <a:pt x="2627070" y="1720730"/>
                </a:lnTo>
                <a:lnTo>
                  <a:pt x="0" y="17207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28711" y="1078054"/>
            <a:ext cx="2398150" cy="1765638"/>
          </a:xfrm>
          <a:custGeom>
            <a:avLst/>
            <a:gdLst/>
            <a:ahLst/>
            <a:cxnLst/>
            <a:rect l="l" t="t" r="r" b="b"/>
            <a:pathLst>
              <a:path w="2398150" h="1765638">
                <a:moveTo>
                  <a:pt x="0" y="0"/>
                </a:moveTo>
                <a:lnTo>
                  <a:pt x="2398150" y="0"/>
                </a:lnTo>
                <a:lnTo>
                  <a:pt x="2398150" y="1765638"/>
                </a:lnTo>
                <a:lnTo>
                  <a:pt x="0" y="1765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26258" y="3871521"/>
            <a:ext cx="4338663" cy="2934021"/>
          </a:xfrm>
          <a:custGeom>
            <a:avLst/>
            <a:gdLst/>
            <a:ahLst/>
            <a:cxnLst/>
            <a:rect l="l" t="t" r="r" b="b"/>
            <a:pathLst>
              <a:path w="4338663" h="2934021">
                <a:moveTo>
                  <a:pt x="0" y="0"/>
                </a:moveTo>
                <a:lnTo>
                  <a:pt x="4338663" y="0"/>
                </a:lnTo>
                <a:lnTo>
                  <a:pt x="4338663" y="2934021"/>
                </a:lnTo>
                <a:lnTo>
                  <a:pt x="0" y="29340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79595" y="7537569"/>
            <a:ext cx="3562772" cy="2413778"/>
          </a:xfrm>
          <a:custGeom>
            <a:avLst/>
            <a:gdLst/>
            <a:ahLst/>
            <a:cxnLst/>
            <a:rect l="l" t="t" r="r" b="b"/>
            <a:pathLst>
              <a:path w="3562772" h="2413778">
                <a:moveTo>
                  <a:pt x="0" y="0"/>
                </a:moveTo>
                <a:lnTo>
                  <a:pt x="3562772" y="0"/>
                </a:lnTo>
                <a:lnTo>
                  <a:pt x="3562772" y="2413778"/>
                </a:lnTo>
                <a:lnTo>
                  <a:pt x="0" y="24137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39212" y="7325150"/>
            <a:ext cx="2886431" cy="2413778"/>
          </a:xfrm>
          <a:custGeom>
            <a:avLst/>
            <a:gdLst/>
            <a:ahLst/>
            <a:cxnLst/>
            <a:rect l="l" t="t" r="r" b="b"/>
            <a:pathLst>
              <a:path w="2886431" h="2413778">
                <a:moveTo>
                  <a:pt x="0" y="0"/>
                </a:moveTo>
                <a:lnTo>
                  <a:pt x="2886431" y="0"/>
                </a:lnTo>
                <a:lnTo>
                  <a:pt x="2886431" y="2413778"/>
                </a:lnTo>
                <a:lnTo>
                  <a:pt x="0" y="24137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259164" y="3431096"/>
            <a:ext cx="4805558" cy="276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88"/>
              </a:lnSpc>
            </a:pPr>
            <a:r>
              <a:rPr lang="en-US" sz="7991">
                <a:solidFill>
                  <a:srgbClr val="FFFBF4"/>
                </a:solidFill>
                <a:latin typeface="DejaVu Serif Bold"/>
              </a:rPr>
              <a:t>Chất đạm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1349" y="2917074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7"/>
                </a:lnTo>
                <a:lnTo>
                  <a:pt x="0" y="392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7867">
            <a:off x="2659610" y="1982052"/>
            <a:ext cx="1770468" cy="2364566"/>
          </a:xfrm>
          <a:custGeom>
            <a:avLst/>
            <a:gdLst/>
            <a:ahLst/>
            <a:cxnLst/>
            <a:rect l="l" t="t" r="r" b="b"/>
            <a:pathLst>
              <a:path w="1770468" h="2364566">
                <a:moveTo>
                  <a:pt x="0" y="0"/>
                </a:moveTo>
                <a:lnTo>
                  <a:pt x="1770468" y="0"/>
                </a:lnTo>
                <a:lnTo>
                  <a:pt x="1770468" y="2364565"/>
                </a:lnTo>
                <a:lnTo>
                  <a:pt x="0" y="23645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45641" y="3949745"/>
            <a:ext cx="1000938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6A7E78"/>
                </a:solidFill>
                <a:latin typeface="Lazydog Bold"/>
              </a:rPr>
              <a:t>T</a:t>
            </a:r>
            <a:r>
              <a:rPr lang="en-US" sz="9600" dirty="0" smtClean="0">
                <a:solidFill>
                  <a:srgbClr val="6A7E78"/>
                </a:solidFill>
                <a:latin typeface="Lazydog Bold"/>
              </a:rPr>
              <a:t>hank </a:t>
            </a:r>
            <a:r>
              <a:rPr lang="en-US" sz="9600" dirty="0">
                <a:solidFill>
                  <a:srgbClr val="6A7E78"/>
                </a:solidFill>
                <a:latin typeface="Lazydog Bold"/>
              </a:rPr>
              <a:t>you</a:t>
            </a:r>
          </a:p>
        </p:txBody>
      </p:sp>
      <p:sp>
        <p:nvSpPr>
          <p:cNvPr id="7" name="Freeform 7"/>
          <p:cNvSpPr/>
          <p:nvPr/>
        </p:nvSpPr>
        <p:spPr>
          <a:xfrm>
            <a:off x="13226647" y="4879357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93096">
            <a:off x="14988006" y="709992"/>
            <a:ext cx="2398222" cy="2558103"/>
          </a:xfrm>
          <a:custGeom>
            <a:avLst/>
            <a:gdLst/>
            <a:ahLst/>
            <a:cxnLst/>
            <a:rect l="l" t="t" r="r" b="b"/>
            <a:pathLst>
              <a:path w="2398222" h="2558103">
                <a:moveTo>
                  <a:pt x="0" y="0"/>
                </a:moveTo>
                <a:lnTo>
                  <a:pt x="2398222" y="0"/>
                </a:lnTo>
                <a:lnTo>
                  <a:pt x="2398222" y="2558103"/>
                </a:lnTo>
                <a:lnTo>
                  <a:pt x="0" y="2558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99555" y="1327396"/>
            <a:ext cx="2108789" cy="1861006"/>
          </a:xfrm>
          <a:custGeom>
            <a:avLst/>
            <a:gdLst/>
            <a:ahLst/>
            <a:cxnLst/>
            <a:rect l="l" t="t" r="r" b="b"/>
            <a:pathLst>
              <a:path w="2108789" h="1861006">
                <a:moveTo>
                  <a:pt x="0" y="0"/>
                </a:moveTo>
                <a:lnTo>
                  <a:pt x="2108789" y="0"/>
                </a:lnTo>
                <a:lnTo>
                  <a:pt x="2108789" y="1861006"/>
                </a:lnTo>
                <a:lnTo>
                  <a:pt x="0" y="1861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00695">
            <a:off x="-631442" y="8398400"/>
            <a:ext cx="4142661" cy="1712081"/>
          </a:xfrm>
          <a:custGeom>
            <a:avLst/>
            <a:gdLst/>
            <a:ahLst/>
            <a:cxnLst/>
            <a:rect l="l" t="t" r="r" b="b"/>
            <a:pathLst>
              <a:path w="4142661" h="1712081">
                <a:moveTo>
                  <a:pt x="0" y="0"/>
                </a:moveTo>
                <a:lnTo>
                  <a:pt x="4142661" y="0"/>
                </a:lnTo>
                <a:lnTo>
                  <a:pt x="4142661" y="1712081"/>
                </a:lnTo>
                <a:lnTo>
                  <a:pt x="0" y="1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57477">
            <a:off x="467078" y="6871790"/>
            <a:ext cx="2002948" cy="2472775"/>
          </a:xfrm>
          <a:custGeom>
            <a:avLst/>
            <a:gdLst/>
            <a:ahLst/>
            <a:cxnLst/>
            <a:rect l="l" t="t" r="r" b="b"/>
            <a:pathLst>
              <a:path w="2002948" h="2472775">
                <a:moveTo>
                  <a:pt x="0" y="0"/>
                </a:moveTo>
                <a:lnTo>
                  <a:pt x="2002948" y="0"/>
                </a:lnTo>
                <a:lnTo>
                  <a:pt x="2002948" y="2472775"/>
                </a:lnTo>
                <a:lnTo>
                  <a:pt x="0" y="24727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57645" y="-1987898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182529">
            <a:off x="15671885" y="6791558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39"/>
                </a:lnTo>
                <a:lnTo>
                  <a:pt x="0" y="45099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3234" y="1210978"/>
            <a:ext cx="15161532" cy="7865045"/>
          </a:xfrm>
          <a:custGeom>
            <a:avLst/>
            <a:gdLst/>
            <a:ahLst/>
            <a:cxnLst/>
            <a:rect l="l" t="t" r="r" b="b"/>
            <a:pathLst>
              <a:path w="15161532" h="7865045">
                <a:moveTo>
                  <a:pt x="0" y="0"/>
                </a:moveTo>
                <a:lnTo>
                  <a:pt x="15161532" y="0"/>
                </a:lnTo>
                <a:lnTo>
                  <a:pt x="15161532" y="7865044"/>
                </a:lnTo>
                <a:lnTo>
                  <a:pt x="0" y="7865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00695">
            <a:off x="-641343" y="8452786"/>
            <a:ext cx="3898147" cy="1611028"/>
          </a:xfrm>
          <a:custGeom>
            <a:avLst/>
            <a:gdLst/>
            <a:ahLst/>
            <a:cxnLst/>
            <a:rect l="l" t="t" r="r" b="b"/>
            <a:pathLst>
              <a:path w="3898147" h="1611028">
                <a:moveTo>
                  <a:pt x="0" y="0"/>
                </a:moveTo>
                <a:lnTo>
                  <a:pt x="3898147" y="0"/>
                </a:lnTo>
                <a:lnTo>
                  <a:pt x="3898147" y="1611028"/>
                </a:lnTo>
                <a:lnTo>
                  <a:pt x="0" y="1611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30907" y="6291092"/>
            <a:ext cx="3110820" cy="27452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00247">
            <a:off x="1239525" y="5954829"/>
            <a:ext cx="2391642" cy="2952645"/>
          </a:xfrm>
          <a:custGeom>
            <a:avLst/>
            <a:gdLst/>
            <a:ahLst/>
            <a:cxnLst/>
            <a:rect l="l" t="t" r="r" b="b"/>
            <a:pathLst>
              <a:path w="2391642" h="2952645">
                <a:moveTo>
                  <a:pt x="0" y="0"/>
                </a:moveTo>
                <a:lnTo>
                  <a:pt x="2391642" y="0"/>
                </a:lnTo>
                <a:lnTo>
                  <a:pt x="2391642" y="2952645"/>
                </a:lnTo>
                <a:lnTo>
                  <a:pt x="0" y="29526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0"/>
            <a:ext cx="18288000" cy="12367260"/>
          </a:xfrm>
          <a:custGeom>
            <a:avLst/>
            <a:gdLst/>
            <a:ahLst/>
            <a:cxnLst/>
            <a:rect l="l" t="t" r="r" b="b"/>
            <a:pathLst>
              <a:path w="18288000" h="12367260">
                <a:moveTo>
                  <a:pt x="0" y="0"/>
                </a:moveTo>
                <a:lnTo>
                  <a:pt x="18288000" y="0"/>
                </a:lnTo>
                <a:lnTo>
                  <a:pt x="18288000" y="12367260"/>
                </a:lnTo>
                <a:lnTo>
                  <a:pt x="0" y="12367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1874" y="1650652"/>
            <a:ext cx="7855084" cy="7246315"/>
          </a:xfrm>
          <a:custGeom>
            <a:avLst/>
            <a:gdLst/>
            <a:ahLst/>
            <a:cxnLst/>
            <a:rect l="l" t="t" r="r" b="b"/>
            <a:pathLst>
              <a:path w="7855084" h="7246315">
                <a:moveTo>
                  <a:pt x="0" y="0"/>
                </a:moveTo>
                <a:lnTo>
                  <a:pt x="7855083" y="0"/>
                </a:lnTo>
                <a:lnTo>
                  <a:pt x="7855083" y="7246315"/>
                </a:lnTo>
                <a:lnTo>
                  <a:pt x="0" y="7246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33155" y="825326"/>
            <a:ext cx="9644408" cy="8896967"/>
          </a:xfrm>
          <a:custGeom>
            <a:avLst/>
            <a:gdLst/>
            <a:ahLst/>
            <a:cxnLst/>
            <a:rect l="l" t="t" r="r" b="b"/>
            <a:pathLst>
              <a:path w="9644408" h="8896967">
                <a:moveTo>
                  <a:pt x="0" y="0"/>
                </a:moveTo>
                <a:lnTo>
                  <a:pt x="9644409" y="0"/>
                </a:lnTo>
                <a:lnTo>
                  <a:pt x="9644409" y="8896967"/>
                </a:lnTo>
                <a:lnTo>
                  <a:pt x="0" y="8896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1700" y="6488427"/>
            <a:ext cx="3081371" cy="2946561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05189">
            <a:off x="16250839" y="-30210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1" y="0"/>
                </a:lnTo>
                <a:lnTo>
                  <a:pt x="2400671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67339">
            <a:off x="-932723" y="60577"/>
            <a:ext cx="3922847" cy="1825907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03303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62146" y="1610326"/>
            <a:ext cx="7986427" cy="6092874"/>
          </a:xfrm>
          <a:custGeom>
            <a:avLst/>
            <a:gdLst/>
            <a:ahLst/>
            <a:cxnLst/>
            <a:rect l="l" t="t" r="r" b="b"/>
            <a:pathLst>
              <a:path w="7986427" h="6092874">
                <a:moveTo>
                  <a:pt x="0" y="0"/>
                </a:moveTo>
                <a:lnTo>
                  <a:pt x="7986427" y="0"/>
                </a:lnTo>
                <a:lnTo>
                  <a:pt x="7986427" y="6092873"/>
                </a:lnTo>
                <a:lnTo>
                  <a:pt x="0" y="60928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281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67187" y="2489226"/>
            <a:ext cx="6765968" cy="426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Cô có bức tranh vẽ về ai đây? 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Ai là người sinh ra em bé?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Thế các con được ai sinh ra?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Để lớn lên khoẻ mạnh thì các con cần đến ai chăm sóc?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Mẹ, bố… đã chăm sóc chúng mình như thế nào?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Thế các con phải làm gì để không làm bố, mẹ… buồn lòng?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Ngoài bố, mẹ… chăm sóc các con ra thì người mẹ hiền thứ 2 của các cháu là ai?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784898">
            <a:off x="15611727" y="7428628"/>
            <a:ext cx="3289646" cy="3322875"/>
          </a:xfrm>
          <a:custGeom>
            <a:avLst/>
            <a:gdLst/>
            <a:ahLst/>
            <a:cxnLst/>
            <a:rect l="l" t="t" r="r" b="b"/>
            <a:pathLst>
              <a:path w="3289646" h="3322875">
                <a:moveTo>
                  <a:pt x="0" y="0"/>
                </a:moveTo>
                <a:lnTo>
                  <a:pt x="3289646" y="0"/>
                </a:lnTo>
                <a:lnTo>
                  <a:pt x="3289646" y="3322875"/>
                </a:lnTo>
                <a:lnTo>
                  <a:pt x="0" y="332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36458">
            <a:off x="411939" y="7231433"/>
            <a:ext cx="2243603" cy="2748671"/>
          </a:xfrm>
          <a:custGeom>
            <a:avLst/>
            <a:gdLst/>
            <a:ahLst/>
            <a:cxnLst/>
            <a:rect l="l" t="t" r="r" b="b"/>
            <a:pathLst>
              <a:path w="2243603" h="2748671">
                <a:moveTo>
                  <a:pt x="0" y="0"/>
                </a:moveTo>
                <a:lnTo>
                  <a:pt x="2243602" y="0"/>
                </a:lnTo>
                <a:lnTo>
                  <a:pt x="2243602" y="2748671"/>
                </a:lnTo>
                <a:lnTo>
                  <a:pt x="0" y="2748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56563" y="953658"/>
            <a:ext cx="3114892" cy="2390680"/>
          </a:xfrm>
          <a:custGeom>
            <a:avLst/>
            <a:gdLst/>
            <a:ahLst/>
            <a:cxnLst/>
            <a:rect l="l" t="t" r="r" b="b"/>
            <a:pathLst>
              <a:path w="3114892" h="2390680">
                <a:moveTo>
                  <a:pt x="0" y="0"/>
                </a:moveTo>
                <a:lnTo>
                  <a:pt x="3114892" y="0"/>
                </a:lnTo>
                <a:lnTo>
                  <a:pt x="3114892" y="2390680"/>
                </a:lnTo>
                <a:lnTo>
                  <a:pt x="0" y="2390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3274" y="394512"/>
            <a:ext cx="9081049" cy="6061600"/>
          </a:xfrm>
          <a:custGeom>
            <a:avLst/>
            <a:gdLst/>
            <a:ahLst/>
            <a:cxnLst/>
            <a:rect l="l" t="t" r="r" b="b"/>
            <a:pathLst>
              <a:path w="9081049" h="6061600">
                <a:moveTo>
                  <a:pt x="0" y="0"/>
                </a:moveTo>
                <a:lnTo>
                  <a:pt x="9081049" y="0"/>
                </a:lnTo>
                <a:lnTo>
                  <a:pt x="9081049" y="6061600"/>
                </a:lnTo>
                <a:lnTo>
                  <a:pt x="0" y="6061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24728" y="3344338"/>
            <a:ext cx="8546727" cy="6410045"/>
          </a:xfrm>
          <a:custGeom>
            <a:avLst/>
            <a:gdLst/>
            <a:ahLst/>
            <a:cxnLst/>
            <a:rect l="l" t="t" r="r" b="b"/>
            <a:pathLst>
              <a:path w="8546727" h="6410045">
                <a:moveTo>
                  <a:pt x="0" y="0"/>
                </a:moveTo>
                <a:lnTo>
                  <a:pt x="8546727" y="0"/>
                </a:lnTo>
                <a:lnTo>
                  <a:pt x="8546727" y="6410045"/>
                </a:lnTo>
                <a:lnTo>
                  <a:pt x="0" y="6410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8275" y="7654562"/>
            <a:ext cx="3654056" cy="3083110"/>
          </a:xfrm>
          <a:custGeom>
            <a:avLst/>
            <a:gdLst/>
            <a:ahLst/>
            <a:cxnLst/>
            <a:rect l="l" t="t" r="r" b="b"/>
            <a:pathLst>
              <a:path w="3654056" h="3083110">
                <a:moveTo>
                  <a:pt x="0" y="0"/>
                </a:moveTo>
                <a:lnTo>
                  <a:pt x="3654056" y="0"/>
                </a:lnTo>
                <a:lnTo>
                  <a:pt x="3654056" y="3083110"/>
                </a:lnTo>
                <a:lnTo>
                  <a:pt x="0" y="3083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07983">
            <a:off x="15407333" y="7090235"/>
            <a:ext cx="3066297" cy="3509352"/>
          </a:xfrm>
          <a:custGeom>
            <a:avLst/>
            <a:gdLst/>
            <a:ahLst/>
            <a:cxnLst/>
            <a:rect l="l" t="t" r="r" b="b"/>
            <a:pathLst>
              <a:path w="3066297" h="3509352">
                <a:moveTo>
                  <a:pt x="0" y="0"/>
                </a:moveTo>
                <a:lnTo>
                  <a:pt x="3066297" y="0"/>
                </a:lnTo>
                <a:lnTo>
                  <a:pt x="3066297" y="3509352"/>
                </a:lnTo>
                <a:lnTo>
                  <a:pt x="0" y="3509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589232">
            <a:off x="13998169" y="88521"/>
            <a:ext cx="5205710" cy="2151418"/>
          </a:xfrm>
          <a:custGeom>
            <a:avLst/>
            <a:gdLst/>
            <a:ahLst/>
            <a:cxnLst/>
            <a:rect l="l" t="t" r="r" b="b"/>
            <a:pathLst>
              <a:path w="5205710" h="2151418">
                <a:moveTo>
                  <a:pt x="0" y="0"/>
                </a:moveTo>
                <a:lnTo>
                  <a:pt x="5205710" y="0"/>
                </a:lnTo>
                <a:lnTo>
                  <a:pt x="5205710" y="2151419"/>
                </a:lnTo>
                <a:lnTo>
                  <a:pt x="0" y="2151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2487" y="-915297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29147">
            <a:off x="-1601313" y="-1227469"/>
            <a:ext cx="5260027" cy="3419017"/>
          </a:xfrm>
          <a:custGeom>
            <a:avLst/>
            <a:gdLst/>
            <a:ahLst/>
            <a:cxnLst/>
            <a:rect l="l" t="t" r="r" b="b"/>
            <a:pathLst>
              <a:path w="5260027" h="3419017">
                <a:moveTo>
                  <a:pt x="0" y="0"/>
                </a:moveTo>
                <a:lnTo>
                  <a:pt x="5260026" y="0"/>
                </a:lnTo>
                <a:lnTo>
                  <a:pt x="5260026" y="3419017"/>
                </a:lnTo>
                <a:lnTo>
                  <a:pt x="0" y="3419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3672019"/>
            <a:ext cx="8829201" cy="6614981"/>
          </a:xfrm>
          <a:custGeom>
            <a:avLst/>
            <a:gdLst/>
            <a:ahLst/>
            <a:cxnLst/>
            <a:rect l="l" t="t" r="r" b="b"/>
            <a:pathLst>
              <a:path w="8829201" h="6614981">
                <a:moveTo>
                  <a:pt x="0" y="0"/>
                </a:moveTo>
                <a:lnTo>
                  <a:pt x="8829201" y="0"/>
                </a:lnTo>
                <a:lnTo>
                  <a:pt x="8829201" y="6614981"/>
                </a:lnTo>
                <a:lnTo>
                  <a:pt x="0" y="66149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2722" y="384794"/>
            <a:ext cx="8488058" cy="6366043"/>
          </a:xfrm>
          <a:custGeom>
            <a:avLst/>
            <a:gdLst/>
            <a:ahLst/>
            <a:cxnLst/>
            <a:rect l="l" t="t" r="r" b="b"/>
            <a:pathLst>
              <a:path w="8488058" h="6366043">
                <a:moveTo>
                  <a:pt x="0" y="0"/>
                </a:moveTo>
                <a:lnTo>
                  <a:pt x="8488058" y="0"/>
                </a:lnTo>
                <a:lnTo>
                  <a:pt x="8488058" y="6366043"/>
                </a:lnTo>
                <a:lnTo>
                  <a:pt x="0" y="636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807471" y="1580564"/>
            <a:ext cx="8457605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Roboto Bold"/>
              </a:rPr>
              <a:t>+ Cô đang làm gì đây?</a:t>
            </a:r>
          </a:p>
          <a:p>
            <a:pPr algn="ctr">
              <a:lnSpc>
                <a:spcPts val="2599"/>
              </a:lnSpc>
              <a:spcBef>
                <a:spcPct val="0"/>
              </a:spcBef>
            </a:pPr>
            <a:endParaRPr lang="en-US" sz="2599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Roboto Bold"/>
              </a:rPr>
              <a:t>+Ngoài cho các con ăn ra cô còn làm gì cho các con nữa?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89047">
            <a:off x="1773338" y="1516364"/>
            <a:ext cx="1914447" cy="1941138"/>
          </a:xfrm>
          <a:custGeom>
            <a:avLst/>
            <a:gdLst/>
            <a:ahLst/>
            <a:cxnLst/>
            <a:rect l="l" t="t" r="r" b="b"/>
            <a:pathLst>
              <a:path w="1914447" h="1941138">
                <a:moveTo>
                  <a:pt x="0" y="0"/>
                </a:moveTo>
                <a:lnTo>
                  <a:pt x="1914447" y="0"/>
                </a:lnTo>
                <a:lnTo>
                  <a:pt x="1914447" y="1941138"/>
                </a:lnTo>
                <a:lnTo>
                  <a:pt x="0" y="1941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0116">
            <a:off x="16044157" y="73098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2" name="Group 21"/>
          <p:cNvGrpSpPr/>
          <p:nvPr/>
        </p:nvGrpSpPr>
        <p:grpSpPr>
          <a:xfrm>
            <a:off x="190032" y="1651708"/>
            <a:ext cx="6839615" cy="3959751"/>
            <a:chOff x="190032" y="1651708"/>
            <a:chExt cx="6839615" cy="3959751"/>
          </a:xfrm>
        </p:grpSpPr>
        <p:sp>
          <p:nvSpPr>
            <p:cNvPr id="7" name="Freeform 7"/>
            <p:cNvSpPr/>
            <p:nvPr/>
          </p:nvSpPr>
          <p:spPr>
            <a:xfrm>
              <a:off x="1086307" y="1651708"/>
              <a:ext cx="5943340" cy="3959751"/>
            </a:xfrm>
            <a:custGeom>
              <a:avLst/>
              <a:gdLst/>
              <a:ahLst/>
              <a:cxnLst/>
              <a:rect l="l" t="t" r="r" b="b"/>
              <a:pathLst>
                <a:path w="5943340" h="3959751">
                  <a:moveTo>
                    <a:pt x="0" y="0"/>
                  </a:moveTo>
                  <a:lnTo>
                    <a:pt x="5943341" y="0"/>
                  </a:lnTo>
                  <a:lnTo>
                    <a:pt x="5943341" y="3959751"/>
                  </a:lnTo>
                  <a:lnTo>
                    <a:pt x="0" y="395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grpSp>
          <p:nvGrpSpPr>
            <p:cNvPr id="21" name="Group 20"/>
            <p:cNvGrpSpPr/>
            <p:nvPr/>
          </p:nvGrpSpPr>
          <p:grpSpPr>
            <a:xfrm>
              <a:off x="190032" y="2707536"/>
              <a:ext cx="1917656" cy="1909411"/>
              <a:chOff x="190032" y="2707536"/>
              <a:chExt cx="1917656" cy="190941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98277" y="2707536"/>
                <a:ext cx="1909411" cy="1909411"/>
              </a:xfrm>
              <a:custGeom>
                <a:avLst/>
                <a:gdLst/>
                <a:ahLst/>
                <a:cxnLst/>
                <a:rect l="l" t="t" r="r" b="b"/>
                <a:pathLst>
                  <a:path w="1909411" h="1909411">
                    <a:moveTo>
                      <a:pt x="0" y="0"/>
                    </a:moveTo>
                    <a:lnTo>
                      <a:pt x="1909410" y="0"/>
                    </a:lnTo>
                    <a:lnTo>
                      <a:pt x="1909410" y="1909410"/>
                    </a:lnTo>
                    <a:lnTo>
                      <a:pt x="0" y="19094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90032" y="3088417"/>
                <a:ext cx="1792549" cy="10291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73"/>
                  </a:lnSpc>
                </a:pPr>
                <a:r>
                  <a:rPr lang="en-US" sz="2980" dirty="0" err="1">
                    <a:solidFill>
                      <a:srgbClr val="FFFBF4"/>
                    </a:solidFill>
                    <a:latin typeface="DejaVu Serif Bold"/>
                  </a:rPr>
                  <a:t>Chất</a:t>
                </a:r>
                <a:r>
                  <a:rPr lang="en-US" sz="2980" dirty="0">
                    <a:solidFill>
                      <a:srgbClr val="FFFBF4"/>
                    </a:solidFill>
                    <a:latin typeface="DejaVu Serif Bold"/>
                  </a:rPr>
                  <a:t> </a:t>
                </a:r>
                <a:r>
                  <a:rPr lang="en-US" sz="2980" dirty="0" err="1">
                    <a:solidFill>
                      <a:srgbClr val="FFFBF4"/>
                    </a:solidFill>
                    <a:latin typeface="DejaVu Serif Bold"/>
                  </a:rPr>
                  <a:t>đạm</a:t>
                </a:r>
                <a:endParaRPr lang="en-US" sz="2980" dirty="0">
                  <a:solidFill>
                    <a:srgbClr val="FFFBF4"/>
                  </a:solidFill>
                  <a:latin typeface="DejaVu Serif Bold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31602" y="6174488"/>
            <a:ext cx="6870120" cy="3941145"/>
            <a:chOff x="131602" y="6174488"/>
            <a:chExt cx="6870120" cy="3941145"/>
          </a:xfrm>
        </p:grpSpPr>
        <p:sp>
          <p:nvSpPr>
            <p:cNvPr id="8" name="Freeform 8"/>
            <p:cNvSpPr/>
            <p:nvPr/>
          </p:nvSpPr>
          <p:spPr>
            <a:xfrm>
              <a:off x="1086307" y="6174488"/>
              <a:ext cx="5915415" cy="3941145"/>
            </a:xfrm>
            <a:custGeom>
              <a:avLst/>
              <a:gdLst/>
              <a:ahLst/>
              <a:cxnLst/>
              <a:rect l="l" t="t" r="r" b="b"/>
              <a:pathLst>
                <a:path w="5915415" h="3941145">
                  <a:moveTo>
                    <a:pt x="0" y="0"/>
                  </a:moveTo>
                  <a:lnTo>
                    <a:pt x="5915415" y="0"/>
                  </a:lnTo>
                  <a:lnTo>
                    <a:pt x="5915415" y="3941145"/>
                  </a:lnTo>
                  <a:lnTo>
                    <a:pt x="0" y="3941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grpSp>
          <p:nvGrpSpPr>
            <p:cNvPr id="23" name="Group 22"/>
            <p:cNvGrpSpPr/>
            <p:nvPr/>
          </p:nvGrpSpPr>
          <p:grpSpPr>
            <a:xfrm>
              <a:off x="131602" y="7242443"/>
              <a:ext cx="1909411" cy="1909411"/>
              <a:chOff x="131602" y="7242443"/>
              <a:chExt cx="1909411" cy="190941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31602" y="7242443"/>
                <a:ext cx="1909411" cy="1909411"/>
              </a:xfrm>
              <a:custGeom>
                <a:avLst/>
                <a:gdLst/>
                <a:ahLst/>
                <a:cxnLst/>
                <a:rect l="l" t="t" r="r" b="b"/>
                <a:pathLst>
                  <a:path w="1909411" h="1909411">
                    <a:moveTo>
                      <a:pt x="0" y="0"/>
                    </a:moveTo>
                    <a:lnTo>
                      <a:pt x="1909410" y="0"/>
                    </a:lnTo>
                    <a:lnTo>
                      <a:pt x="1909410" y="1909411"/>
                    </a:lnTo>
                    <a:lnTo>
                      <a:pt x="0" y="19094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90032" y="7653982"/>
                <a:ext cx="1792549" cy="10291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73"/>
                  </a:lnSpc>
                </a:pPr>
                <a:r>
                  <a:rPr lang="en-US" sz="2980" dirty="0">
                    <a:solidFill>
                      <a:srgbClr val="000000"/>
                    </a:solidFill>
                    <a:latin typeface="DejaVu Serif Bold"/>
                  </a:rPr>
                  <a:t> </a:t>
                </a:r>
                <a:r>
                  <a:rPr lang="en-US" sz="2980" dirty="0" err="1">
                    <a:solidFill>
                      <a:srgbClr val="000000"/>
                    </a:solidFill>
                    <a:latin typeface="DejaVu Serif Bold"/>
                  </a:rPr>
                  <a:t>Bột</a:t>
                </a:r>
                <a:r>
                  <a:rPr lang="en-US" sz="2980" dirty="0">
                    <a:solidFill>
                      <a:srgbClr val="000000"/>
                    </a:solidFill>
                    <a:latin typeface="DejaVu Serif Bold"/>
                  </a:rPr>
                  <a:t> </a:t>
                </a:r>
                <a:r>
                  <a:rPr lang="en-US" sz="2980" dirty="0" err="1">
                    <a:solidFill>
                      <a:srgbClr val="000000"/>
                    </a:solidFill>
                    <a:latin typeface="DejaVu Serif Bold"/>
                  </a:rPr>
                  <a:t>đường</a:t>
                </a:r>
                <a:endParaRPr lang="en-US" sz="2980" dirty="0">
                  <a:solidFill>
                    <a:srgbClr val="000000"/>
                  </a:solidFill>
                  <a:latin typeface="DejaVu Serif Bold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7575869" y="1651708"/>
            <a:ext cx="7029715" cy="3972767"/>
            <a:chOff x="7575869" y="1651708"/>
            <a:chExt cx="7029715" cy="3972767"/>
          </a:xfrm>
        </p:grpSpPr>
        <p:sp>
          <p:nvSpPr>
            <p:cNvPr id="9" name="Freeform 9"/>
            <p:cNvSpPr/>
            <p:nvPr/>
          </p:nvSpPr>
          <p:spPr>
            <a:xfrm>
              <a:off x="7575869" y="1651708"/>
              <a:ext cx="6182085" cy="3972767"/>
            </a:xfrm>
            <a:custGeom>
              <a:avLst/>
              <a:gdLst/>
              <a:ahLst/>
              <a:cxnLst/>
              <a:rect l="l" t="t" r="r" b="b"/>
              <a:pathLst>
                <a:path w="6182085" h="3972767">
                  <a:moveTo>
                    <a:pt x="0" y="0"/>
                  </a:moveTo>
                  <a:lnTo>
                    <a:pt x="6182085" y="0"/>
                  </a:lnTo>
                  <a:lnTo>
                    <a:pt x="6182085" y="3972768"/>
                  </a:lnTo>
                  <a:lnTo>
                    <a:pt x="0" y="397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24621" b="-33359"/>
              </a:stretch>
            </a:blipFill>
          </p:spPr>
        </p:sp>
        <p:grpSp>
          <p:nvGrpSpPr>
            <p:cNvPr id="24" name="Group 23"/>
            <p:cNvGrpSpPr/>
            <p:nvPr/>
          </p:nvGrpSpPr>
          <p:grpSpPr>
            <a:xfrm>
              <a:off x="12696173" y="2676878"/>
              <a:ext cx="1909411" cy="1909411"/>
              <a:chOff x="12696173" y="2676878"/>
              <a:chExt cx="1909411" cy="190941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2696173" y="2676878"/>
                <a:ext cx="1909411" cy="1909411"/>
              </a:xfrm>
              <a:custGeom>
                <a:avLst/>
                <a:gdLst/>
                <a:ahLst/>
                <a:cxnLst/>
                <a:rect l="l" t="t" r="r" b="b"/>
                <a:pathLst>
                  <a:path w="1909411" h="1909411">
                    <a:moveTo>
                      <a:pt x="0" y="0"/>
                    </a:moveTo>
                    <a:lnTo>
                      <a:pt x="1909411" y="0"/>
                    </a:lnTo>
                    <a:lnTo>
                      <a:pt x="1909411" y="1909411"/>
                    </a:lnTo>
                    <a:lnTo>
                      <a:pt x="0" y="19094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2754604" y="3287116"/>
                <a:ext cx="1792549" cy="50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73"/>
                  </a:lnSpc>
                </a:pPr>
                <a:r>
                  <a:rPr lang="en-US" sz="2980" dirty="0">
                    <a:solidFill>
                      <a:srgbClr val="000000"/>
                    </a:solidFill>
                    <a:latin typeface="DejaVu Serif Bold"/>
                  </a:rPr>
                  <a:t>Vitamin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7682945" y="6174488"/>
            <a:ext cx="7029715" cy="3983596"/>
            <a:chOff x="7682945" y="6174488"/>
            <a:chExt cx="7029715" cy="3983596"/>
          </a:xfrm>
        </p:grpSpPr>
        <p:sp>
          <p:nvSpPr>
            <p:cNvPr id="10" name="Freeform 10"/>
            <p:cNvSpPr/>
            <p:nvPr/>
          </p:nvSpPr>
          <p:spPr>
            <a:xfrm>
              <a:off x="7682945" y="6174488"/>
              <a:ext cx="5967933" cy="3983596"/>
            </a:xfrm>
            <a:custGeom>
              <a:avLst/>
              <a:gdLst/>
              <a:ahLst/>
              <a:cxnLst/>
              <a:rect l="l" t="t" r="r" b="b"/>
              <a:pathLst>
                <a:path w="5967933" h="3983596">
                  <a:moveTo>
                    <a:pt x="0" y="0"/>
                  </a:moveTo>
                  <a:lnTo>
                    <a:pt x="5967933" y="0"/>
                  </a:lnTo>
                  <a:lnTo>
                    <a:pt x="5967933" y="3983596"/>
                  </a:lnTo>
                  <a:lnTo>
                    <a:pt x="0" y="3983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803249" y="7485084"/>
              <a:ext cx="1909411" cy="1909411"/>
            </a:xfrm>
            <a:custGeom>
              <a:avLst/>
              <a:gdLst/>
              <a:ahLst/>
              <a:cxnLst/>
              <a:rect l="l" t="t" r="r" b="b"/>
              <a:pathLst>
                <a:path w="1909411" h="1909411">
                  <a:moveTo>
                    <a:pt x="0" y="0"/>
                  </a:moveTo>
                  <a:lnTo>
                    <a:pt x="1909410" y="0"/>
                  </a:lnTo>
                  <a:lnTo>
                    <a:pt x="1909410" y="1909410"/>
                  </a:lnTo>
                  <a:lnTo>
                    <a:pt x="0" y="1909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2764129" y="7896622"/>
              <a:ext cx="1792549" cy="102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3"/>
                </a:lnSpc>
              </a:pPr>
              <a:r>
                <a:rPr lang="en-US" sz="2980" dirty="0" err="1">
                  <a:solidFill>
                    <a:srgbClr val="000000"/>
                  </a:solidFill>
                  <a:latin typeface="DejaVu Serif Bold"/>
                </a:rPr>
                <a:t>Chất</a:t>
              </a:r>
              <a:r>
                <a:rPr lang="en-US" sz="2980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80" dirty="0" err="1">
                  <a:solidFill>
                    <a:srgbClr val="000000"/>
                  </a:solidFill>
                  <a:latin typeface="DejaVu Serif Bold"/>
                </a:rPr>
                <a:t>béo</a:t>
              </a:r>
              <a:endParaRPr lang="en-US" sz="2980" dirty="0">
                <a:solidFill>
                  <a:srgbClr val="000000"/>
                </a:solidFill>
                <a:latin typeface="DejaVu Serif Bold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0" y="504342"/>
            <a:ext cx="17259300" cy="59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  <a:spcBef>
                <a:spcPct val="0"/>
              </a:spcBef>
            </a:pPr>
            <a:r>
              <a:rPr lang="en-US" sz="3480">
                <a:solidFill>
                  <a:srgbClr val="000000"/>
                </a:solidFill>
                <a:latin typeface="Roboto Bold"/>
              </a:rPr>
              <a:t> Muốn cơ thể phát triễn khoẻ mạnh thì chúng ta phải ăn những loại thức ăn nào?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20600" y="4117600"/>
            <a:ext cx="611236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37"/>
              </a:lnSpc>
            </a:pPr>
            <a:r>
              <a:rPr lang="en-US" sz="6884" dirty="0">
                <a:solidFill>
                  <a:srgbClr val="0052B2"/>
                </a:solidFill>
                <a:latin typeface="Noto Sans Bold"/>
              </a:rPr>
              <a:t>4 </a:t>
            </a:r>
            <a:r>
              <a:rPr lang="en-US" sz="6884" dirty="0" err="1">
                <a:solidFill>
                  <a:srgbClr val="0052B2"/>
                </a:solidFill>
                <a:latin typeface="Noto Sans Bold"/>
              </a:rPr>
              <a:t>nhóm</a:t>
            </a:r>
            <a:r>
              <a:rPr lang="en-US" sz="6884" dirty="0">
                <a:solidFill>
                  <a:srgbClr val="0052B2"/>
                </a:solidFill>
                <a:latin typeface="Noto Sans Bold"/>
              </a:rPr>
              <a:t> </a:t>
            </a:r>
          </a:p>
          <a:p>
            <a:pPr algn="ctr">
              <a:lnSpc>
                <a:spcPts val="9637"/>
              </a:lnSpc>
            </a:pPr>
            <a:r>
              <a:rPr lang="en-US" sz="6884" dirty="0" err="1">
                <a:solidFill>
                  <a:srgbClr val="0052B2"/>
                </a:solidFill>
                <a:latin typeface="Noto Sans Bold"/>
              </a:rPr>
              <a:t>thực</a:t>
            </a:r>
            <a:r>
              <a:rPr lang="en-US" sz="6884" dirty="0">
                <a:solidFill>
                  <a:srgbClr val="0052B2"/>
                </a:solidFill>
                <a:latin typeface="Noto Sans Bold"/>
              </a:rPr>
              <a:t> </a:t>
            </a:r>
            <a:r>
              <a:rPr lang="en-US" sz="6884" dirty="0" err="1">
                <a:solidFill>
                  <a:srgbClr val="0052B2"/>
                </a:solidFill>
                <a:latin typeface="Noto Sans Bold"/>
              </a:rPr>
              <a:t>phẩm</a:t>
            </a:r>
            <a:endParaRPr lang="en-US" sz="6884" dirty="0">
              <a:solidFill>
                <a:srgbClr val="0052B2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89047">
            <a:off x="1773338" y="1516364"/>
            <a:ext cx="1914447" cy="1941138"/>
          </a:xfrm>
          <a:custGeom>
            <a:avLst/>
            <a:gdLst/>
            <a:ahLst/>
            <a:cxnLst/>
            <a:rect l="l" t="t" r="r" b="b"/>
            <a:pathLst>
              <a:path w="1914447" h="1941138">
                <a:moveTo>
                  <a:pt x="0" y="0"/>
                </a:moveTo>
                <a:lnTo>
                  <a:pt x="1914447" y="0"/>
                </a:lnTo>
                <a:lnTo>
                  <a:pt x="1914447" y="1941138"/>
                </a:lnTo>
                <a:lnTo>
                  <a:pt x="0" y="1941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0116">
            <a:off x="16044157" y="73098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26338" y="2486933"/>
            <a:ext cx="3314325" cy="5827384"/>
          </a:xfrm>
          <a:custGeom>
            <a:avLst/>
            <a:gdLst/>
            <a:ahLst/>
            <a:cxnLst/>
            <a:rect l="l" t="t" r="r" b="b"/>
            <a:pathLst>
              <a:path w="3314325" h="5827384">
                <a:moveTo>
                  <a:pt x="0" y="0"/>
                </a:moveTo>
                <a:lnTo>
                  <a:pt x="3314324" y="0"/>
                </a:lnTo>
                <a:lnTo>
                  <a:pt x="3314324" y="5827384"/>
                </a:lnTo>
                <a:lnTo>
                  <a:pt x="0" y="58273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21226" y="4443357"/>
            <a:ext cx="3245548" cy="4114800"/>
          </a:xfrm>
          <a:custGeom>
            <a:avLst/>
            <a:gdLst/>
            <a:ahLst/>
            <a:cxnLst/>
            <a:rect l="l" t="t" r="r" b="b"/>
            <a:pathLst>
              <a:path w="3245548" h="4114800">
                <a:moveTo>
                  <a:pt x="0" y="0"/>
                </a:moveTo>
                <a:lnTo>
                  <a:pt x="3245548" y="0"/>
                </a:lnTo>
                <a:lnTo>
                  <a:pt x="3245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32339" y="2071989"/>
            <a:ext cx="4193461" cy="3818902"/>
          </a:xfrm>
          <a:custGeom>
            <a:avLst/>
            <a:gdLst/>
            <a:ahLst/>
            <a:cxnLst/>
            <a:rect l="l" t="t" r="r" b="b"/>
            <a:pathLst>
              <a:path w="3674989" h="3403958">
                <a:moveTo>
                  <a:pt x="0" y="0"/>
                </a:moveTo>
                <a:lnTo>
                  <a:pt x="3674989" y="0"/>
                </a:lnTo>
                <a:lnTo>
                  <a:pt x="3674989" y="3403958"/>
                </a:lnTo>
                <a:lnTo>
                  <a:pt x="0" y="3403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52982" y="509406"/>
            <a:ext cx="6867823" cy="156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3"/>
              </a:lnSpc>
              <a:spcBef>
                <a:spcPct val="0"/>
              </a:spcBef>
            </a:pPr>
            <a:r>
              <a:rPr lang="en-US" sz="2980">
                <a:solidFill>
                  <a:srgbClr val="000000"/>
                </a:solidFill>
                <a:latin typeface="Roboto Bold"/>
              </a:rPr>
              <a:t>+ Trước mỗi bữa ăn các con phải làm gì?</a:t>
            </a:r>
          </a:p>
          <a:p>
            <a:pPr algn="just">
              <a:lnSpc>
                <a:spcPts val="4173"/>
              </a:lnSpc>
              <a:spcBef>
                <a:spcPct val="0"/>
              </a:spcBef>
            </a:pPr>
            <a:r>
              <a:rPr lang="en-US" sz="2980">
                <a:solidFill>
                  <a:srgbClr val="000000"/>
                </a:solidFill>
                <a:latin typeface="Roboto Bold"/>
              </a:rPr>
              <a:t>+ Ăn xong chúng ta phải làm gì?</a:t>
            </a:r>
          </a:p>
          <a:p>
            <a:pPr algn="just">
              <a:lnSpc>
                <a:spcPts val="4173"/>
              </a:lnSpc>
              <a:spcBef>
                <a:spcPct val="0"/>
              </a:spcBef>
            </a:pPr>
            <a:r>
              <a:rPr lang="en-US" sz="2980">
                <a:solidFill>
                  <a:srgbClr val="000000"/>
                </a:solidFill>
                <a:latin typeface="Roboto Bold"/>
              </a:rPr>
              <a:t>+ Khi ăn các con phải ăn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60116">
            <a:off x="16044157" y="73098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59421" y="3759613"/>
            <a:ext cx="11595283" cy="5420795"/>
          </a:xfrm>
          <a:custGeom>
            <a:avLst/>
            <a:gdLst/>
            <a:ahLst/>
            <a:cxnLst/>
            <a:rect l="l" t="t" r="r" b="b"/>
            <a:pathLst>
              <a:path w="11595283" h="5420795">
                <a:moveTo>
                  <a:pt x="0" y="0"/>
                </a:moveTo>
                <a:lnTo>
                  <a:pt x="11595282" y="0"/>
                </a:lnTo>
                <a:lnTo>
                  <a:pt x="11595282" y="5420795"/>
                </a:lnTo>
                <a:lnTo>
                  <a:pt x="0" y="54207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49479" y="1356433"/>
            <a:ext cx="10637193" cy="63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Roboto Bold"/>
              </a:rPr>
              <a:t>Muốn cơ thể khoẻ mạnh chúng ta cần phải làm gì?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02905" y="332080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338">
            <a:off x="1404791" y="1458210"/>
            <a:ext cx="3173732" cy="2880162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1" y="0"/>
                </a:lnTo>
                <a:lnTo>
                  <a:pt x="3173731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4067">
            <a:off x="15149975" y="277437"/>
            <a:ext cx="2453364" cy="2946983"/>
          </a:xfrm>
          <a:custGeom>
            <a:avLst/>
            <a:gdLst/>
            <a:ahLst/>
            <a:cxnLst/>
            <a:rect l="l" t="t" r="r" b="b"/>
            <a:pathLst>
              <a:path w="2453364" h="2946983">
                <a:moveTo>
                  <a:pt x="0" y="0"/>
                </a:moveTo>
                <a:lnTo>
                  <a:pt x="2453363" y="0"/>
                </a:lnTo>
                <a:lnTo>
                  <a:pt x="2453363" y="2946984"/>
                </a:lnTo>
                <a:lnTo>
                  <a:pt x="0" y="29469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89919" y="1388747"/>
            <a:ext cx="10009385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>
                <a:solidFill>
                  <a:srgbClr val="6A7E78"/>
                </a:solidFill>
                <a:latin typeface="Lazydog Bold"/>
              </a:rPr>
              <a:t>TRÒ CHƠI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9311" y="5067300"/>
            <a:ext cx="15297345" cy="358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* Trò chơi 1: Chọn tranh đúng sai.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endParaRPr lang="en-US" sz="4099">
              <a:solidFill>
                <a:srgbClr val="0052B2"/>
              </a:solidFill>
              <a:latin typeface="Roboto Bold"/>
            </a:endParaRP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- Cách chơi: Cô chia lớp thành 2 đội, mỗi đội sẽ được quan sát những bức tranh về hành động đúng, sai. Nhiệm vụ của các đội là lựa chọn tranh vẽ những hành động sai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344</Words>
  <Application>Microsoft Office PowerPoint</Application>
  <PresentationFormat>Custom</PresentationFormat>
  <Paragraphs>37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Roboto Bold</vt:lpstr>
      <vt:lpstr>Noto Sans Bold</vt:lpstr>
      <vt:lpstr>Charm</vt:lpstr>
      <vt:lpstr>Calibri</vt:lpstr>
      <vt:lpstr>DejaVu Serif Bold</vt:lpstr>
      <vt:lpstr>Lazydog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CHIM ÉN</dc:title>
  <dc:creator>MSTT</dc:creator>
  <cp:lastModifiedBy>SKY</cp:lastModifiedBy>
  <cp:revision>2</cp:revision>
  <dcterms:created xsi:type="dcterms:W3CDTF">2006-08-16T00:00:00Z</dcterms:created>
  <dcterms:modified xsi:type="dcterms:W3CDTF">2023-10-10T01:59:15Z</dcterms:modified>
  <dc:identifier>DAFwwjD7oRU</dc:identifier>
</cp:coreProperties>
</file>