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58" r:id="rId4"/>
    <p:sldId id="262" r:id="rId5"/>
    <p:sldId id="260" r:id="rId6"/>
    <p:sldId id="261" r:id="rId7"/>
    <p:sldId id="265" r:id="rId8"/>
    <p:sldId id="264" r:id="rId9"/>
    <p:sldId id="266" r:id="rId10"/>
    <p:sldId id="267" r:id="rId11"/>
    <p:sldId id="268" r:id="rId12"/>
    <p:sldId id="270" r:id="rId13"/>
    <p:sldId id="263" r:id="rId14"/>
    <p:sldId id="271" r:id="rId15"/>
    <p:sldId id="272" r:id="rId16"/>
    <p:sldId id="273" r:id="rId17"/>
    <p:sldId id="27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73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EA1CBFB-2EEC-4118-A9E0-1248F1A9FED1}" type="datetimeFigureOut">
              <a:rPr lang="en-US" smtClean="0"/>
              <a:t>23/10/2023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0DDD14-2CD0-42FF-80F3-B5D095B0FBE2}" type="slidenum">
              <a:rPr lang="en-US" smtClean="0"/>
              <a:t>‹#›</a:t>
            </a:fld>
            <a:endParaRPr lang="en-US"/>
          </a:p>
        </p:txBody>
      </p:sp>
    </p:spTree>
    <p:extLst>
      <p:ext uri="{BB962C8B-B14F-4D97-AF65-F5344CB8AC3E}">
        <p14:creationId xmlns:p14="http://schemas.microsoft.com/office/powerpoint/2010/main" val="115016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A1CBFB-2EEC-4118-A9E0-1248F1A9FED1}" type="datetimeFigureOut">
              <a:rPr lang="en-US" smtClean="0"/>
              <a:t>23/10/2023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0DDD14-2CD0-42FF-80F3-B5D095B0FBE2}" type="slidenum">
              <a:rPr lang="en-US" smtClean="0"/>
              <a:t>‹#›</a:t>
            </a:fld>
            <a:endParaRPr lang="en-US"/>
          </a:p>
        </p:txBody>
      </p:sp>
    </p:spTree>
    <p:extLst>
      <p:ext uri="{BB962C8B-B14F-4D97-AF65-F5344CB8AC3E}">
        <p14:creationId xmlns:p14="http://schemas.microsoft.com/office/powerpoint/2010/main" val="3823486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A1CBFB-2EEC-4118-A9E0-1248F1A9FED1}" type="datetimeFigureOut">
              <a:rPr lang="en-US" smtClean="0"/>
              <a:t>23/10/2023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0DDD14-2CD0-42FF-80F3-B5D095B0FBE2}" type="slidenum">
              <a:rPr lang="en-US" smtClean="0"/>
              <a:t>‹#›</a:t>
            </a:fld>
            <a:endParaRPr lang="en-US"/>
          </a:p>
        </p:txBody>
      </p:sp>
    </p:spTree>
    <p:extLst>
      <p:ext uri="{BB962C8B-B14F-4D97-AF65-F5344CB8AC3E}">
        <p14:creationId xmlns:p14="http://schemas.microsoft.com/office/powerpoint/2010/main" val="3213555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A1CBFB-2EEC-4118-A9E0-1248F1A9FED1}" type="datetimeFigureOut">
              <a:rPr lang="en-US" smtClean="0"/>
              <a:t>23/10/2023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0DDD14-2CD0-42FF-80F3-B5D095B0FBE2}" type="slidenum">
              <a:rPr lang="en-US" smtClean="0"/>
              <a:t>‹#›</a:t>
            </a:fld>
            <a:endParaRPr lang="en-US"/>
          </a:p>
        </p:txBody>
      </p:sp>
    </p:spTree>
    <p:extLst>
      <p:ext uri="{BB962C8B-B14F-4D97-AF65-F5344CB8AC3E}">
        <p14:creationId xmlns:p14="http://schemas.microsoft.com/office/powerpoint/2010/main" val="4127144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EA1CBFB-2EEC-4118-A9E0-1248F1A9FED1}" type="datetimeFigureOut">
              <a:rPr lang="en-US" smtClean="0"/>
              <a:t>23/10/2023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0DDD14-2CD0-42FF-80F3-B5D095B0FBE2}" type="slidenum">
              <a:rPr lang="en-US" smtClean="0"/>
              <a:t>‹#›</a:t>
            </a:fld>
            <a:endParaRPr lang="en-US"/>
          </a:p>
        </p:txBody>
      </p:sp>
    </p:spTree>
    <p:extLst>
      <p:ext uri="{BB962C8B-B14F-4D97-AF65-F5344CB8AC3E}">
        <p14:creationId xmlns:p14="http://schemas.microsoft.com/office/powerpoint/2010/main" val="2906569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EA1CBFB-2EEC-4118-A9E0-1248F1A9FED1}" type="datetimeFigureOut">
              <a:rPr lang="en-US" smtClean="0"/>
              <a:t>23/10/2023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0DDD14-2CD0-42FF-80F3-B5D095B0FBE2}" type="slidenum">
              <a:rPr lang="en-US" smtClean="0"/>
              <a:t>‹#›</a:t>
            </a:fld>
            <a:endParaRPr lang="en-US"/>
          </a:p>
        </p:txBody>
      </p:sp>
    </p:spTree>
    <p:extLst>
      <p:ext uri="{BB962C8B-B14F-4D97-AF65-F5344CB8AC3E}">
        <p14:creationId xmlns:p14="http://schemas.microsoft.com/office/powerpoint/2010/main" val="1492393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EA1CBFB-2EEC-4118-A9E0-1248F1A9FED1}" type="datetimeFigureOut">
              <a:rPr lang="en-US" smtClean="0"/>
              <a:t>23/10/2023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0DDD14-2CD0-42FF-80F3-B5D095B0FBE2}" type="slidenum">
              <a:rPr lang="en-US" smtClean="0"/>
              <a:t>‹#›</a:t>
            </a:fld>
            <a:endParaRPr lang="en-US"/>
          </a:p>
        </p:txBody>
      </p:sp>
    </p:spTree>
    <p:extLst>
      <p:ext uri="{BB962C8B-B14F-4D97-AF65-F5344CB8AC3E}">
        <p14:creationId xmlns:p14="http://schemas.microsoft.com/office/powerpoint/2010/main" val="2847400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EA1CBFB-2EEC-4118-A9E0-1248F1A9FED1}" type="datetimeFigureOut">
              <a:rPr lang="en-US" smtClean="0"/>
              <a:t>23/10/2023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0DDD14-2CD0-42FF-80F3-B5D095B0FBE2}" type="slidenum">
              <a:rPr lang="en-US" smtClean="0"/>
              <a:t>‹#›</a:t>
            </a:fld>
            <a:endParaRPr lang="en-US"/>
          </a:p>
        </p:txBody>
      </p:sp>
    </p:spTree>
    <p:extLst>
      <p:ext uri="{BB962C8B-B14F-4D97-AF65-F5344CB8AC3E}">
        <p14:creationId xmlns:p14="http://schemas.microsoft.com/office/powerpoint/2010/main" val="4129202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A1CBFB-2EEC-4118-A9E0-1248F1A9FED1}" type="datetimeFigureOut">
              <a:rPr lang="en-US" smtClean="0"/>
              <a:t>23/10/2023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0DDD14-2CD0-42FF-80F3-B5D095B0FBE2}" type="slidenum">
              <a:rPr lang="en-US" smtClean="0"/>
              <a:t>‹#›</a:t>
            </a:fld>
            <a:endParaRPr lang="en-US"/>
          </a:p>
        </p:txBody>
      </p:sp>
    </p:spTree>
    <p:extLst>
      <p:ext uri="{BB962C8B-B14F-4D97-AF65-F5344CB8AC3E}">
        <p14:creationId xmlns:p14="http://schemas.microsoft.com/office/powerpoint/2010/main" val="2143302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EA1CBFB-2EEC-4118-A9E0-1248F1A9FED1}" type="datetimeFigureOut">
              <a:rPr lang="en-US" smtClean="0"/>
              <a:t>23/10/2023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0DDD14-2CD0-42FF-80F3-B5D095B0FBE2}" type="slidenum">
              <a:rPr lang="en-US" smtClean="0"/>
              <a:t>‹#›</a:t>
            </a:fld>
            <a:endParaRPr lang="en-US"/>
          </a:p>
        </p:txBody>
      </p:sp>
    </p:spTree>
    <p:extLst>
      <p:ext uri="{BB962C8B-B14F-4D97-AF65-F5344CB8AC3E}">
        <p14:creationId xmlns:p14="http://schemas.microsoft.com/office/powerpoint/2010/main" val="174094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EA1CBFB-2EEC-4118-A9E0-1248F1A9FED1}" type="datetimeFigureOut">
              <a:rPr lang="en-US" smtClean="0"/>
              <a:t>23/10/2023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0DDD14-2CD0-42FF-80F3-B5D095B0FBE2}" type="slidenum">
              <a:rPr lang="en-US" smtClean="0"/>
              <a:t>‹#›</a:t>
            </a:fld>
            <a:endParaRPr lang="en-US"/>
          </a:p>
        </p:txBody>
      </p:sp>
    </p:spTree>
    <p:extLst>
      <p:ext uri="{BB962C8B-B14F-4D97-AF65-F5344CB8AC3E}">
        <p14:creationId xmlns:p14="http://schemas.microsoft.com/office/powerpoint/2010/main" val="2493903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A1CBFB-2EEC-4118-A9E0-1248F1A9FED1}" type="datetimeFigureOut">
              <a:rPr lang="en-US" smtClean="0"/>
              <a:t>23/10/2023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0DDD14-2CD0-42FF-80F3-B5D095B0FBE2}" type="slidenum">
              <a:rPr lang="en-US" smtClean="0"/>
              <a:t>‹#›</a:t>
            </a:fld>
            <a:endParaRPr lang="en-US"/>
          </a:p>
        </p:txBody>
      </p:sp>
    </p:spTree>
    <p:extLst>
      <p:ext uri="{BB962C8B-B14F-4D97-AF65-F5344CB8AC3E}">
        <p14:creationId xmlns:p14="http://schemas.microsoft.com/office/powerpoint/2010/main" val="20468551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9.jp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1"/>
            <a:ext cx="12028868" cy="6857069"/>
          </a:xfrm>
          <a:prstGeom prst="rect">
            <a:avLst/>
          </a:prstGeom>
        </p:spPr>
      </p:pic>
      <p:sp>
        <p:nvSpPr>
          <p:cNvPr id="3" name="TextBox 2"/>
          <p:cNvSpPr txBox="1"/>
          <p:nvPr/>
        </p:nvSpPr>
        <p:spPr>
          <a:xfrm>
            <a:off x="1581955" y="289774"/>
            <a:ext cx="9028090" cy="830997"/>
          </a:xfrm>
          <a:prstGeom prst="rect">
            <a:avLst/>
          </a:prstGeom>
          <a:noFill/>
        </p:spPr>
        <p:txBody>
          <a:bodyPr wrap="square" rtlCol="0">
            <a:spAutoFit/>
          </a:bodyPr>
          <a:lstStyle/>
          <a:p>
            <a:pPr algn="ctr"/>
            <a:r>
              <a:rPr lang="en-US" sz="2400" b="1" dirty="0">
                <a:solidFill>
                  <a:srgbClr val="C00000"/>
                </a:solidFill>
              </a:rPr>
              <a:t>PHÒNG GIÁO DỤC VÀ ĐÀO TẠO QUẬN LONG BIÊN</a:t>
            </a:r>
          </a:p>
          <a:p>
            <a:pPr algn="ctr"/>
            <a:r>
              <a:rPr lang="en-US" sz="2400" b="1" u="sng" dirty="0">
                <a:solidFill>
                  <a:srgbClr val="C00000"/>
                </a:solidFill>
              </a:rPr>
              <a:t>TRƯỜNG MẦM NON ĐỨC GIANG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8835" y="1362882"/>
            <a:ext cx="1210754" cy="1143843"/>
          </a:xfrm>
          <a:prstGeom prst="rect">
            <a:avLst/>
          </a:prstGeom>
        </p:spPr>
      </p:pic>
      <p:sp>
        <p:nvSpPr>
          <p:cNvPr id="5" name="Title 1"/>
          <p:cNvSpPr txBox="1">
            <a:spLocks/>
          </p:cNvSpPr>
          <p:nvPr/>
        </p:nvSpPr>
        <p:spPr>
          <a:xfrm>
            <a:off x="3616294" y="2641409"/>
            <a:ext cx="4615836" cy="42703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chemeClr val="accent2">
                    <a:lumMod val="75000"/>
                  </a:schemeClr>
                </a:solidFill>
                <a:latin typeface="+mn-lt"/>
              </a:rPr>
              <a:t>BÉ VỚI KĨ NĂNG SỐNG</a:t>
            </a:r>
            <a:endParaRPr lang="en-US" sz="3600" b="1" dirty="0">
              <a:solidFill>
                <a:schemeClr val="accent2">
                  <a:lumMod val="75000"/>
                </a:schemeClr>
              </a:solidFill>
              <a:latin typeface="+mn-lt"/>
            </a:endParaRPr>
          </a:p>
        </p:txBody>
      </p:sp>
      <p:sp>
        <p:nvSpPr>
          <p:cNvPr id="6" name="TextBox 5"/>
          <p:cNvSpPr txBox="1"/>
          <p:nvPr/>
        </p:nvSpPr>
        <p:spPr>
          <a:xfrm>
            <a:off x="3477297" y="3578228"/>
            <a:ext cx="5769734" cy="1384995"/>
          </a:xfrm>
          <a:prstGeom prst="rect">
            <a:avLst/>
          </a:prstGeom>
          <a:noFill/>
        </p:spPr>
        <p:txBody>
          <a:bodyPr wrap="square" rtlCol="0">
            <a:spAutoFit/>
          </a:bodyPr>
          <a:lstStyle/>
          <a:p>
            <a:pPr algn="ctr"/>
            <a:r>
              <a:rPr lang="en-US" sz="2800" b="1">
                <a:solidFill>
                  <a:srgbClr val="002060"/>
                </a:solidFill>
              </a:rPr>
              <a:t>Dạy trẻ kĩ năng phòng tránh điện giật</a:t>
            </a:r>
            <a:endParaRPr lang="en-US" sz="2800" b="1" dirty="0">
              <a:solidFill>
                <a:srgbClr val="002060"/>
              </a:solidFill>
            </a:endParaRPr>
          </a:p>
          <a:p>
            <a:pPr algn="ctr"/>
            <a:r>
              <a:rPr lang="en-US" sz="2800" b="1" dirty="0" err="1">
                <a:solidFill>
                  <a:srgbClr val="002060"/>
                </a:solidFill>
              </a:rPr>
              <a:t>Lứa</a:t>
            </a:r>
            <a:r>
              <a:rPr lang="en-US" sz="2800" b="1" dirty="0">
                <a:solidFill>
                  <a:srgbClr val="002060"/>
                </a:solidFill>
              </a:rPr>
              <a:t> </a:t>
            </a:r>
            <a:r>
              <a:rPr lang="en-US" sz="2800" b="1" dirty="0" err="1">
                <a:solidFill>
                  <a:srgbClr val="002060"/>
                </a:solidFill>
              </a:rPr>
              <a:t>tuổi</a:t>
            </a:r>
            <a:r>
              <a:rPr lang="en-US" sz="2800" b="1" dirty="0">
                <a:solidFill>
                  <a:srgbClr val="002060"/>
                </a:solidFill>
              </a:rPr>
              <a:t>: </a:t>
            </a:r>
            <a:r>
              <a:rPr lang="en-US" sz="2800" b="1" dirty="0" err="1">
                <a:solidFill>
                  <a:srgbClr val="002060"/>
                </a:solidFill>
              </a:rPr>
              <a:t>Mẫu</a:t>
            </a:r>
            <a:r>
              <a:rPr lang="en-US" sz="2800" b="1" dirty="0">
                <a:solidFill>
                  <a:srgbClr val="002060"/>
                </a:solidFill>
              </a:rPr>
              <a:t> </a:t>
            </a:r>
            <a:r>
              <a:rPr lang="en-US" sz="2800" b="1" err="1">
                <a:solidFill>
                  <a:srgbClr val="002060"/>
                </a:solidFill>
              </a:rPr>
              <a:t>giáo</a:t>
            </a:r>
            <a:r>
              <a:rPr lang="en-US" sz="2800" b="1">
                <a:solidFill>
                  <a:srgbClr val="002060"/>
                </a:solidFill>
              </a:rPr>
              <a:t> bé</a:t>
            </a:r>
            <a:endParaRPr lang="en-US" sz="2800" b="1" dirty="0">
              <a:solidFill>
                <a:srgbClr val="002060"/>
              </a:solidFill>
            </a:endParaRPr>
          </a:p>
          <a:p>
            <a:pPr algn="ctr"/>
            <a:r>
              <a:rPr lang="en-US" sz="2800" b="1" dirty="0" err="1">
                <a:solidFill>
                  <a:srgbClr val="002060"/>
                </a:solidFill>
              </a:rPr>
              <a:t>Giáo</a:t>
            </a:r>
            <a:r>
              <a:rPr lang="en-US" sz="2800" b="1" dirty="0">
                <a:solidFill>
                  <a:srgbClr val="002060"/>
                </a:solidFill>
              </a:rPr>
              <a:t> </a:t>
            </a:r>
            <a:r>
              <a:rPr lang="en-US" sz="2800" b="1" err="1">
                <a:solidFill>
                  <a:srgbClr val="002060"/>
                </a:solidFill>
              </a:rPr>
              <a:t>viên</a:t>
            </a:r>
            <a:r>
              <a:rPr lang="en-US" sz="2800" b="1">
                <a:solidFill>
                  <a:srgbClr val="002060"/>
                </a:solidFill>
              </a:rPr>
              <a:t>: Bành Thị Tâm</a:t>
            </a:r>
            <a:endParaRPr lang="en-US" sz="2800" b="1" dirty="0">
              <a:solidFill>
                <a:srgbClr val="002060"/>
              </a:solidFill>
            </a:endParaRPr>
          </a:p>
        </p:txBody>
      </p:sp>
    </p:spTree>
    <p:extLst>
      <p:ext uri="{BB962C8B-B14F-4D97-AF65-F5344CB8AC3E}">
        <p14:creationId xmlns:p14="http://schemas.microsoft.com/office/powerpoint/2010/main" val="348636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1285"/>
          <a:stretch/>
        </p:blipFill>
        <p:spPr>
          <a:xfrm>
            <a:off x="0" y="0"/>
            <a:ext cx="12192000" cy="6858000"/>
          </a:xfrm>
          <a:prstGeom prst="rect">
            <a:avLst/>
          </a:prstGeom>
        </p:spPr>
      </p:pic>
      <p:sp>
        <p:nvSpPr>
          <p:cNvPr id="3" name="TextBox 2"/>
          <p:cNvSpPr txBox="1"/>
          <p:nvPr/>
        </p:nvSpPr>
        <p:spPr>
          <a:xfrm>
            <a:off x="1672814" y="421086"/>
            <a:ext cx="8846372" cy="584775"/>
          </a:xfrm>
          <a:prstGeom prst="rect">
            <a:avLst/>
          </a:prstGeom>
          <a:noFill/>
        </p:spPr>
        <p:txBody>
          <a:bodyPr wrap="square" rtlCol="0">
            <a:spAutoFit/>
          </a:bodyPr>
          <a:lstStyle/>
          <a:p>
            <a:r>
              <a:rPr lang="en-US" sz="3200" b="1">
                <a:solidFill>
                  <a:srgbClr val="660066"/>
                </a:solidFill>
              </a:rPr>
              <a:t>Những điều bé cần nhớ để tránh tai nạn điện giật</a:t>
            </a:r>
            <a:endParaRPr lang="en-US" sz="3200" b="1" dirty="0">
              <a:solidFill>
                <a:srgbClr val="660066"/>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727" y="1803483"/>
            <a:ext cx="4184833" cy="325103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2595" y="1803483"/>
            <a:ext cx="3307979" cy="339295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0574" y="1803483"/>
            <a:ext cx="3483909" cy="3404789"/>
          </a:xfrm>
          <a:prstGeom prst="rect">
            <a:avLst/>
          </a:prstGeom>
        </p:spPr>
      </p:pic>
      <p:sp>
        <p:nvSpPr>
          <p:cNvPr id="7" name="TextBox 6"/>
          <p:cNvSpPr txBox="1"/>
          <p:nvPr/>
        </p:nvSpPr>
        <p:spPr>
          <a:xfrm>
            <a:off x="247115" y="5208272"/>
            <a:ext cx="4557963" cy="830997"/>
          </a:xfrm>
          <a:prstGeom prst="rect">
            <a:avLst/>
          </a:prstGeom>
          <a:noFill/>
        </p:spPr>
        <p:txBody>
          <a:bodyPr wrap="square" rtlCol="0">
            <a:spAutoFit/>
          </a:bodyPr>
          <a:lstStyle/>
          <a:p>
            <a:r>
              <a:rPr lang="en-US" sz="4800" b="1">
                <a:solidFill>
                  <a:srgbClr val="0070C0"/>
                </a:solidFill>
              </a:rPr>
              <a:t> </a:t>
            </a:r>
            <a:r>
              <a:rPr lang="en-US" sz="3200" b="1">
                <a:solidFill>
                  <a:schemeClr val="accent2">
                    <a:lumMod val="75000"/>
                  </a:schemeClr>
                </a:solidFill>
              </a:rPr>
              <a:t>Không nghịch dây điện</a:t>
            </a:r>
            <a:endParaRPr lang="en-US" sz="3200" b="1" dirty="0"/>
          </a:p>
        </p:txBody>
      </p:sp>
      <p:sp>
        <p:nvSpPr>
          <p:cNvPr id="8" name="TextBox 7"/>
          <p:cNvSpPr txBox="1"/>
          <p:nvPr/>
        </p:nvSpPr>
        <p:spPr>
          <a:xfrm>
            <a:off x="5379409" y="5208272"/>
            <a:ext cx="6812591" cy="830997"/>
          </a:xfrm>
          <a:prstGeom prst="rect">
            <a:avLst/>
          </a:prstGeom>
          <a:noFill/>
        </p:spPr>
        <p:txBody>
          <a:bodyPr wrap="square" rtlCol="0">
            <a:spAutoFit/>
          </a:bodyPr>
          <a:lstStyle/>
          <a:p>
            <a:r>
              <a:rPr lang="en-US" sz="4800" b="1">
                <a:solidFill>
                  <a:srgbClr val="0070C0"/>
                </a:solidFill>
              </a:rPr>
              <a:t> </a:t>
            </a:r>
            <a:r>
              <a:rPr lang="en-US" sz="3200" b="1">
                <a:solidFill>
                  <a:schemeClr val="accent2">
                    <a:lumMod val="75000"/>
                  </a:schemeClr>
                </a:solidFill>
              </a:rPr>
              <a:t>Không rút dây điện ra khỏi ổ cắm điện</a:t>
            </a:r>
            <a:endParaRPr lang="en-US" sz="3200" b="1" dirty="0"/>
          </a:p>
        </p:txBody>
      </p:sp>
      <p:grpSp>
        <p:nvGrpSpPr>
          <p:cNvPr id="11" name="Group 10"/>
          <p:cNvGrpSpPr/>
          <p:nvPr/>
        </p:nvGrpSpPr>
        <p:grpSpPr>
          <a:xfrm>
            <a:off x="872512" y="3089825"/>
            <a:ext cx="800302" cy="820271"/>
            <a:chOff x="4029985" y="1770425"/>
            <a:chExt cx="1531388" cy="1531388"/>
          </a:xfrm>
        </p:grpSpPr>
        <p:sp>
          <p:nvSpPr>
            <p:cNvPr id="9" name="Parallelogram 8"/>
            <p:cNvSpPr/>
            <p:nvPr/>
          </p:nvSpPr>
          <p:spPr>
            <a:xfrm rot="1931532">
              <a:off x="4513400" y="1770425"/>
              <a:ext cx="351656" cy="1531388"/>
            </a:xfrm>
            <a:prstGeom prst="parallelogram">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p:cNvSpPr/>
            <p:nvPr/>
          </p:nvSpPr>
          <p:spPr>
            <a:xfrm rot="18824521">
              <a:off x="4619851" y="1770425"/>
              <a:ext cx="351656" cy="1531388"/>
            </a:xfrm>
            <a:prstGeom prst="parallelogram">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5956282" y="2608729"/>
            <a:ext cx="800302" cy="820271"/>
            <a:chOff x="4029985" y="1770425"/>
            <a:chExt cx="1531388" cy="1531388"/>
          </a:xfrm>
        </p:grpSpPr>
        <p:sp>
          <p:nvSpPr>
            <p:cNvPr id="13" name="Parallelogram 12"/>
            <p:cNvSpPr/>
            <p:nvPr/>
          </p:nvSpPr>
          <p:spPr>
            <a:xfrm rot="1931532">
              <a:off x="4513400" y="1770425"/>
              <a:ext cx="351656" cy="1531388"/>
            </a:xfrm>
            <a:prstGeom prst="parallelogram">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p:cNvSpPr/>
            <p:nvPr/>
          </p:nvSpPr>
          <p:spPr>
            <a:xfrm rot="18824521">
              <a:off x="4619851" y="1770425"/>
              <a:ext cx="351656" cy="1531388"/>
            </a:xfrm>
            <a:prstGeom prst="parallelogram">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10152528" y="3620998"/>
            <a:ext cx="800302" cy="820271"/>
            <a:chOff x="4029985" y="1770425"/>
            <a:chExt cx="1531388" cy="1531388"/>
          </a:xfrm>
        </p:grpSpPr>
        <p:sp>
          <p:nvSpPr>
            <p:cNvPr id="16" name="Parallelogram 15"/>
            <p:cNvSpPr/>
            <p:nvPr/>
          </p:nvSpPr>
          <p:spPr>
            <a:xfrm rot="1931532">
              <a:off x="4513400" y="1770425"/>
              <a:ext cx="351656" cy="1531388"/>
            </a:xfrm>
            <a:prstGeom prst="parallelogram">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p:cNvSpPr/>
            <p:nvPr/>
          </p:nvSpPr>
          <p:spPr>
            <a:xfrm rot="18824521">
              <a:off x="4619851" y="1770425"/>
              <a:ext cx="351656" cy="1531388"/>
            </a:xfrm>
            <a:prstGeom prst="parallelogram">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719" y="147124"/>
            <a:ext cx="901661" cy="674309"/>
          </a:xfrm>
          <a:prstGeom prst="rect">
            <a:avLst/>
          </a:prstGeom>
        </p:spPr>
      </p:pic>
    </p:spTree>
    <p:extLst>
      <p:ext uri="{BB962C8B-B14F-4D97-AF65-F5344CB8AC3E}">
        <p14:creationId xmlns:p14="http://schemas.microsoft.com/office/powerpoint/2010/main" val="43471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1250"/>
                                        <p:tgtEl>
                                          <p:spTgt spid="4"/>
                                        </p:tgtEl>
                                      </p:cBhvr>
                                    </p:animEffect>
                                  </p:childTnLst>
                                </p:cTn>
                              </p:par>
                              <p:par>
                                <p:cTn id="16" presetID="5" presetClass="entr" presetSubtype="1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heckerboard(across)">
                                      <p:cBhvr>
                                        <p:cTn id="18" dur="1250"/>
                                        <p:tgtEl>
                                          <p:spTgt spid="11"/>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heckerboard(across)">
                                      <p:cBhvr>
                                        <p:cTn id="21" dur="125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fltVal val="0"/>
                                          </p:val>
                                        </p:tav>
                                        <p:tav tm="100000">
                                          <p:val>
                                            <p:strVal val="#ppt_w"/>
                                          </p:val>
                                        </p:tav>
                                      </p:tavLst>
                                    </p:anim>
                                    <p:anim calcmode="lin" valueType="num">
                                      <p:cBhvr>
                                        <p:cTn id="27" dur="1000" fill="hold"/>
                                        <p:tgtEl>
                                          <p:spTgt spid="5"/>
                                        </p:tgtEl>
                                        <p:attrNameLst>
                                          <p:attrName>ppt_h</p:attrName>
                                        </p:attrNameLst>
                                      </p:cBhvr>
                                      <p:tavLst>
                                        <p:tav tm="0">
                                          <p:val>
                                            <p:strVal val="#ppt_h"/>
                                          </p:val>
                                        </p:tav>
                                        <p:tav tm="100000">
                                          <p:val>
                                            <p:strVal val="#ppt_h"/>
                                          </p:val>
                                        </p:tav>
                                      </p:tavLst>
                                    </p:anim>
                                  </p:childTnLst>
                                </p:cTn>
                              </p:par>
                              <p:par>
                                <p:cTn id="28" presetID="17" presetClass="entr" presetSubtype="1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strVal val="#ppt_h"/>
                                          </p:val>
                                        </p:tav>
                                        <p:tav tm="100000">
                                          <p:val>
                                            <p:strVal val="#ppt_h"/>
                                          </p:val>
                                        </p:tav>
                                      </p:tavLst>
                                    </p:anim>
                                  </p:childTnLst>
                                </p:cTn>
                              </p:par>
                              <p:par>
                                <p:cTn id="32" presetID="17" presetClass="entr" presetSubtype="1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1000" fill="hold"/>
                                        <p:tgtEl>
                                          <p:spTgt spid="12"/>
                                        </p:tgtEl>
                                        <p:attrNameLst>
                                          <p:attrName>ppt_w</p:attrName>
                                        </p:attrNameLst>
                                      </p:cBhvr>
                                      <p:tavLst>
                                        <p:tav tm="0">
                                          <p:val>
                                            <p:fltVal val="0"/>
                                          </p:val>
                                        </p:tav>
                                        <p:tav tm="100000">
                                          <p:val>
                                            <p:strVal val="#ppt_w"/>
                                          </p:val>
                                        </p:tav>
                                      </p:tavLst>
                                    </p:anim>
                                    <p:anim calcmode="lin" valueType="num">
                                      <p:cBhvr>
                                        <p:cTn id="35" dur="1000" fill="hold"/>
                                        <p:tgtEl>
                                          <p:spTgt spid="12"/>
                                        </p:tgtEl>
                                        <p:attrNameLst>
                                          <p:attrName>ppt_h</p:attrName>
                                        </p:attrNameLst>
                                      </p:cBhvr>
                                      <p:tavLst>
                                        <p:tav tm="0">
                                          <p:val>
                                            <p:strVal val="#ppt_h"/>
                                          </p:val>
                                        </p:tav>
                                        <p:tav tm="100000">
                                          <p:val>
                                            <p:strVal val="#ppt_h"/>
                                          </p:val>
                                        </p:tav>
                                      </p:tavLst>
                                    </p:anim>
                                  </p:childTnLst>
                                </p:cTn>
                              </p:par>
                              <p:par>
                                <p:cTn id="36" presetID="17" presetClass="entr" presetSubtype="1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1000" fill="hold"/>
                                        <p:tgtEl>
                                          <p:spTgt spid="15"/>
                                        </p:tgtEl>
                                        <p:attrNameLst>
                                          <p:attrName>ppt_w</p:attrName>
                                        </p:attrNameLst>
                                      </p:cBhvr>
                                      <p:tavLst>
                                        <p:tav tm="0">
                                          <p:val>
                                            <p:fltVal val="0"/>
                                          </p:val>
                                        </p:tav>
                                        <p:tav tm="100000">
                                          <p:val>
                                            <p:strVal val="#ppt_w"/>
                                          </p:val>
                                        </p:tav>
                                      </p:tavLst>
                                    </p:anim>
                                    <p:anim calcmode="lin" valueType="num">
                                      <p:cBhvr>
                                        <p:cTn id="39" dur="1000" fill="hold"/>
                                        <p:tgtEl>
                                          <p:spTgt spid="15"/>
                                        </p:tgtEl>
                                        <p:attrNameLst>
                                          <p:attrName>ppt_h</p:attrName>
                                        </p:attrNameLst>
                                      </p:cBhvr>
                                      <p:tavLst>
                                        <p:tav tm="0">
                                          <p:val>
                                            <p:strVal val="#ppt_h"/>
                                          </p:val>
                                        </p:tav>
                                        <p:tav tm="100000">
                                          <p:val>
                                            <p:strVal val="#ppt_h"/>
                                          </p:val>
                                        </p:tav>
                                      </p:tavLst>
                                    </p:anim>
                                  </p:childTnLst>
                                </p:cTn>
                              </p:par>
                              <p:par>
                                <p:cTn id="40" presetID="17" presetClass="entr" presetSubtype="1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1000" fill="hold"/>
                                        <p:tgtEl>
                                          <p:spTgt spid="8"/>
                                        </p:tgtEl>
                                        <p:attrNameLst>
                                          <p:attrName>ppt_w</p:attrName>
                                        </p:attrNameLst>
                                      </p:cBhvr>
                                      <p:tavLst>
                                        <p:tav tm="0">
                                          <p:val>
                                            <p:fltVal val="0"/>
                                          </p:val>
                                        </p:tav>
                                        <p:tav tm="100000">
                                          <p:val>
                                            <p:strVal val="#ppt_w"/>
                                          </p:val>
                                        </p:tav>
                                      </p:tavLst>
                                    </p:anim>
                                    <p:anim calcmode="lin" valueType="num">
                                      <p:cBhvr>
                                        <p:cTn id="43" dur="1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0975" y="215438"/>
            <a:ext cx="5715000" cy="495261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163" y="158651"/>
            <a:ext cx="5458649" cy="4952615"/>
          </a:xfrm>
          <a:prstGeom prst="rect">
            <a:avLst/>
          </a:prstGeom>
        </p:spPr>
      </p:pic>
      <p:grpSp>
        <p:nvGrpSpPr>
          <p:cNvPr id="6" name="Group 5"/>
          <p:cNvGrpSpPr/>
          <p:nvPr/>
        </p:nvGrpSpPr>
        <p:grpSpPr>
          <a:xfrm>
            <a:off x="2472713" y="1153448"/>
            <a:ext cx="800302" cy="820271"/>
            <a:chOff x="4029985" y="1770425"/>
            <a:chExt cx="1531388" cy="1531388"/>
          </a:xfrm>
        </p:grpSpPr>
        <p:sp>
          <p:nvSpPr>
            <p:cNvPr id="7" name="Parallelogram 6"/>
            <p:cNvSpPr/>
            <p:nvPr/>
          </p:nvSpPr>
          <p:spPr>
            <a:xfrm rot="1931532">
              <a:off x="4513400" y="1770425"/>
              <a:ext cx="351656" cy="1531388"/>
            </a:xfrm>
            <a:prstGeom prst="parallelogram">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p:cNvSpPr/>
            <p:nvPr/>
          </p:nvSpPr>
          <p:spPr>
            <a:xfrm rot="18824521">
              <a:off x="4619851" y="1770425"/>
              <a:ext cx="351656" cy="1531388"/>
            </a:xfrm>
            <a:prstGeom prst="parallelogram">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10540948" y="2110001"/>
            <a:ext cx="800302" cy="820271"/>
            <a:chOff x="4029985" y="1770425"/>
            <a:chExt cx="1531388" cy="1531388"/>
          </a:xfrm>
        </p:grpSpPr>
        <p:sp>
          <p:nvSpPr>
            <p:cNvPr id="10" name="Parallelogram 9"/>
            <p:cNvSpPr/>
            <p:nvPr/>
          </p:nvSpPr>
          <p:spPr>
            <a:xfrm rot="1931532">
              <a:off x="4513400" y="1770425"/>
              <a:ext cx="351656" cy="1531388"/>
            </a:xfrm>
            <a:prstGeom prst="parallelogram">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p:cNvSpPr/>
            <p:nvPr/>
          </p:nvSpPr>
          <p:spPr>
            <a:xfrm rot="18824521">
              <a:off x="4619851" y="1770425"/>
              <a:ext cx="351656" cy="1531388"/>
            </a:xfrm>
            <a:prstGeom prst="parallelogram">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6662687" y="5381443"/>
            <a:ext cx="5031576" cy="1323439"/>
          </a:xfrm>
          <a:prstGeom prst="rect">
            <a:avLst/>
          </a:prstGeom>
          <a:noFill/>
        </p:spPr>
        <p:txBody>
          <a:bodyPr wrap="square" rtlCol="0">
            <a:spAutoFit/>
          </a:bodyPr>
          <a:lstStyle/>
          <a:p>
            <a:r>
              <a:rPr lang="en-US" sz="4800" b="1">
                <a:solidFill>
                  <a:srgbClr val="0070C0"/>
                </a:solidFill>
              </a:rPr>
              <a:t> </a:t>
            </a:r>
            <a:r>
              <a:rPr lang="en-US" sz="3200" b="1">
                <a:solidFill>
                  <a:schemeClr val="accent2">
                    <a:lumMod val="75000"/>
                  </a:schemeClr>
                </a:solidFill>
              </a:rPr>
              <a:t>Không cho bất kì một vật gì vào ổ cắm điện</a:t>
            </a:r>
            <a:endParaRPr lang="en-US" sz="3200" b="1" dirty="0"/>
          </a:p>
        </p:txBody>
      </p:sp>
      <p:sp>
        <p:nvSpPr>
          <p:cNvPr id="13" name="TextBox 12"/>
          <p:cNvSpPr txBox="1"/>
          <p:nvPr/>
        </p:nvSpPr>
        <p:spPr>
          <a:xfrm>
            <a:off x="644699" y="5440592"/>
            <a:ext cx="5031576" cy="830997"/>
          </a:xfrm>
          <a:prstGeom prst="rect">
            <a:avLst/>
          </a:prstGeom>
          <a:noFill/>
        </p:spPr>
        <p:txBody>
          <a:bodyPr wrap="square" rtlCol="0">
            <a:spAutoFit/>
          </a:bodyPr>
          <a:lstStyle/>
          <a:p>
            <a:r>
              <a:rPr lang="en-US" sz="4800" b="1">
                <a:solidFill>
                  <a:srgbClr val="0070C0"/>
                </a:solidFill>
              </a:rPr>
              <a:t> </a:t>
            </a:r>
            <a:r>
              <a:rPr lang="en-US" sz="3200" b="1">
                <a:solidFill>
                  <a:schemeClr val="accent2">
                    <a:lumMod val="75000"/>
                  </a:schemeClr>
                </a:solidFill>
              </a:rPr>
              <a:t>Không cho tay vào ổ điện</a:t>
            </a:r>
            <a:endParaRPr lang="en-US" sz="3200" b="1" dirty="0"/>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19" y="147124"/>
            <a:ext cx="901661" cy="674309"/>
          </a:xfrm>
          <a:prstGeom prst="rect">
            <a:avLst/>
          </a:prstGeom>
        </p:spPr>
      </p:pic>
    </p:spTree>
    <p:extLst>
      <p:ext uri="{BB962C8B-B14F-4D97-AF65-F5344CB8AC3E}">
        <p14:creationId xmlns:p14="http://schemas.microsoft.com/office/powerpoint/2010/main" val="351316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par>
                                <p:cTn id="8" presetID="21"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1000"/>
                                        <p:tgtEl>
                                          <p:spTgt spid="6"/>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10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259"/>
            <a:ext cx="12192000" cy="6992471"/>
          </a:xfrm>
          <a:prstGeom prst="rect">
            <a:avLst/>
          </a:prstGeom>
        </p:spPr>
      </p:pic>
      <p:sp>
        <p:nvSpPr>
          <p:cNvPr id="3" name="TextBox 2"/>
          <p:cNvSpPr txBox="1"/>
          <p:nvPr/>
        </p:nvSpPr>
        <p:spPr>
          <a:xfrm>
            <a:off x="1653737" y="1123007"/>
            <a:ext cx="9234150" cy="2062103"/>
          </a:xfrm>
          <a:prstGeom prst="rect">
            <a:avLst/>
          </a:prstGeom>
          <a:noFill/>
        </p:spPr>
        <p:txBody>
          <a:bodyPr wrap="square" rtlCol="0">
            <a:spAutoFit/>
          </a:bodyPr>
          <a:lstStyle/>
          <a:p>
            <a:pPr algn="just"/>
            <a:r>
              <a:rPr lang="en-US" sz="3200" b="1">
                <a:solidFill>
                  <a:srgbClr val="0070C0"/>
                </a:solidFill>
              </a:rPr>
              <a:t>Giáo dục: Các con còn nhỏ tuyệt đối không được tự ý sử dụng  các đồ dung điện. Điện rất nguy hiểm. Nó không phải là thứ đồ chơi để mình chơi với nó đâu nhé.</a:t>
            </a:r>
            <a:endParaRPr lang="en-US" sz="3200" b="1" dirty="0">
              <a:solidFill>
                <a:srgbClr val="0070C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19" y="147124"/>
            <a:ext cx="901661" cy="674309"/>
          </a:xfrm>
          <a:prstGeom prst="rect">
            <a:avLst/>
          </a:prstGeom>
        </p:spPr>
      </p:pic>
    </p:spTree>
    <p:extLst>
      <p:ext uri="{BB962C8B-B14F-4D97-AF65-F5344CB8AC3E}">
        <p14:creationId xmlns:p14="http://schemas.microsoft.com/office/powerpoint/2010/main" val="415279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324522" cy="6992471"/>
          </a:xfrm>
          <a:prstGeom prst="rect">
            <a:avLst/>
          </a:prstGeom>
        </p:spPr>
      </p:pic>
      <p:sp>
        <p:nvSpPr>
          <p:cNvPr id="3" name="TextBox 2"/>
          <p:cNvSpPr txBox="1"/>
          <p:nvPr/>
        </p:nvSpPr>
        <p:spPr>
          <a:xfrm>
            <a:off x="3288382" y="1789611"/>
            <a:ext cx="7383973" cy="830997"/>
          </a:xfrm>
          <a:prstGeom prst="rect">
            <a:avLst/>
          </a:prstGeom>
          <a:noFill/>
        </p:spPr>
        <p:txBody>
          <a:bodyPr wrap="square" rtlCol="0">
            <a:spAutoFit/>
          </a:bodyPr>
          <a:lstStyle/>
          <a:p>
            <a:r>
              <a:rPr lang="en-US" sz="4800" b="1" dirty="0" err="1">
                <a:solidFill>
                  <a:srgbClr val="002060"/>
                </a:solidFill>
              </a:rPr>
              <a:t>Trò</a:t>
            </a:r>
            <a:r>
              <a:rPr lang="en-US" sz="4800" b="1" dirty="0">
                <a:solidFill>
                  <a:srgbClr val="002060"/>
                </a:solidFill>
              </a:rPr>
              <a:t> </a:t>
            </a:r>
            <a:r>
              <a:rPr lang="en-US" sz="4800" b="1" dirty="0" err="1">
                <a:solidFill>
                  <a:srgbClr val="002060"/>
                </a:solidFill>
              </a:rPr>
              <a:t>chơi</a:t>
            </a:r>
            <a:r>
              <a:rPr lang="en-US" sz="4800" b="1">
                <a:solidFill>
                  <a:srgbClr val="002060"/>
                </a:solidFill>
              </a:rPr>
              <a:t>: Ai thông minh hơn</a:t>
            </a:r>
            <a:endParaRPr lang="en-US" sz="4800" b="1" dirty="0">
              <a:solidFill>
                <a:srgbClr val="002060"/>
              </a:solidFill>
            </a:endParaRPr>
          </a:p>
        </p:txBody>
      </p:sp>
      <p:sp>
        <p:nvSpPr>
          <p:cNvPr id="4" name="TextBox 3"/>
          <p:cNvSpPr txBox="1"/>
          <p:nvPr/>
        </p:nvSpPr>
        <p:spPr>
          <a:xfrm>
            <a:off x="1869141" y="4267038"/>
            <a:ext cx="7664824" cy="1384995"/>
          </a:xfrm>
          <a:prstGeom prst="rect">
            <a:avLst/>
          </a:prstGeom>
          <a:noFill/>
        </p:spPr>
        <p:txBody>
          <a:bodyPr wrap="square" rtlCol="0">
            <a:spAutoFit/>
          </a:bodyPr>
          <a:lstStyle/>
          <a:p>
            <a:pPr algn="just"/>
            <a:r>
              <a:rPr lang="en-US" sz="2800" b="1" dirty="0" err="1">
                <a:solidFill>
                  <a:schemeClr val="accent2">
                    <a:lumMod val="75000"/>
                  </a:schemeClr>
                </a:solidFill>
              </a:rPr>
              <a:t>Cách</a:t>
            </a:r>
            <a:r>
              <a:rPr lang="en-US" sz="2800" b="1" dirty="0">
                <a:solidFill>
                  <a:schemeClr val="accent2">
                    <a:lumMod val="75000"/>
                  </a:schemeClr>
                </a:solidFill>
              </a:rPr>
              <a:t> </a:t>
            </a:r>
            <a:r>
              <a:rPr lang="en-US" sz="2800" b="1" dirty="0" err="1">
                <a:solidFill>
                  <a:schemeClr val="accent2">
                    <a:lumMod val="75000"/>
                  </a:schemeClr>
                </a:solidFill>
              </a:rPr>
              <a:t>chơi</a:t>
            </a:r>
            <a:r>
              <a:rPr lang="en-US" sz="2800" b="1">
                <a:solidFill>
                  <a:schemeClr val="accent2">
                    <a:lumMod val="75000"/>
                  </a:schemeClr>
                </a:solidFill>
              </a:rPr>
              <a:t>: Mỗi một câu hỏi có hai đáp án: số 1 và số 2. Sau thời gian 5 giây các con hãy chọn đáp án đúng nhé</a:t>
            </a:r>
            <a:endParaRPr lang="en-US" sz="2800" b="1" dirty="0">
              <a:solidFill>
                <a:schemeClr val="accent2">
                  <a:lumMod val="75000"/>
                </a:schemeClr>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19" y="147124"/>
            <a:ext cx="901661" cy="674309"/>
          </a:xfrm>
          <a:prstGeom prst="rect">
            <a:avLst/>
          </a:prstGeom>
        </p:spPr>
      </p:pic>
    </p:spTree>
    <p:extLst>
      <p:ext uri="{BB962C8B-B14F-4D97-AF65-F5344CB8AC3E}">
        <p14:creationId xmlns:p14="http://schemas.microsoft.com/office/powerpoint/2010/main" val="236575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30" y="0"/>
            <a:ext cx="12192000" cy="6858000"/>
          </a:xfrm>
          <a:prstGeom prst="rect">
            <a:avLst/>
          </a:prstGeom>
        </p:spPr>
      </p:pic>
      <p:sp>
        <p:nvSpPr>
          <p:cNvPr id="3" name="TextBox 2"/>
          <p:cNvSpPr txBox="1"/>
          <p:nvPr/>
        </p:nvSpPr>
        <p:spPr>
          <a:xfrm>
            <a:off x="1169894" y="488415"/>
            <a:ext cx="8485094" cy="954107"/>
          </a:xfrm>
          <a:prstGeom prst="rect">
            <a:avLst/>
          </a:prstGeom>
          <a:noFill/>
        </p:spPr>
        <p:txBody>
          <a:bodyPr wrap="square" rtlCol="0">
            <a:spAutoFit/>
          </a:bodyPr>
          <a:lstStyle/>
          <a:p>
            <a:pPr algn="just"/>
            <a:r>
              <a:rPr lang="en-US" sz="2800" b="1">
                <a:solidFill>
                  <a:srgbClr val="FF0000"/>
                </a:solidFill>
              </a:rPr>
              <a:t>Câu 1: Khi đang sử dụng Ipad của bạn hết pin, bạn sẽ làm thế nào?</a:t>
            </a:r>
            <a:endParaRPr lang="en-US" sz="2800" b="1" dirty="0">
              <a:solidFill>
                <a:srgbClr val="FF0000"/>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819" t="42157" r="55907" b="42157"/>
          <a:stretch/>
        </p:blipFill>
        <p:spPr>
          <a:xfrm>
            <a:off x="497544" y="1754841"/>
            <a:ext cx="5513284" cy="352801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2440" t="41961" b="42745"/>
          <a:stretch/>
        </p:blipFill>
        <p:spPr>
          <a:xfrm>
            <a:off x="6468036" y="1820234"/>
            <a:ext cx="5486400" cy="3462617"/>
          </a:xfrm>
          <a:prstGeom prst="rect">
            <a:avLst/>
          </a:prstGeom>
        </p:spPr>
      </p:pic>
      <p:sp>
        <p:nvSpPr>
          <p:cNvPr id="6" name="TextBox 5"/>
          <p:cNvSpPr txBox="1"/>
          <p:nvPr/>
        </p:nvSpPr>
        <p:spPr>
          <a:xfrm>
            <a:off x="1385040" y="5377704"/>
            <a:ext cx="4625788" cy="830997"/>
          </a:xfrm>
          <a:prstGeom prst="rect">
            <a:avLst/>
          </a:prstGeom>
          <a:noFill/>
        </p:spPr>
        <p:txBody>
          <a:bodyPr wrap="square" rtlCol="0">
            <a:spAutoFit/>
          </a:bodyPr>
          <a:lstStyle/>
          <a:p>
            <a:r>
              <a:rPr lang="en-US" sz="4800" b="1">
                <a:solidFill>
                  <a:srgbClr val="0070C0"/>
                </a:solidFill>
              </a:rPr>
              <a:t> </a:t>
            </a:r>
            <a:r>
              <a:rPr lang="en-US" sz="3200" b="1">
                <a:solidFill>
                  <a:srgbClr val="0070C0"/>
                </a:solidFill>
                <a:latin typeface="Times New Roman" panose="02020603050405020304" pitchFamily="18" charset="0"/>
                <a:cs typeface="Times New Roman" panose="02020603050405020304" pitchFamily="18" charset="0"/>
              </a:rPr>
              <a:t>1.</a:t>
            </a:r>
            <a:r>
              <a:rPr lang="en-US" sz="3200" b="1">
                <a:solidFill>
                  <a:srgbClr val="002060"/>
                </a:solidFill>
              </a:rPr>
              <a:t>Tự cắm sạc điện</a:t>
            </a:r>
            <a:endParaRPr lang="en-US" sz="3200" b="1" dirty="0">
              <a:solidFill>
                <a:srgbClr val="002060"/>
              </a:solidFill>
            </a:endParaRPr>
          </a:p>
        </p:txBody>
      </p:sp>
      <p:sp>
        <p:nvSpPr>
          <p:cNvPr id="7" name="TextBox 6"/>
          <p:cNvSpPr txBox="1"/>
          <p:nvPr/>
        </p:nvSpPr>
        <p:spPr>
          <a:xfrm>
            <a:off x="7839631" y="5131482"/>
            <a:ext cx="3334876" cy="1323439"/>
          </a:xfrm>
          <a:prstGeom prst="rect">
            <a:avLst/>
          </a:prstGeom>
          <a:noFill/>
        </p:spPr>
        <p:txBody>
          <a:bodyPr wrap="square" rtlCol="0">
            <a:spAutoFit/>
          </a:bodyPr>
          <a:lstStyle/>
          <a:p>
            <a:r>
              <a:rPr lang="en-US" sz="4800" b="1">
                <a:solidFill>
                  <a:srgbClr val="0070C0"/>
                </a:solidFill>
              </a:rPr>
              <a:t> </a:t>
            </a:r>
            <a:r>
              <a:rPr lang="en-US" sz="3200" b="1">
                <a:solidFill>
                  <a:srgbClr val="0070C0"/>
                </a:solidFill>
              </a:rPr>
              <a:t>2.</a:t>
            </a:r>
            <a:r>
              <a:rPr lang="en-US" sz="3200" b="1">
                <a:solidFill>
                  <a:srgbClr val="002060"/>
                </a:solidFill>
              </a:rPr>
              <a:t>Nhờ người lớn  </a:t>
            </a:r>
          </a:p>
          <a:p>
            <a:r>
              <a:rPr lang="en-US" sz="3200" b="1">
                <a:solidFill>
                  <a:srgbClr val="002060"/>
                </a:solidFill>
              </a:rPr>
              <a:t>cắm sạc điện giúp </a:t>
            </a:r>
            <a:endParaRPr lang="en-US" sz="3200" b="1" dirty="0">
              <a:solidFill>
                <a:srgbClr val="002060"/>
              </a:solidFill>
            </a:endParaRPr>
          </a:p>
        </p:txBody>
      </p:sp>
      <p:sp>
        <p:nvSpPr>
          <p:cNvPr id="15" name="Oval 14"/>
          <p:cNvSpPr/>
          <p:nvPr/>
        </p:nvSpPr>
        <p:spPr>
          <a:xfrm>
            <a:off x="5291837" y="4825943"/>
            <a:ext cx="1769677" cy="176001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602843" y="5162772"/>
            <a:ext cx="1164754" cy="1063959"/>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839302" y="4996239"/>
            <a:ext cx="861391" cy="1323439"/>
          </a:xfrm>
          <a:prstGeom prst="rect">
            <a:avLst/>
          </a:prstGeom>
          <a:noFill/>
        </p:spPr>
        <p:txBody>
          <a:bodyPr wrap="square" rtlCol="0">
            <a:spAutoFit/>
          </a:bodyPr>
          <a:lstStyle/>
          <a:p>
            <a:r>
              <a:rPr lang="en-US" sz="8000" b="1" dirty="0">
                <a:solidFill>
                  <a:srgbClr val="0000CC"/>
                </a:solidFill>
              </a:rPr>
              <a:t>5</a:t>
            </a:r>
          </a:p>
        </p:txBody>
      </p:sp>
      <p:sp>
        <p:nvSpPr>
          <p:cNvPr id="18" name="TextBox 17"/>
          <p:cNvSpPr txBox="1"/>
          <p:nvPr/>
        </p:nvSpPr>
        <p:spPr>
          <a:xfrm>
            <a:off x="5839302" y="4996239"/>
            <a:ext cx="861391" cy="1323439"/>
          </a:xfrm>
          <a:prstGeom prst="rect">
            <a:avLst/>
          </a:prstGeom>
          <a:noFill/>
        </p:spPr>
        <p:txBody>
          <a:bodyPr wrap="square" rtlCol="0">
            <a:spAutoFit/>
          </a:bodyPr>
          <a:lstStyle/>
          <a:p>
            <a:r>
              <a:rPr lang="en-US" sz="8000" b="1" dirty="0">
                <a:solidFill>
                  <a:srgbClr val="0000CC"/>
                </a:solidFill>
              </a:rPr>
              <a:t>4</a:t>
            </a:r>
          </a:p>
        </p:txBody>
      </p:sp>
      <p:sp>
        <p:nvSpPr>
          <p:cNvPr id="19" name="TextBox 18"/>
          <p:cNvSpPr txBox="1"/>
          <p:nvPr/>
        </p:nvSpPr>
        <p:spPr>
          <a:xfrm>
            <a:off x="5839302" y="4996239"/>
            <a:ext cx="861391" cy="1323439"/>
          </a:xfrm>
          <a:prstGeom prst="rect">
            <a:avLst/>
          </a:prstGeom>
          <a:noFill/>
        </p:spPr>
        <p:txBody>
          <a:bodyPr wrap="square" rtlCol="0">
            <a:spAutoFit/>
          </a:bodyPr>
          <a:lstStyle/>
          <a:p>
            <a:r>
              <a:rPr lang="en-US" sz="8000" b="1" dirty="0">
                <a:solidFill>
                  <a:srgbClr val="0000CC"/>
                </a:solidFill>
              </a:rPr>
              <a:t>3</a:t>
            </a:r>
          </a:p>
        </p:txBody>
      </p:sp>
      <p:sp>
        <p:nvSpPr>
          <p:cNvPr id="20" name="TextBox 19"/>
          <p:cNvSpPr txBox="1"/>
          <p:nvPr/>
        </p:nvSpPr>
        <p:spPr>
          <a:xfrm>
            <a:off x="5839302" y="4996239"/>
            <a:ext cx="861391" cy="1323439"/>
          </a:xfrm>
          <a:prstGeom prst="rect">
            <a:avLst/>
          </a:prstGeom>
          <a:noFill/>
        </p:spPr>
        <p:txBody>
          <a:bodyPr wrap="square" rtlCol="0">
            <a:spAutoFit/>
          </a:bodyPr>
          <a:lstStyle/>
          <a:p>
            <a:r>
              <a:rPr lang="en-US" sz="8000" b="1" dirty="0">
                <a:solidFill>
                  <a:srgbClr val="0000CC"/>
                </a:solidFill>
              </a:rPr>
              <a:t>2</a:t>
            </a: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19" y="147124"/>
            <a:ext cx="901661" cy="674309"/>
          </a:xfrm>
          <a:prstGeom prst="rect">
            <a:avLst/>
          </a:prstGeom>
        </p:spPr>
      </p:pic>
    </p:spTree>
    <p:extLst>
      <p:ext uri="{BB962C8B-B14F-4D97-AF65-F5344CB8AC3E}">
        <p14:creationId xmlns:p14="http://schemas.microsoft.com/office/powerpoint/2010/main" val="159579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3"/>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3"/>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750" fill="hold"/>
                                        <p:tgtEl>
                                          <p:spTgt spid="5"/>
                                        </p:tgtEl>
                                        <p:attrNameLst>
                                          <p:attrName>ppt_w</p:attrName>
                                        </p:attrNameLst>
                                      </p:cBhvr>
                                      <p:tavLst>
                                        <p:tav tm="0">
                                          <p:val>
                                            <p:fltVal val="0"/>
                                          </p:val>
                                        </p:tav>
                                        <p:tav tm="100000">
                                          <p:val>
                                            <p:strVal val="#ppt_w"/>
                                          </p:val>
                                        </p:tav>
                                      </p:tavLst>
                                    </p:anim>
                                    <p:anim calcmode="lin" valueType="num">
                                      <p:cBhvr>
                                        <p:cTn id="25" dur="750" fill="hold"/>
                                        <p:tgtEl>
                                          <p:spTgt spid="5"/>
                                        </p:tgtEl>
                                        <p:attrNameLst>
                                          <p:attrName>ppt_h</p:attrName>
                                        </p:attrNameLst>
                                      </p:cBhvr>
                                      <p:tavLst>
                                        <p:tav tm="0">
                                          <p:val>
                                            <p:strVal val="#ppt_h"/>
                                          </p:val>
                                        </p:tav>
                                        <p:tav tm="100000">
                                          <p:val>
                                            <p:strVal val="#ppt_h"/>
                                          </p:val>
                                        </p:tav>
                                      </p:tavLst>
                                    </p:anim>
                                  </p:childTnLst>
                                </p:cTn>
                              </p:par>
                              <p:par>
                                <p:cTn id="26" presetID="17" presetClass="entr" presetSubtype="1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750" fill="hold"/>
                                        <p:tgtEl>
                                          <p:spTgt spid="7"/>
                                        </p:tgtEl>
                                        <p:attrNameLst>
                                          <p:attrName>ppt_w</p:attrName>
                                        </p:attrNameLst>
                                      </p:cBhvr>
                                      <p:tavLst>
                                        <p:tav tm="0">
                                          <p:val>
                                            <p:fltVal val="0"/>
                                          </p:val>
                                        </p:tav>
                                        <p:tav tm="100000">
                                          <p:val>
                                            <p:strVal val="#ppt_w"/>
                                          </p:val>
                                        </p:tav>
                                      </p:tavLst>
                                    </p:anim>
                                    <p:anim calcmode="lin" valueType="num">
                                      <p:cBhvr>
                                        <p:cTn id="29" dur="75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heel(1)">
                                      <p:cBhvr>
                                        <p:cTn id="34" dur="2000"/>
                                        <p:tgtEl>
                                          <p:spTgt spid="15"/>
                                        </p:tgtEl>
                                      </p:cBhvr>
                                    </p:animEffect>
                                  </p:childTnLst>
                                </p:cTn>
                              </p:par>
                              <p:par>
                                <p:cTn id="35" presetID="21" presetClass="entr" presetSubtype="1" repeatCount="500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heel(1)">
                                      <p:cBhvr>
                                        <p:cTn id="37" dur="1000"/>
                                        <p:tgtEl>
                                          <p:spTgt spid="16"/>
                                        </p:tgtEl>
                                      </p:cBhvr>
                                    </p:animEffect>
                                  </p:childTnLst>
                                </p:cTn>
                              </p:par>
                              <p:par>
                                <p:cTn id="38" presetID="1" presetClass="entr" presetSubtype="0" fill="hold" nodeType="withEffect">
                                  <p:stCondLst>
                                    <p:cond delay="0"/>
                                  </p:stCondLst>
                                  <p:childTnLst>
                                    <p:set>
                                      <p:cBhvr>
                                        <p:cTn id="39" dur="1" fill="hold">
                                          <p:stCondLst>
                                            <p:cond delay="0"/>
                                          </p:stCondLst>
                                        </p:cTn>
                                        <p:tgtEl>
                                          <p:spTgt spid="17">
                                            <p:txEl>
                                              <p:pRg st="0" end="0"/>
                                            </p:txEl>
                                          </p:spTgt>
                                        </p:tgtEl>
                                        <p:attrNameLst>
                                          <p:attrName>style.visibility</p:attrName>
                                        </p:attrNameLst>
                                      </p:cBhvr>
                                      <p:to>
                                        <p:strVal val="visible"/>
                                      </p:to>
                                    </p:set>
                                  </p:childTnLst>
                                </p:cTn>
                              </p:par>
                              <p:par>
                                <p:cTn id="40" presetID="1" presetClass="exit" presetSubtype="0" fill="hold" nodeType="withEffect">
                                  <p:stCondLst>
                                    <p:cond delay="1000"/>
                                  </p:stCondLst>
                                  <p:childTnLst>
                                    <p:set>
                                      <p:cBhvr>
                                        <p:cTn id="41" dur="1" fill="hold">
                                          <p:stCondLst>
                                            <p:cond delay="0"/>
                                          </p:stCondLst>
                                        </p:cTn>
                                        <p:tgtEl>
                                          <p:spTgt spid="17">
                                            <p:txEl>
                                              <p:pRg st="0" end="0"/>
                                            </p:txEl>
                                          </p:spTgt>
                                        </p:tgtEl>
                                        <p:attrNameLst>
                                          <p:attrName>style.visibility</p:attrName>
                                        </p:attrNameLst>
                                      </p:cBhvr>
                                      <p:to>
                                        <p:strVal val="hidden"/>
                                      </p:to>
                                    </p:set>
                                  </p:childTnLst>
                                </p:cTn>
                              </p:par>
                              <p:par>
                                <p:cTn id="42" presetID="1" presetClass="entr" presetSubtype="0" fill="hold" nodeType="withEffect">
                                  <p:stCondLst>
                                    <p:cond delay="1000"/>
                                  </p:stCondLst>
                                  <p:childTnLst>
                                    <p:set>
                                      <p:cBhvr>
                                        <p:cTn id="43" dur="1" fill="hold">
                                          <p:stCondLst>
                                            <p:cond delay="0"/>
                                          </p:stCondLst>
                                        </p:cTn>
                                        <p:tgtEl>
                                          <p:spTgt spid="18">
                                            <p:txEl>
                                              <p:pRg st="0" end="0"/>
                                            </p:txEl>
                                          </p:spTgt>
                                        </p:tgtEl>
                                        <p:attrNameLst>
                                          <p:attrName>style.visibility</p:attrName>
                                        </p:attrNameLst>
                                      </p:cBhvr>
                                      <p:to>
                                        <p:strVal val="visible"/>
                                      </p:to>
                                    </p:set>
                                  </p:childTnLst>
                                </p:cTn>
                              </p:par>
                              <p:par>
                                <p:cTn id="44" presetID="1" presetClass="exit" presetSubtype="0" fill="hold" nodeType="withEffect">
                                  <p:stCondLst>
                                    <p:cond delay="2000"/>
                                  </p:stCondLst>
                                  <p:childTnLst>
                                    <p:set>
                                      <p:cBhvr>
                                        <p:cTn id="45" dur="1" fill="hold">
                                          <p:stCondLst>
                                            <p:cond delay="0"/>
                                          </p:stCondLst>
                                        </p:cTn>
                                        <p:tgtEl>
                                          <p:spTgt spid="18">
                                            <p:txEl>
                                              <p:pRg st="0" end="0"/>
                                            </p:txEl>
                                          </p:spTgt>
                                        </p:tgtEl>
                                        <p:attrNameLst>
                                          <p:attrName>style.visibility</p:attrName>
                                        </p:attrNameLst>
                                      </p:cBhvr>
                                      <p:to>
                                        <p:strVal val="hidden"/>
                                      </p:to>
                                    </p:set>
                                  </p:childTnLst>
                                </p:cTn>
                              </p:par>
                              <p:par>
                                <p:cTn id="46" presetID="1" presetClass="entr" presetSubtype="0" fill="hold" nodeType="withEffect">
                                  <p:stCondLst>
                                    <p:cond delay="2000"/>
                                  </p:stCondLst>
                                  <p:childTnLst>
                                    <p:set>
                                      <p:cBhvr>
                                        <p:cTn id="47" dur="1" fill="hold">
                                          <p:stCondLst>
                                            <p:cond delay="0"/>
                                          </p:stCondLst>
                                        </p:cTn>
                                        <p:tgtEl>
                                          <p:spTgt spid="19">
                                            <p:txEl>
                                              <p:pRg st="0" end="0"/>
                                            </p:txEl>
                                          </p:spTgt>
                                        </p:tgtEl>
                                        <p:attrNameLst>
                                          <p:attrName>style.visibility</p:attrName>
                                        </p:attrNameLst>
                                      </p:cBhvr>
                                      <p:to>
                                        <p:strVal val="visible"/>
                                      </p:to>
                                    </p:set>
                                  </p:childTnLst>
                                </p:cTn>
                              </p:par>
                              <p:par>
                                <p:cTn id="48" presetID="1" presetClass="exit" presetSubtype="0" fill="hold" nodeType="withEffect">
                                  <p:stCondLst>
                                    <p:cond delay="3000"/>
                                  </p:stCondLst>
                                  <p:childTnLst>
                                    <p:set>
                                      <p:cBhvr>
                                        <p:cTn id="49" dur="1" fill="hold">
                                          <p:stCondLst>
                                            <p:cond delay="0"/>
                                          </p:stCondLst>
                                        </p:cTn>
                                        <p:tgtEl>
                                          <p:spTgt spid="19">
                                            <p:txEl>
                                              <p:pRg st="0" end="0"/>
                                            </p:txEl>
                                          </p:spTgt>
                                        </p:tgtEl>
                                        <p:attrNameLst>
                                          <p:attrName>style.visibility</p:attrName>
                                        </p:attrNameLst>
                                      </p:cBhvr>
                                      <p:to>
                                        <p:strVal val="hidden"/>
                                      </p:to>
                                    </p:set>
                                  </p:childTnLst>
                                </p:cTn>
                              </p:par>
                              <p:par>
                                <p:cTn id="50" presetID="1" presetClass="entr" presetSubtype="0" fill="hold" nodeType="withEffect">
                                  <p:stCondLst>
                                    <p:cond delay="3000"/>
                                  </p:stCondLst>
                                  <p:childTnLst>
                                    <p:set>
                                      <p:cBhvr>
                                        <p:cTn id="51" dur="1" fill="hold">
                                          <p:stCondLst>
                                            <p:cond delay="0"/>
                                          </p:stCondLst>
                                        </p:cTn>
                                        <p:tgtEl>
                                          <p:spTgt spid="20">
                                            <p:txEl>
                                              <p:pRg st="0" end="0"/>
                                            </p:txEl>
                                          </p:spTgt>
                                        </p:tgtEl>
                                        <p:attrNameLst>
                                          <p:attrName>style.visibility</p:attrName>
                                        </p:attrNameLst>
                                      </p:cBhvr>
                                      <p:to>
                                        <p:strVal val="visible"/>
                                      </p:to>
                                    </p:set>
                                  </p:childTnLst>
                                </p:cTn>
                              </p:par>
                              <p:par>
                                <p:cTn id="52" presetID="1" presetClass="exit" presetSubtype="0" fill="hold" nodeType="withEffect">
                                  <p:stCondLst>
                                    <p:cond delay="4000"/>
                                  </p:stCondLst>
                                  <p:childTnLst>
                                    <p:set>
                                      <p:cBhvr>
                                        <p:cTn id="53" dur="1" fill="hold">
                                          <p:stCondLst>
                                            <p:cond delay="0"/>
                                          </p:stCondLst>
                                        </p:cTn>
                                        <p:tgtEl>
                                          <p:spTgt spid="20">
                                            <p:txEl>
                                              <p:pRg st="0" end="0"/>
                                            </p:txEl>
                                          </p:spTgt>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250"/>
                                        <p:tgtEl>
                                          <p:spTgt spid="15"/>
                                        </p:tgtEl>
                                      </p:cBhvr>
                                    </p:animEffect>
                                    <p:set>
                                      <p:cBhvr>
                                        <p:cTn id="58" dur="1" fill="hold">
                                          <p:stCondLst>
                                            <p:cond delay="249"/>
                                          </p:stCondLst>
                                        </p:cTn>
                                        <p:tgtEl>
                                          <p:spTgt spid="15"/>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250"/>
                                        <p:tgtEl>
                                          <p:spTgt spid="16"/>
                                        </p:tgtEl>
                                      </p:cBhvr>
                                    </p:animEffect>
                                    <p:set>
                                      <p:cBhvr>
                                        <p:cTn id="61" dur="1" fill="hold">
                                          <p:stCondLst>
                                            <p:cond delay="249"/>
                                          </p:stCondLst>
                                        </p:cTn>
                                        <p:tgtEl>
                                          <p:spTgt spid="16"/>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53" presetClass="exit" presetSubtype="32" fill="hold" nodeType="clickEffect">
                                  <p:stCondLst>
                                    <p:cond delay="0"/>
                                  </p:stCondLst>
                                  <p:childTnLst>
                                    <p:anim calcmode="lin" valueType="num">
                                      <p:cBhvr>
                                        <p:cTn id="65" dur="500"/>
                                        <p:tgtEl>
                                          <p:spTgt spid="4"/>
                                        </p:tgtEl>
                                        <p:attrNameLst>
                                          <p:attrName>ppt_w</p:attrName>
                                        </p:attrNameLst>
                                      </p:cBhvr>
                                      <p:tavLst>
                                        <p:tav tm="0">
                                          <p:val>
                                            <p:strVal val="ppt_w"/>
                                          </p:val>
                                        </p:tav>
                                        <p:tav tm="100000">
                                          <p:val>
                                            <p:fltVal val="0"/>
                                          </p:val>
                                        </p:tav>
                                      </p:tavLst>
                                    </p:anim>
                                    <p:anim calcmode="lin" valueType="num">
                                      <p:cBhvr>
                                        <p:cTn id="66" dur="500"/>
                                        <p:tgtEl>
                                          <p:spTgt spid="4"/>
                                        </p:tgtEl>
                                        <p:attrNameLst>
                                          <p:attrName>ppt_h</p:attrName>
                                        </p:attrNameLst>
                                      </p:cBhvr>
                                      <p:tavLst>
                                        <p:tav tm="0">
                                          <p:val>
                                            <p:strVal val="ppt_h"/>
                                          </p:val>
                                        </p:tav>
                                        <p:tav tm="100000">
                                          <p:val>
                                            <p:fltVal val="0"/>
                                          </p:val>
                                        </p:tav>
                                      </p:tavLst>
                                    </p:anim>
                                    <p:animEffect transition="out" filter="fade">
                                      <p:cBhvr>
                                        <p:cTn id="67" dur="500"/>
                                        <p:tgtEl>
                                          <p:spTgt spid="4"/>
                                        </p:tgtEl>
                                      </p:cBhvr>
                                    </p:animEffect>
                                    <p:set>
                                      <p:cBhvr>
                                        <p:cTn id="68" dur="1" fill="hold">
                                          <p:stCondLst>
                                            <p:cond delay="499"/>
                                          </p:stCondLst>
                                        </p:cTn>
                                        <p:tgtEl>
                                          <p:spTgt spid="4"/>
                                        </p:tgtEl>
                                        <p:attrNameLst>
                                          <p:attrName>style.visibility</p:attrName>
                                        </p:attrNameLst>
                                      </p:cBhvr>
                                      <p:to>
                                        <p:strVal val="hidden"/>
                                      </p:to>
                                    </p:set>
                                  </p:childTnLst>
                                </p:cTn>
                              </p:par>
                              <p:par>
                                <p:cTn id="69" presetID="53" presetClass="exit" presetSubtype="32" fill="hold" grpId="1" nodeType="withEffect">
                                  <p:stCondLst>
                                    <p:cond delay="0"/>
                                  </p:stCondLst>
                                  <p:childTnLst>
                                    <p:anim calcmode="lin" valueType="num">
                                      <p:cBhvr>
                                        <p:cTn id="70" dur="500"/>
                                        <p:tgtEl>
                                          <p:spTgt spid="6"/>
                                        </p:tgtEl>
                                        <p:attrNameLst>
                                          <p:attrName>ppt_w</p:attrName>
                                        </p:attrNameLst>
                                      </p:cBhvr>
                                      <p:tavLst>
                                        <p:tav tm="0">
                                          <p:val>
                                            <p:strVal val="ppt_w"/>
                                          </p:val>
                                        </p:tav>
                                        <p:tav tm="100000">
                                          <p:val>
                                            <p:fltVal val="0"/>
                                          </p:val>
                                        </p:tav>
                                      </p:tavLst>
                                    </p:anim>
                                    <p:anim calcmode="lin" valueType="num">
                                      <p:cBhvr>
                                        <p:cTn id="71" dur="500"/>
                                        <p:tgtEl>
                                          <p:spTgt spid="6"/>
                                        </p:tgtEl>
                                        <p:attrNameLst>
                                          <p:attrName>ppt_h</p:attrName>
                                        </p:attrNameLst>
                                      </p:cBhvr>
                                      <p:tavLst>
                                        <p:tav tm="0">
                                          <p:val>
                                            <p:strVal val="ppt_h"/>
                                          </p:val>
                                        </p:tav>
                                        <p:tav tm="100000">
                                          <p:val>
                                            <p:fltVal val="0"/>
                                          </p:val>
                                        </p:tav>
                                      </p:tavLst>
                                    </p:anim>
                                    <p:animEffect transition="out" filter="fade">
                                      <p:cBhvr>
                                        <p:cTn id="72" dur="500"/>
                                        <p:tgtEl>
                                          <p:spTgt spid="6"/>
                                        </p:tgtEl>
                                      </p:cBhvr>
                                    </p:animEffect>
                                    <p:set>
                                      <p:cBhvr>
                                        <p:cTn id="73" dur="1" fill="hold">
                                          <p:stCondLst>
                                            <p:cond delay="499"/>
                                          </p:stCondLst>
                                        </p:cTn>
                                        <p:tgtEl>
                                          <p:spTgt spid="6"/>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42" presetClass="path" presetSubtype="0" accel="50000" decel="50000" fill="hold" nodeType="clickEffect">
                                  <p:stCondLst>
                                    <p:cond delay="0"/>
                                  </p:stCondLst>
                                  <p:childTnLst>
                                    <p:animMotion origin="layout" path="M 1.25E-6 -4.07407E-6 L -0.27656 -0.04375 " pathEditMode="relative" rAng="0" ptsTypes="AA">
                                      <p:cBhvr>
                                        <p:cTn id="77" dur="2000" fill="hold"/>
                                        <p:tgtEl>
                                          <p:spTgt spid="5"/>
                                        </p:tgtEl>
                                        <p:attrNameLst>
                                          <p:attrName>ppt_x</p:attrName>
                                          <p:attrName>ppt_y</p:attrName>
                                        </p:attrNameLst>
                                      </p:cBhvr>
                                      <p:rCtr x="-13828" y="-2199"/>
                                    </p:animMotion>
                                  </p:childTnLst>
                                </p:cTn>
                              </p:par>
                              <p:par>
                                <p:cTn id="78" presetID="42" presetClass="path" presetSubtype="0" accel="50000" decel="50000" fill="hold" grpId="1" nodeType="withEffect">
                                  <p:stCondLst>
                                    <p:cond delay="0"/>
                                  </p:stCondLst>
                                  <p:childTnLst>
                                    <p:animMotion origin="layout" path="M 2.5E-6 4.07407E-6 L -0.28672 -0.02524 " pathEditMode="relative" rAng="0" ptsTypes="AA">
                                      <p:cBhvr>
                                        <p:cTn id="79" dur="2000" fill="hold"/>
                                        <p:tgtEl>
                                          <p:spTgt spid="7"/>
                                        </p:tgtEl>
                                        <p:attrNameLst>
                                          <p:attrName>ppt_x</p:attrName>
                                          <p:attrName>ppt_y</p:attrName>
                                        </p:attrNameLst>
                                      </p:cBhvr>
                                      <p:rCtr x="-14336" y="-12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6" grpId="1"/>
      <p:bldP spid="7" grpId="0"/>
      <p:bldP spid="7" grpId="1"/>
      <p:bldP spid="15" grpId="0" animBg="1"/>
      <p:bldP spid="15" grpId="1" animBg="1"/>
      <p:bldP spid="16" grpId="0" animBg="1"/>
      <p:bldP spid="1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30" y="0"/>
            <a:ext cx="12192000" cy="6858000"/>
          </a:xfrm>
          <a:prstGeom prst="rect">
            <a:avLst/>
          </a:prstGeom>
        </p:spPr>
      </p:pic>
      <p:sp>
        <p:nvSpPr>
          <p:cNvPr id="3" name="TextBox 2"/>
          <p:cNvSpPr txBox="1"/>
          <p:nvPr/>
        </p:nvSpPr>
        <p:spPr>
          <a:xfrm>
            <a:off x="1378323" y="329527"/>
            <a:ext cx="8485094" cy="954107"/>
          </a:xfrm>
          <a:prstGeom prst="rect">
            <a:avLst/>
          </a:prstGeom>
          <a:noFill/>
        </p:spPr>
        <p:txBody>
          <a:bodyPr wrap="square" rtlCol="0">
            <a:spAutoFit/>
          </a:bodyPr>
          <a:lstStyle/>
          <a:p>
            <a:pPr algn="just"/>
            <a:r>
              <a:rPr lang="en-US" sz="2800" b="1">
                <a:solidFill>
                  <a:srgbClr val="FF0000"/>
                </a:solidFill>
              </a:rPr>
              <a:t>Câu 2: Bạn sẽ làm gì khi đồ chơi của bạn bị rơi vào thiết bị điện?</a:t>
            </a:r>
            <a:endParaRPr lang="en-US" sz="2800" b="1" dirty="0">
              <a:solidFill>
                <a:srgbClr val="FF0000"/>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46275" r="56089" b="40392"/>
          <a:stretch/>
        </p:blipFill>
        <p:spPr>
          <a:xfrm>
            <a:off x="685800" y="1930936"/>
            <a:ext cx="5244353" cy="2877671"/>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0899" t="46667" b="39607"/>
          <a:stretch/>
        </p:blipFill>
        <p:spPr>
          <a:xfrm>
            <a:off x="6750424" y="1930937"/>
            <a:ext cx="4908175" cy="2877671"/>
          </a:xfrm>
          <a:prstGeom prst="rect">
            <a:avLst/>
          </a:prstGeom>
        </p:spPr>
      </p:pic>
      <p:sp>
        <p:nvSpPr>
          <p:cNvPr id="6" name="TextBox 5"/>
          <p:cNvSpPr txBox="1"/>
          <p:nvPr/>
        </p:nvSpPr>
        <p:spPr>
          <a:xfrm>
            <a:off x="995082" y="5149105"/>
            <a:ext cx="4625788" cy="830997"/>
          </a:xfrm>
          <a:prstGeom prst="rect">
            <a:avLst/>
          </a:prstGeom>
          <a:noFill/>
        </p:spPr>
        <p:txBody>
          <a:bodyPr wrap="square" rtlCol="0">
            <a:spAutoFit/>
          </a:bodyPr>
          <a:lstStyle/>
          <a:p>
            <a:r>
              <a:rPr lang="en-US" sz="3200" b="1">
                <a:solidFill>
                  <a:srgbClr val="0070C0"/>
                </a:solidFill>
              </a:rPr>
              <a:t>1.</a:t>
            </a:r>
            <a:r>
              <a:rPr lang="en-US" sz="4800" b="1">
                <a:solidFill>
                  <a:srgbClr val="0070C0"/>
                </a:solidFill>
              </a:rPr>
              <a:t> </a:t>
            </a:r>
            <a:r>
              <a:rPr lang="en-US" sz="3200" b="1">
                <a:solidFill>
                  <a:srgbClr val="002060"/>
                </a:solidFill>
              </a:rPr>
              <a:t>Nhờ người lớn giúp đỡ</a:t>
            </a:r>
            <a:endParaRPr lang="en-US" sz="3200" b="1" dirty="0">
              <a:solidFill>
                <a:srgbClr val="002060"/>
              </a:solidFill>
            </a:endParaRPr>
          </a:p>
        </p:txBody>
      </p:sp>
      <p:sp>
        <p:nvSpPr>
          <p:cNvPr id="7" name="TextBox 6"/>
          <p:cNvSpPr txBox="1"/>
          <p:nvPr/>
        </p:nvSpPr>
        <p:spPr>
          <a:xfrm>
            <a:off x="7595212" y="5149105"/>
            <a:ext cx="3619636" cy="830997"/>
          </a:xfrm>
          <a:prstGeom prst="rect">
            <a:avLst/>
          </a:prstGeom>
          <a:noFill/>
        </p:spPr>
        <p:txBody>
          <a:bodyPr wrap="square" rtlCol="0">
            <a:spAutoFit/>
          </a:bodyPr>
          <a:lstStyle/>
          <a:p>
            <a:r>
              <a:rPr lang="en-US" sz="4800" b="1">
                <a:solidFill>
                  <a:srgbClr val="0070C0"/>
                </a:solidFill>
              </a:rPr>
              <a:t> </a:t>
            </a:r>
            <a:r>
              <a:rPr lang="en-US" sz="3200" b="1">
                <a:solidFill>
                  <a:srgbClr val="0070C0"/>
                </a:solidFill>
              </a:rPr>
              <a:t>2.</a:t>
            </a:r>
            <a:r>
              <a:rPr lang="en-US" sz="3200" b="1">
                <a:solidFill>
                  <a:srgbClr val="002060"/>
                </a:solidFill>
              </a:rPr>
              <a:t>Tự tìm cách lấy ra</a:t>
            </a:r>
            <a:endParaRPr lang="en-US" sz="3200" b="1" dirty="0">
              <a:solidFill>
                <a:srgbClr val="002060"/>
              </a:solidFill>
            </a:endParaRPr>
          </a:p>
        </p:txBody>
      </p:sp>
      <p:sp>
        <p:nvSpPr>
          <p:cNvPr id="8" name="Oval 7"/>
          <p:cNvSpPr/>
          <p:nvPr/>
        </p:nvSpPr>
        <p:spPr>
          <a:xfrm>
            <a:off x="5610880" y="4900855"/>
            <a:ext cx="1769677" cy="176001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921886" y="5237684"/>
            <a:ext cx="1164754" cy="1063959"/>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158345" y="5071151"/>
            <a:ext cx="861391" cy="1323439"/>
          </a:xfrm>
          <a:prstGeom prst="rect">
            <a:avLst/>
          </a:prstGeom>
          <a:noFill/>
        </p:spPr>
        <p:txBody>
          <a:bodyPr wrap="square" rtlCol="0">
            <a:spAutoFit/>
          </a:bodyPr>
          <a:lstStyle/>
          <a:p>
            <a:r>
              <a:rPr lang="en-US" sz="8000" b="1" dirty="0">
                <a:solidFill>
                  <a:srgbClr val="0000CC"/>
                </a:solidFill>
              </a:rPr>
              <a:t>5</a:t>
            </a:r>
          </a:p>
        </p:txBody>
      </p:sp>
      <p:sp>
        <p:nvSpPr>
          <p:cNvPr id="11" name="TextBox 10"/>
          <p:cNvSpPr txBox="1"/>
          <p:nvPr/>
        </p:nvSpPr>
        <p:spPr>
          <a:xfrm>
            <a:off x="6158345" y="5071151"/>
            <a:ext cx="861391" cy="1323439"/>
          </a:xfrm>
          <a:prstGeom prst="rect">
            <a:avLst/>
          </a:prstGeom>
          <a:noFill/>
        </p:spPr>
        <p:txBody>
          <a:bodyPr wrap="square" rtlCol="0">
            <a:spAutoFit/>
          </a:bodyPr>
          <a:lstStyle/>
          <a:p>
            <a:r>
              <a:rPr lang="en-US" sz="8000" b="1" dirty="0">
                <a:solidFill>
                  <a:srgbClr val="0000CC"/>
                </a:solidFill>
              </a:rPr>
              <a:t>4</a:t>
            </a:r>
          </a:p>
        </p:txBody>
      </p:sp>
      <p:sp>
        <p:nvSpPr>
          <p:cNvPr id="12" name="TextBox 11"/>
          <p:cNvSpPr txBox="1"/>
          <p:nvPr/>
        </p:nvSpPr>
        <p:spPr>
          <a:xfrm>
            <a:off x="6158345" y="5071151"/>
            <a:ext cx="861391" cy="1323439"/>
          </a:xfrm>
          <a:prstGeom prst="rect">
            <a:avLst/>
          </a:prstGeom>
          <a:noFill/>
        </p:spPr>
        <p:txBody>
          <a:bodyPr wrap="square" rtlCol="0">
            <a:spAutoFit/>
          </a:bodyPr>
          <a:lstStyle/>
          <a:p>
            <a:r>
              <a:rPr lang="en-US" sz="8000" b="1" dirty="0">
                <a:solidFill>
                  <a:srgbClr val="0000CC"/>
                </a:solidFill>
              </a:rPr>
              <a:t>3</a:t>
            </a:r>
          </a:p>
        </p:txBody>
      </p:sp>
      <p:sp>
        <p:nvSpPr>
          <p:cNvPr id="13" name="TextBox 12"/>
          <p:cNvSpPr txBox="1"/>
          <p:nvPr/>
        </p:nvSpPr>
        <p:spPr>
          <a:xfrm>
            <a:off x="6158345" y="5071151"/>
            <a:ext cx="861391" cy="1323439"/>
          </a:xfrm>
          <a:prstGeom prst="rect">
            <a:avLst/>
          </a:prstGeom>
          <a:noFill/>
        </p:spPr>
        <p:txBody>
          <a:bodyPr wrap="square" rtlCol="0">
            <a:spAutoFit/>
          </a:bodyPr>
          <a:lstStyle/>
          <a:p>
            <a:r>
              <a:rPr lang="en-US" sz="8000" b="1" dirty="0">
                <a:solidFill>
                  <a:srgbClr val="0000CC"/>
                </a:solidFill>
              </a:rPr>
              <a:t>2</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19" y="147124"/>
            <a:ext cx="901661" cy="674309"/>
          </a:xfrm>
          <a:prstGeom prst="rect">
            <a:avLst/>
          </a:prstGeom>
        </p:spPr>
      </p:pic>
    </p:spTree>
    <p:extLst>
      <p:ext uri="{BB962C8B-B14F-4D97-AF65-F5344CB8AC3E}">
        <p14:creationId xmlns:p14="http://schemas.microsoft.com/office/powerpoint/2010/main" val="119408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75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75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1000"/>
                                        <p:tgtEl>
                                          <p:spTgt spid="5"/>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heel(1)">
                                      <p:cBhvr>
                                        <p:cTn id="28" dur="2000"/>
                                        <p:tgtEl>
                                          <p:spTgt spid="8"/>
                                        </p:tgtEl>
                                      </p:cBhvr>
                                    </p:animEffect>
                                  </p:childTnLst>
                                </p:cTn>
                              </p:par>
                              <p:par>
                                <p:cTn id="29" presetID="21" presetClass="entr" presetSubtype="1" repeatCount="500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heel(1)">
                                      <p:cBhvr>
                                        <p:cTn id="31" dur="1000"/>
                                        <p:tgtEl>
                                          <p:spTgt spid="9"/>
                                        </p:tgtEl>
                                      </p:cBhvr>
                                    </p:animEffect>
                                  </p:childTnLst>
                                </p:cTn>
                              </p:par>
                              <p:par>
                                <p:cTn id="32" presetID="1" presetClass="entr" presetSubtype="0" fill="hold" nodeType="with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childTnLst>
                                </p:cTn>
                              </p:par>
                              <p:par>
                                <p:cTn id="34" presetID="1" presetClass="exit" presetSubtype="0" fill="hold" nodeType="withEffect">
                                  <p:stCondLst>
                                    <p:cond delay="1000"/>
                                  </p:stCondLst>
                                  <p:childTnLst>
                                    <p:set>
                                      <p:cBhvr>
                                        <p:cTn id="35" dur="1" fill="hold">
                                          <p:stCondLst>
                                            <p:cond delay="0"/>
                                          </p:stCondLst>
                                        </p:cTn>
                                        <p:tgtEl>
                                          <p:spTgt spid="10">
                                            <p:txEl>
                                              <p:pRg st="0" end="0"/>
                                            </p:txEl>
                                          </p:spTgt>
                                        </p:tgtEl>
                                        <p:attrNameLst>
                                          <p:attrName>style.visibility</p:attrName>
                                        </p:attrNameLst>
                                      </p:cBhvr>
                                      <p:to>
                                        <p:strVal val="hidden"/>
                                      </p:to>
                                    </p:set>
                                  </p:childTnLst>
                                </p:cTn>
                              </p:par>
                              <p:par>
                                <p:cTn id="36" presetID="1" presetClass="entr" presetSubtype="0" fill="hold" nodeType="withEffect">
                                  <p:stCondLst>
                                    <p:cond delay="1000"/>
                                  </p:stCondLst>
                                  <p:childTnLst>
                                    <p:set>
                                      <p:cBhvr>
                                        <p:cTn id="37" dur="1" fill="hold">
                                          <p:stCondLst>
                                            <p:cond delay="0"/>
                                          </p:stCondLst>
                                        </p:cTn>
                                        <p:tgtEl>
                                          <p:spTgt spid="11">
                                            <p:txEl>
                                              <p:pRg st="0" end="0"/>
                                            </p:txEl>
                                          </p:spTgt>
                                        </p:tgtEl>
                                        <p:attrNameLst>
                                          <p:attrName>style.visibility</p:attrName>
                                        </p:attrNameLst>
                                      </p:cBhvr>
                                      <p:to>
                                        <p:strVal val="visible"/>
                                      </p:to>
                                    </p:set>
                                  </p:childTnLst>
                                </p:cTn>
                              </p:par>
                              <p:par>
                                <p:cTn id="38" presetID="1" presetClass="exit" presetSubtype="0" fill="hold" nodeType="withEffect">
                                  <p:stCondLst>
                                    <p:cond delay="2000"/>
                                  </p:stCondLst>
                                  <p:childTnLst>
                                    <p:set>
                                      <p:cBhvr>
                                        <p:cTn id="39" dur="1" fill="hold">
                                          <p:stCondLst>
                                            <p:cond delay="0"/>
                                          </p:stCondLst>
                                        </p:cTn>
                                        <p:tgtEl>
                                          <p:spTgt spid="11">
                                            <p:txEl>
                                              <p:pRg st="0" end="0"/>
                                            </p:txEl>
                                          </p:spTgt>
                                        </p:tgtEl>
                                        <p:attrNameLst>
                                          <p:attrName>style.visibility</p:attrName>
                                        </p:attrNameLst>
                                      </p:cBhvr>
                                      <p:to>
                                        <p:strVal val="hidden"/>
                                      </p:to>
                                    </p:set>
                                  </p:childTnLst>
                                </p:cTn>
                              </p:par>
                              <p:par>
                                <p:cTn id="40" presetID="1" presetClass="entr" presetSubtype="0" fill="hold" nodeType="withEffect">
                                  <p:stCondLst>
                                    <p:cond delay="2000"/>
                                  </p:stCondLst>
                                  <p:childTnLst>
                                    <p:set>
                                      <p:cBhvr>
                                        <p:cTn id="41" dur="1" fill="hold">
                                          <p:stCondLst>
                                            <p:cond delay="0"/>
                                          </p:stCondLst>
                                        </p:cTn>
                                        <p:tgtEl>
                                          <p:spTgt spid="12">
                                            <p:txEl>
                                              <p:pRg st="0" end="0"/>
                                            </p:txEl>
                                          </p:spTgt>
                                        </p:tgtEl>
                                        <p:attrNameLst>
                                          <p:attrName>style.visibility</p:attrName>
                                        </p:attrNameLst>
                                      </p:cBhvr>
                                      <p:to>
                                        <p:strVal val="visible"/>
                                      </p:to>
                                    </p:set>
                                  </p:childTnLst>
                                </p:cTn>
                              </p:par>
                              <p:par>
                                <p:cTn id="42" presetID="1" presetClass="exit" presetSubtype="0" fill="hold" nodeType="withEffect">
                                  <p:stCondLst>
                                    <p:cond delay="3000"/>
                                  </p:stCondLst>
                                  <p:childTnLst>
                                    <p:set>
                                      <p:cBhvr>
                                        <p:cTn id="43" dur="1" fill="hold">
                                          <p:stCondLst>
                                            <p:cond delay="0"/>
                                          </p:stCondLst>
                                        </p:cTn>
                                        <p:tgtEl>
                                          <p:spTgt spid="12">
                                            <p:txEl>
                                              <p:pRg st="0" end="0"/>
                                            </p:txEl>
                                          </p:spTgt>
                                        </p:tgtEl>
                                        <p:attrNameLst>
                                          <p:attrName>style.visibility</p:attrName>
                                        </p:attrNameLst>
                                      </p:cBhvr>
                                      <p:to>
                                        <p:strVal val="hidden"/>
                                      </p:to>
                                    </p:set>
                                  </p:childTnLst>
                                </p:cTn>
                              </p:par>
                              <p:par>
                                <p:cTn id="44" presetID="1" presetClass="entr" presetSubtype="0" fill="hold" nodeType="withEffect">
                                  <p:stCondLst>
                                    <p:cond delay="3000"/>
                                  </p:stCondLst>
                                  <p:childTnLst>
                                    <p:set>
                                      <p:cBhvr>
                                        <p:cTn id="45" dur="1" fill="hold">
                                          <p:stCondLst>
                                            <p:cond delay="0"/>
                                          </p:stCondLst>
                                        </p:cTn>
                                        <p:tgtEl>
                                          <p:spTgt spid="13">
                                            <p:txEl>
                                              <p:pRg st="0" end="0"/>
                                            </p:txEl>
                                          </p:spTgt>
                                        </p:tgtEl>
                                        <p:attrNameLst>
                                          <p:attrName>style.visibility</p:attrName>
                                        </p:attrNameLst>
                                      </p:cBhvr>
                                      <p:to>
                                        <p:strVal val="visible"/>
                                      </p:to>
                                    </p:set>
                                  </p:childTnLst>
                                </p:cTn>
                              </p:par>
                              <p:par>
                                <p:cTn id="46" presetID="1" presetClass="exit" presetSubtype="0" fill="hold" nodeType="withEffect">
                                  <p:stCondLst>
                                    <p:cond delay="4000"/>
                                  </p:stCondLst>
                                  <p:childTnLst>
                                    <p:set>
                                      <p:cBhvr>
                                        <p:cTn id="47" dur="1" fill="hold">
                                          <p:stCondLst>
                                            <p:cond delay="0"/>
                                          </p:stCondLst>
                                        </p:cTn>
                                        <p:tgtEl>
                                          <p:spTgt spid="13">
                                            <p:txEl>
                                              <p:pRg st="0" end="0"/>
                                            </p:txEl>
                                          </p:spTgt>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250"/>
                                        <p:tgtEl>
                                          <p:spTgt spid="8"/>
                                        </p:tgtEl>
                                      </p:cBhvr>
                                    </p:animEffect>
                                    <p:set>
                                      <p:cBhvr>
                                        <p:cTn id="52" dur="1" fill="hold">
                                          <p:stCondLst>
                                            <p:cond delay="249"/>
                                          </p:stCondLst>
                                        </p:cTn>
                                        <p:tgtEl>
                                          <p:spTgt spid="8"/>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250"/>
                                        <p:tgtEl>
                                          <p:spTgt spid="9"/>
                                        </p:tgtEl>
                                      </p:cBhvr>
                                    </p:animEffect>
                                    <p:set>
                                      <p:cBhvr>
                                        <p:cTn id="55" dur="1" fill="hold">
                                          <p:stCondLst>
                                            <p:cond delay="249"/>
                                          </p:stCondLst>
                                        </p:cTn>
                                        <p:tgtEl>
                                          <p:spTgt spid="9"/>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53" presetClass="exit" presetSubtype="32" fill="hold" nodeType="clickEffect">
                                  <p:stCondLst>
                                    <p:cond delay="0"/>
                                  </p:stCondLst>
                                  <p:childTnLst>
                                    <p:anim calcmode="lin" valueType="num">
                                      <p:cBhvr>
                                        <p:cTn id="59" dur="500"/>
                                        <p:tgtEl>
                                          <p:spTgt spid="5"/>
                                        </p:tgtEl>
                                        <p:attrNameLst>
                                          <p:attrName>ppt_w</p:attrName>
                                        </p:attrNameLst>
                                      </p:cBhvr>
                                      <p:tavLst>
                                        <p:tav tm="0">
                                          <p:val>
                                            <p:strVal val="ppt_w"/>
                                          </p:val>
                                        </p:tav>
                                        <p:tav tm="100000">
                                          <p:val>
                                            <p:fltVal val="0"/>
                                          </p:val>
                                        </p:tav>
                                      </p:tavLst>
                                    </p:anim>
                                    <p:anim calcmode="lin" valueType="num">
                                      <p:cBhvr>
                                        <p:cTn id="60" dur="500"/>
                                        <p:tgtEl>
                                          <p:spTgt spid="5"/>
                                        </p:tgtEl>
                                        <p:attrNameLst>
                                          <p:attrName>ppt_h</p:attrName>
                                        </p:attrNameLst>
                                      </p:cBhvr>
                                      <p:tavLst>
                                        <p:tav tm="0">
                                          <p:val>
                                            <p:strVal val="ppt_h"/>
                                          </p:val>
                                        </p:tav>
                                        <p:tav tm="100000">
                                          <p:val>
                                            <p:fltVal val="0"/>
                                          </p:val>
                                        </p:tav>
                                      </p:tavLst>
                                    </p:anim>
                                    <p:animEffect transition="out" filter="fade">
                                      <p:cBhvr>
                                        <p:cTn id="61" dur="500"/>
                                        <p:tgtEl>
                                          <p:spTgt spid="5"/>
                                        </p:tgtEl>
                                      </p:cBhvr>
                                    </p:animEffect>
                                    <p:set>
                                      <p:cBhvr>
                                        <p:cTn id="62" dur="1" fill="hold">
                                          <p:stCondLst>
                                            <p:cond delay="499"/>
                                          </p:stCondLst>
                                        </p:cTn>
                                        <p:tgtEl>
                                          <p:spTgt spid="5"/>
                                        </p:tgtEl>
                                        <p:attrNameLst>
                                          <p:attrName>style.visibility</p:attrName>
                                        </p:attrNameLst>
                                      </p:cBhvr>
                                      <p:to>
                                        <p:strVal val="hidden"/>
                                      </p:to>
                                    </p:set>
                                  </p:childTnLst>
                                </p:cTn>
                              </p:par>
                              <p:par>
                                <p:cTn id="63" presetID="53" presetClass="exit" presetSubtype="32" fill="hold" grpId="1" nodeType="withEffect">
                                  <p:stCondLst>
                                    <p:cond delay="0"/>
                                  </p:stCondLst>
                                  <p:childTnLst>
                                    <p:anim calcmode="lin" valueType="num">
                                      <p:cBhvr>
                                        <p:cTn id="64" dur="500"/>
                                        <p:tgtEl>
                                          <p:spTgt spid="7"/>
                                        </p:tgtEl>
                                        <p:attrNameLst>
                                          <p:attrName>ppt_w</p:attrName>
                                        </p:attrNameLst>
                                      </p:cBhvr>
                                      <p:tavLst>
                                        <p:tav tm="0">
                                          <p:val>
                                            <p:strVal val="ppt_w"/>
                                          </p:val>
                                        </p:tav>
                                        <p:tav tm="100000">
                                          <p:val>
                                            <p:fltVal val="0"/>
                                          </p:val>
                                        </p:tav>
                                      </p:tavLst>
                                    </p:anim>
                                    <p:anim calcmode="lin" valueType="num">
                                      <p:cBhvr>
                                        <p:cTn id="65" dur="500"/>
                                        <p:tgtEl>
                                          <p:spTgt spid="7"/>
                                        </p:tgtEl>
                                        <p:attrNameLst>
                                          <p:attrName>ppt_h</p:attrName>
                                        </p:attrNameLst>
                                      </p:cBhvr>
                                      <p:tavLst>
                                        <p:tav tm="0">
                                          <p:val>
                                            <p:strVal val="ppt_h"/>
                                          </p:val>
                                        </p:tav>
                                        <p:tav tm="100000">
                                          <p:val>
                                            <p:fltVal val="0"/>
                                          </p:val>
                                        </p:tav>
                                      </p:tavLst>
                                    </p:anim>
                                    <p:animEffect transition="out" filter="fade">
                                      <p:cBhvr>
                                        <p:cTn id="66" dur="500"/>
                                        <p:tgtEl>
                                          <p:spTgt spid="7"/>
                                        </p:tgtEl>
                                      </p:cBhvr>
                                    </p:animEffect>
                                    <p:set>
                                      <p:cBhvr>
                                        <p:cTn id="67" dur="1" fill="hold">
                                          <p:stCondLst>
                                            <p:cond delay="499"/>
                                          </p:stCondLst>
                                        </p:cTn>
                                        <p:tgtEl>
                                          <p:spTgt spid="7"/>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8" presetClass="emph" presetSubtype="0" fill="hold" nodeType="clickEffect">
                                  <p:stCondLst>
                                    <p:cond delay="0"/>
                                  </p:stCondLst>
                                  <p:childTnLst>
                                    <p:animRot by="21600000">
                                      <p:cBhvr>
                                        <p:cTn id="71" dur="1000" fill="hold"/>
                                        <p:tgtEl>
                                          <p:spTgt spid="4"/>
                                        </p:tgtEl>
                                        <p:attrNameLst>
                                          <p:attrName>r</p:attrName>
                                        </p:attrNameLst>
                                      </p:cBhvr>
                                    </p:animRot>
                                  </p:childTnLst>
                                </p:cTn>
                              </p:par>
                              <p:par>
                                <p:cTn id="72" presetID="8" presetClass="emph" presetSubtype="0" fill="hold" grpId="1" nodeType="withEffect">
                                  <p:stCondLst>
                                    <p:cond delay="0"/>
                                  </p:stCondLst>
                                  <p:childTnLst>
                                    <p:animRot by="21600000">
                                      <p:cBhvr>
                                        <p:cTn id="73" dur="1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6" grpId="1"/>
      <p:bldP spid="7" grpId="0"/>
      <p:bldP spid="7" grpId="1"/>
      <p:bldP spid="8" grpId="0" animBg="1"/>
      <p:bldP spid="8" grpId="1" animBg="1"/>
      <p:bldP spid="9" grpId="0" animBg="1"/>
      <p:bldP spid="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30" y="0"/>
            <a:ext cx="12192000" cy="6858000"/>
          </a:xfrm>
          <a:prstGeom prst="rect">
            <a:avLst/>
          </a:prstGeom>
        </p:spPr>
      </p:pic>
      <p:sp>
        <p:nvSpPr>
          <p:cNvPr id="3" name="TextBox 2"/>
          <p:cNvSpPr txBox="1"/>
          <p:nvPr/>
        </p:nvSpPr>
        <p:spPr>
          <a:xfrm>
            <a:off x="1842247" y="654098"/>
            <a:ext cx="8485094" cy="523220"/>
          </a:xfrm>
          <a:prstGeom prst="rect">
            <a:avLst/>
          </a:prstGeom>
          <a:noFill/>
        </p:spPr>
        <p:txBody>
          <a:bodyPr wrap="square" rtlCol="0">
            <a:spAutoFit/>
          </a:bodyPr>
          <a:lstStyle/>
          <a:p>
            <a:pPr algn="just"/>
            <a:r>
              <a:rPr lang="en-US" sz="2800" b="1">
                <a:solidFill>
                  <a:srgbClr val="FF0000"/>
                </a:solidFill>
              </a:rPr>
              <a:t>Câu 3: Theo các bạn, hành động nào dưới đây là đúng?</a:t>
            </a:r>
            <a:endParaRPr lang="en-US" sz="2800" b="1" dirty="0">
              <a:solidFill>
                <a:srgbClr val="FF0000"/>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004" t="45333" r="57377" b="43619"/>
          <a:stretch/>
        </p:blipFill>
        <p:spPr>
          <a:xfrm>
            <a:off x="658905" y="1701052"/>
            <a:ext cx="5472954" cy="3455895"/>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0474" t="45098" b="42941"/>
          <a:stretch/>
        </p:blipFill>
        <p:spPr>
          <a:xfrm>
            <a:off x="6613712" y="1701052"/>
            <a:ext cx="5190564" cy="3455895"/>
          </a:xfrm>
          <a:prstGeom prst="rect">
            <a:avLst/>
          </a:prstGeom>
        </p:spPr>
      </p:pic>
      <p:sp>
        <p:nvSpPr>
          <p:cNvPr id="6" name="TextBox 5"/>
          <p:cNvSpPr txBox="1"/>
          <p:nvPr/>
        </p:nvSpPr>
        <p:spPr>
          <a:xfrm>
            <a:off x="2096610" y="5156947"/>
            <a:ext cx="2850784" cy="1323439"/>
          </a:xfrm>
          <a:prstGeom prst="rect">
            <a:avLst/>
          </a:prstGeom>
          <a:noFill/>
        </p:spPr>
        <p:txBody>
          <a:bodyPr wrap="square" rtlCol="0">
            <a:spAutoFit/>
          </a:bodyPr>
          <a:lstStyle/>
          <a:p>
            <a:r>
              <a:rPr lang="en-US" sz="4800" b="1">
                <a:solidFill>
                  <a:srgbClr val="0070C0"/>
                </a:solidFill>
              </a:rPr>
              <a:t> </a:t>
            </a:r>
            <a:r>
              <a:rPr lang="en-US" sz="3200" b="1">
                <a:solidFill>
                  <a:srgbClr val="002060"/>
                </a:solidFill>
              </a:rPr>
              <a:t>Tự ý cắm điện khi tay ướt</a:t>
            </a:r>
            <a:endParaRPr lang="en-US" sz="3200" b="1" dirty="0">
              <a:solidFill>
                <a:srgbClr val="002060"/>
              </a:solidFill>
            </a:endParaRPr>
          </a:p>
        </p:txBody>
      </p:sp>
      <p:sp>
        <p:nvSpPr>
          <p:cNvPr id="7" name="TextBox 6"/>
          <p:cNvSpPr txBox="1"/>
          <p:nvPr/>
        </p:nvSpPr>
        <p:spPr>
          <a:xfrm>
            <a:off x="7937689" y="5403168"/>
            <a:ext cx="3256429" cy="1077218"/>
          </a:xfrm>
          <a:prstGeom prst="rect">
            <a:avLst/>
          </a:prstGeom>
          <a:noFill/>
        </p:spPr>
        <p:txBody>
          <a:bodyPr wrap="square" rtlCol="0">
            <a:spAutoFit/>
          </a:bodyPr>
          <a:lstStyle/>
          <a:p>
            <a:r>
              <a:rPr lang="en-US" sz="3200" b="1">
                <a:solidFill>
                  <a:srgbClr val="002060"/>
                </a:solidFill>
              </a:rPr>
              <a:t>Bật công tắc điện khi tay khô</a:t>
            </a:r>
            <a:endParaRPr lang="en-US" sz="3200" b="1" dirty="0">
              <a:solidFill>
                <a:srgbClr val="002060"/>
              </a:solidFill>
            </a:endParaRPr>
          </a:p>
        </p:txBody>
      </p:sp>
      <p:sp>
        <p:nvSpPr>
          <p:cNvPr id="8" name="Oval 7"/>
          <p:cNvSpPr/>
          <p:nvPr/>
        </p:nvSpPr>
        <p:spPr>
          <a:xfrm>
            <a:off x="5369917" y="4976450"/>
            <a:ext cx="1769677" cy="176001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680923" y="5313279"/>
            <a:ext cx="1164754" cy="1063959"/>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17382" y="5146746"/>
            <a:ext cx="861391" cy="1323439"/>
          </a:xfrm>
          <a:prstGeom prst="rect">
            <a:avLst/>
          </a:prstGeom>
          <a:noFill/>
        </p:spPr>
        <p:txBody>
          <a:bodyPr wrap="square" rtlCol="0">
            <a:spAutoFit/>
          </a:bodyPr>
          <a:lstStyle/>
          <a:p>
            <a:r>
              <a:rPr lang="en-US" sz="8000" b="1" dirty="0">
                <a:solidFill>
                  <a:srgbClr val="0000CC"/>
                </a:solidFill>
              </a:rPr>
              <a:t>5</a:t>
            </a:r>
          </a:p>
        </p:txBody>
      </p:sp>
      <p:sp>
        <p:nvSpPr>
          <p:cNvPr id="11" name="TextBox 10"/>
          <p:cNvSpPr txBox="1"/>
          <p:nvPr/>
        </p:nvSpPr>
        <p:spPr>
          <a:xfrm>
            <a:off x="5917382" y="5146746"/>
            <a:ext cx="861391" cy="1323439"/>
          </a:xfrm>
          <a:prstGeom prst="rect">
            <a:avLst/>
          </a:prstGeom>
          <a:noFill/>
        </p:spPr>
        <p:txBody>
          <a:bodyPr wrap="square" rtlCol="0">
            <a:spAutoFit/>
          </a:bodyPr>
          <a:lstStyle/>
          <a:p>
            <a:r>
              <a:rPr lang="en-US" sz="8000" b="1" dirty="0">
                <a:solidFill>
                  <a:srgbClr val="0000CC"/>
                </a:solidFill>
              </a:rPr>
              <a:t>4</a:t>
            </a:r>
          </a:p>
        </p:txBody>
      </p:sp>
      <p:sp>
        <p:nvSpPr>
          <p:cNvPr id="12" name="TextBox 11"/>
          <p:cNvSpPr txBox="1"/>
          <p:nvPr/>
        </p:nvSpPr>
        <p:spPr>
          <a:xfrm>
            <a:off x="5917382" y="5146746"/>
            <a:ext cx="861391" cy="1323439"/>
          </a:xfrm>
          <a:prstGeom prst="rect">
            <a:avLst/>
          </a:prstGeom>
          <a:noFill/>
        </p:spPr>
        <p:txBody>
          <a:bodyPr wrap="square" rtlCol="0">
            <a:spAutoFit/>
          </a:bodyPr>
          <a:lstStyle/>
          <a:p>
            <a:r>
              <a:rPr lang="en-US" sz="8000" b="1" dirty="0">
                <a:solidFill>
                  <a:srgbClr val="0000CC"/>
                </a:solidFill>
              </a:rPr>
              <a:t>3</a:t>
            </a:r>
          </a:p>
        </p:txBody>
      </p:sp>
      <p:sp>
        <p:nvSpPr>
          <p:cNvPr id="13" name="TextBox 12"/>
          <p:cNvSpPr txBox="1"/>
          <p:nvPr/>
        </p:nvSpPr>
        <p:spPr>
          <a:xfrm>
            <a:off x="5917382" y="5146746"/>
            <a:ext cx="861391" cy="1323439"/>
          </a:xfrm>
          <a:prstGeom prst="rect">
            <a:avLst/>
          </a:prstGeom>
          <a:noFill/>
        </p:spPr>
        <p:txBody>
          <a:bodyPr wrap="square" rtlCol="0">
            <a:spAutoFit/>
          </a:bodyPr>
          <a:lstStyle/>
          <a:p>
            <a:r>
              <a:rPr lang="en-US" sz="8000" b="1" dirty="0">
                <a:solidFill>
                  <a:srgbClr val="0000CC"/>
                </a:solidFill>
              </a:rPr>
              <a:t>2</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19" y="147124"/>
            <a:ext cx="901661" cy="674309"/>
          </a:xfrm>
          <a:prstGeom prst="rect">
            <a:avLst/>
          </a:prstGeom>
        </p:spPr>
      </p:pic>
    </p:spTree>
    <p:extLst>
      <p:ext uri="{BB962C8B-B14F-4D97-AF65-F5344CB8AC3E}">
        <p14:creationId xmlns:p14="http://schemas.microsoft.com/office/powerpoint/2010/main" val="332305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10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1000"/>
                                        <p:tgtEl>
                                          <p:spTgt spid="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heel(1)">
                                      <p:cBhvr>
                                        <p:cTn id="28" dur="2000"/>
                                        <p:tgtEl>
                                          <p:spTgt spid="8"/>
                                        </p:tgtEl>
                                      </p:cBhvr>
                                    </p:animEffect>
                                  </p:childTnLst>
                                </p:cTn>
                              </p:par>
                              <p:par>
                                <p:cTn id="29" presetID="21" presetClass="entr" presetSubtype="1" repeatCount="500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heel(1)">
                                      <p:cBhvr>
                                        <p:cTn id="31" dur="1000"/>
                                        <p:tgtEl>
                                          <p:spTgt spid="9"/>
                                        </p:tgtEl>
                                      </p:cBhvr>
                                    </p:animEffect>
                                  </p:childTnLst>
                                </p:cTn>
                              </p:par>
                              <p:par>
                                <p:cTn id="32" presetID="1" presetClass="entr" presetSubtype="0" fill="hold" nodeType="with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childTnLst>
                                </p:cTn>
                              </p:par>
                              <p:par>
                                <p:cTn id="34" presetID="1" presetClass="exit" presetSubtype="0" fill="hold" nodeType="withEffect">
                                  <p:stCondLst>
                                    <p:cond delay="1000"/>
                                  </p:stCondLst>
                                  <p:childTnLst>
                                    <p:set>
                                      <p:cBhvr>
                                        <p:cTn id="35" dur="1" fill="hold">
                                          <p:stCondLst>
                                            <p:cond delay="0"/>
                                          </p:stCondLst>
                                        </p:cTn>
                                        <p:tgtEl>
                                          <p:spTgt spid="10">
                                            <p:txEl>
                                              <p:pRg st="0" end="0"/>
                                            </p:txEl>
                                          </p:spTgt>
                                        </p:tgtEl>
                                        <p:attrNameLst>
                                          <p:attrName>style.visibility</p:attrName>
                                        </p:attrNameLst>
                                      </p:cBhvr>
                                      <p:to>
                                        <p:strVal val="hidden"/>
                                      </p:to>
                                    </p:set>
                                  </p:childTnLst>
                                </p:cTn>
                              </p:par>
                              <p:par>
                                <p:cTn id="36" presetID="1" presetClass="entr" presetSubtype="0" fill="hold" nodeType="withEffect">
                                  <p:stCondLst>
                                    <p:cond delay="1000"/>
                                  </p:stCondLst>
                                  <p:childTnLst>
                                    <p:set>
                                      <p:cBhvr>
                                        <p:cTn id="37" dur="1" fill="hold">
                                          <p:stCondLst>
                                            <p:cond delay="0"/>
                                          </p:stCondLst>
                                        </p:cTn>
                                        <p:tgtEl>
                                          <p:spTgt spid="11">
                                            <p:txEl>
                                              <p:pRg st="0" end="0"/>
                                            </p:txEl>
                                          </p:spTgt>
                                        </p:tgtEl>
                                        <p:attrNameLst>
                                          <p:attrName>style.visibility</p:attrName>
                                        </p:attrNameLst>
                                      </p:cBhvr>
                                      <p:to>
                                        <p:strVal val="visible"/>
                                      </p:to>
                                    </p:set>
                                  </p:childTnLst>
                                </p:cTn>
                              </p:par>
                              <p:par>
                                <p:cTn id="38" presetID="1" presetClass="exit" presetSubtype="0" fill="hold" nodeType="withEffect">
                                  <p:stCondLst>
                                    <p:cond delay="2000"/>
                                  </p:stCondLst>
                                  <p:childTnLst>
                                    <p:set>
                                      <p:cBhvr>
                                        <p:cTn id="39" dur="1" fill="hold">
                                          <p:stCondLst>
                                            <p:cond delay="0"/>
                                          </p:stCondLst>
                                        </p:cTn>
                                        <p:tgtEl>
                                          <p:spTgt spid="11">
                                            <p:txEl>
                                              <p:pRg st="0" end="0"/>
                                            </p:txEl>
                                          </p:spTgt>
                                        </p:tgtEl>
                                        <p:attrNameLst>
                                          <p:attrName>style.visibility</p:attrName>
                                        </p:attrNameLst>
                                      </p:cBhvr>
                                      <p:to>
                                        <p:strVal val="hidden"/>
                                      </p:to>
                                    </p:set>
                                  </p:childTnLst>
                                </p:cTn>
                              </p:par>
                              <p:par>
                                <p:cTn id="40" presetID="1" presetClass="entr" presetSubtype="0" fill="hold" nodeType="withEffect">
                                  <p:stCondLst>
                                    <p:cond delay="2000"/>
                                  </p:stCondLst>
                                  <p:childTnLst>
                                    <p:set>
                                      <p:cBhvr>
                                        <p:cTn id="41" dur="1" fill="hold">
                                          <p:stCondLst>
                                            <p:cond delay="0"/>
                                          </p:stCondLst>
                                        </p:cTn>
                                        <p:tgtEl>
                                          <p:spTgt spid="12">
                                            <p:txEl>
                                              <p:pRg st="0" end="0"/>
                                            </p:txEl>
                                          </p:spTgt>
                                        </p:tgtEl>
                                        <p:attrNameLst>
                                          <p:attrName>style.visibility</p:attrName>
                                        </p:attrNameLst>
                                      </p:cBhvr>
                                      <p:to>
                                        <p:strVal val="visible"/>
                                      </p:to>
                                    </p:set>
                                  </p:childTnLst>
                                </p:cTn>
                              </p:par>
                              <p:par>
                                <p:cTn id="42" presetID="1" presetClass="exit" presetSubtype="0" fill="hold" nodeType="withEffect">
                                  <p:stCondLst>
                                    <p:cond delay="3000"/>
                                  </p:stCondLst>
                                  <p:childTnLst>
                                    <p:set>
                                      <p:cBhvr>
                                        <p:cTn id="43" dur="1" fill="hold">
                                          <p:stCondLst>
                                            <p:cond delay="0"/>
                                          </p:stCondLst>
                                        </p:cTn>
                                        <p:tgtEl>
                                          <p:spTgt spid="12">
                                            <p:txEl>
                                              <p:pRg st="0" end="0"/>
                                            </p:txEl>
                                          </p:spTgt>
                                        </p:tgtEl>
                                        <p:attrNameLst>
                                          <p:attrName>style.visibility</p:attrName>
                                        </p:attrNameLst>
                                      </p:cBhvr>
                                      <p:to>
                                        <p:strVal val="hidden"/>
                                      </p:to>
                                    </p:set>
                                  </p:childTnLst>
                                </p:cTn>
                              </p:par>
                              <p:par>
                                <p:cTn id="44" presetID="1" presetClass="entr" presetSubtype="0" fill="hold" nodeType="withEffect">
                                  <p:stCondLst>
                                    <p:cond delay="3000"/>
                                  </p:stCondLst>
                                  <p:childTnLst>
                                    <p:set>
                                      <p:cBhvr>
                                        <p:cTn id="45" dur="1" fill="hold">
                                          <p:stCondLst>
                                            <p:cond delay="0"/>
                                          </p:stCondLst>
                                        </p:cTn>
                                        <p:tgtEl>
                                          <p:spTgt spid="13">
                                            <p:txEl>
                                              <p:pRg st="0" end="0"/>
                                            </p:txEl>
                                          </p:spTgt>
                                        </p:tgtEl>
                                        <p:attrNameLst>
                                          <p:attrName>style.visibility</p:attrName>
                                        </p:attrNameLst>
                                      </p:cBhvr>
                                      <p:to>
                                        <p:strVal val="visible"/>
                                      </p:to>
                                    </p:set>
                                  </p:childTnLst>
                                </p:cTn>
                              </p:par>
                              <p:par>
                                <p:cTn id="46" presetID="1" presetClass="exit" presetSubtype="0" fill="hold" nodeType="withEffect">
                                  <p:stCondLst>
                                    <p:cond delay="4000"/>
                                  </p:stCondLst>
                                  <p:childTnLst>
                                    <p:set>
                                      <p:cBhvr>
                                        <p:cTn id="47" dur="1" fill="hold">
                                          <p:stCondLst>
                                            <p:cond delay="0"/>
                                          </p:stCondLst>
                                        </p:cTn>
                                        <p:tgtEl>
                                          <p:spTgt spid="13">
                                            <p:txEl>
                                              <p:pRg st="0" end="0"/>
                                            </p:txEl>
                                          </p:spTgt>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250"/>
                                        <p:tgtEl>
                                          <p:spTgt spid="8"/>
                                        </p:tgtEl>
                                      </p:cBhvr>
                                    </p:animEffect>
                                    <p:set>
                                      <p:cBhvr>
                                        <p:cTn id="52" dur="1" fill="hold">
                                          <p:stCondLst>
                                            <p:cond delay="249"/>
                                          </p:stCondLst>
                                        </p:cTn>
                                        <p:tgtEl>
                                          <p:spTgt spid="8"/>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250"/>
                                        <p:tgtEl>
                                          <p:spTgt spid="9"/>
                                        </p:tgtEl>
                                      </p:cBhvr>
                                    </p:animEffect>
                                    <p:set>
                                      <p:cBhvr>
                                        <p:cTn id="55" dur="1" fill="hold">
                                          <p:stCondLst>
                                            <p:cond delay="249"/>
                                          </p:stCondLst>
                                        </p:cTn>
                                        <p:tgtEl>
                                          <p:spTgt spid="9"/>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8" presetClass="emph" presetSubtype="0" fill="hold" nodeType="clickEffect">
                                  <p:stCondLst>
                                    <p:cond delay="0"/>
                                  </p:stCondLst>
                                  <p:childTnLst>
                                    <p:animRot by="21600000">
                                      <p:cBhvr>
                                        <p:cTn id="59" dur="2000" fill="hold"/>
                                        <p:tgtEl>
                                          <p:spTgt spid="5"/>
                                        </p:tgtEl>
                                        <p:attrNameLst>
                                          <p:attrName>r</p:attrName>
                                        </p:attrNameLst>
                                      </p:cBhvr>
                                    </p:animRot>
                                  </p:childTnLst>
                                </p:cTn>
                              </p:par>
                              <p:par>
                                <p:cTn id="60" presetID="8" presetClass="emph" presetSubtype="0" fill="hold" grpId="1" nodeType="withEffect">
                                  <p:stCondLst>
                                    <p:cond delay="0"/>
                                  </p:stCondLst>
                                  <p:childTnLst>
                                    <p:animRot by="21600000">
                                      <p:cBhvr>
                                        <p:cTn id="61"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7" grpId="1"/>
      <p:bldP spid="8" grpId="0" animBg="1"/>
      <p:bldP spid="8" grpId="1" animBg="1"/>
      <p:bldP spid="9" grpId="0" animBg="1"/>
      <p:bldP spid="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083142"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19" y="147124"/>
            <a:ext cx="901661" cy="674309"/>
          </a:xfrm>
          <a:prstGeom prst="rect">
            <a:avLst/>
          </a:prstGeom>
        </p:spPr>
      </p:pic>
      <p:sp>
        <p:nvSpPr>
          <p:cNvPr id="4" name="Rectangle 3"/>
          <p:cNvSpPr/>
          <p:nvPr/>
        </p:nvSpPr>
        <p:spPr>
          <a:xfrm>
            <a:off x="229128" y="2179098"/>
            <a:ext cx="11237372" cy="923330"/>
          </a:xfrm>
          <a:prstGeom prst="rect">
            <a:avLst/>
          </a:prstGeom>
          <a:noFill/>
        </p:spPr>
        <p:txBody>
          <a:bodyPr wrap="none" lIns="91440" tIns="45720" rIns="91440" bIns="45720">
            <a:prstTxWarp prst="textCurveDown">
              <a:avLst/>
            </a:prstTxWarp>
            <a:spAutoFit/>
          </a:bodyPr>
          <a:lstStyle/>
          <a:p>
            <a:pPr algn="ctr"/>
            <a:r>
              <a:rPr lang="en-US" sz="5400" b="1" cap="none" spc="0">
                <a:ln w="22225">
                  <a:solidFill>
                    <a:schemeClr val="accent2"/>
                  </a:solidFill>
                  <a:prstDash val="solid"/>
                </a:ln>
                <a:solidFill>
                  <a:schemeClr val="accent2">
                    <a:lumMod val="40000"/>
                    <a:lumOff val="60000"/>
                  </a:schemeClr>
                </a:solidFill>
                <a:effectLst/>
              </a:rPr>
              <a:t>CHÚC CÁC BÉ CHĂM NGOAN HỌC GIỎI</a:t>
            </a:r>
          </a:p>
        </p:txBody>
      </p:sp>
      <p:sp>
        <p:nvSpPr>
          <p:cNvPr id="5" name="Rectangle 4"/>
          <p:cNvSpPr/>
          <p:nvPr/>
        </p:nvSpPr>
        <p:spPr>
          <a:xfrm>
            <a:off x="3113558" y="4056884"/>
            <a:ext cx="5856027" cy="923330"/>
          </a:xfrm>
          <a:prstGeom prst="rect">
            <a:avLst/>
          </a:prstGeom>
          <a:noFill/>
        </p:spPr>
        <p:txBody>
          <a:bodyPr wrap="none" lIns="91440" tIns="45720" rIns="91440" bIns="45720">
            <a:prstTxWarp prst="textDeflate">
              <a:avLst/>
            </a:prstTxWarp>
            <a:spAutoFit/>
          </a:bodyPr>
          <a:lstStyle/>
          <a:p>
            <a:pPr algn="ctr"/>
            <a:r>
              <a:rPr lang="en-US" sz="5400" b="1" cap="none" spc="0">
                <a:ln w="12700">
                  <a:solidFill>
                    <a:schemeClr val="tx2">
                      <a:lumMod val="75000"/>
                    </a:schemeClr>
                  </a:solidFill>
                  <a:prstDash val="solid"/>
                </a:ln>
                <a:solidFill>
                  <a:srgbClr val="FFFF00"/>
                </a:solidFill>
                <a:effectLst>
                  <a:outerShdw dist="38100" dir="2640000" algn="bl" rotWithShape="0">
                    <a:schemeClr val="tx2">
                      <a:lumMod val="75000"/>
                    </a:schemeClr>
                  </a:outerShdw>
                </a:effectLst>
              </a:rPr>
              <a:t>Hẹn gặp lại các con</a:t>
            </a:r>
            <a:r>
              <a:rPr lang="en-US" sz="54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t>
            </a:r>
          </a:p>
        </p:txBody>
      </p:sp>
    </p:spTree>
    <p:extLst>
      <p:ext uri="{BB962C8B-B14F-4D97-AF65-F5344CB8AC3E}">
        <p14:creationId xmlns:p14="http://schemas.microsoft.com/office/powerpoint/2010/main" val="2037137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636134" y="272838"/>
            <a:ext cx="4919729" cy="707886"/>
          </a:xfrm>
          <a:prstGeom prst="rect">
            <a:avLst/>
          </a:prstGeom>
          <a:noFill/>
        </p:spPr>
        <p:txBody>
          <a:bodyPr wrap="square" rtlCol="0">
            <a:spAutoFit/>
          </a:bodyPr>
          <a:lstStyle/>
          <a:p>
            <a:r>
              <a:rPr lang="en-US" sz="4000" dirty="0" err="1">
                <a:solidFill>
                  <a:srgbClr val="002060"/>
                </a:solidFill>
              </a:rPr>
              <a:t>Mục</a:t>
            </a:r>
            <a:r>
              <a:rPr lang="en-US" sz="4000" dirty="0">
                <a:solidFill>
                  <a:srgbClr val="002060"/>
                </a:solidFill>
              </a:rPr>
              <a:t> </a:t>
            </a:r>
            <a:r>
              <a:rPr lang="en-US" sz="4000" dirty="0" err="1">
                <a:solidFill>
                  <a:srgbClr val="002060"/>
                </a:solidFill>
              </a:rPr>
              <a:t>đích</a:t>
            </a:r>
            <a:r>
              <a:rPr lang="en-US" sz="4000" dirty="0">
                <a:solidFill>
                  <a:srgbClr val="002060"/>
                </a:solidFill>
              </a:rPr>
              <a:t> – </a:t>
            </a:r>
            <a:r>
              <a:rPr lang="en-US" sz="4000" dirty="0" err="1">
                <a:solidFill>
                  <a:srgbClr val="002060"/>
                </a:solidFill>
              </a:rPr>
              <a:t>yêu</a:t>
            </a:r>
            <a:r>
              <a:rPr lang="en-US" sz="4000" dirty="0">
                <a:solidFill>
                  <a:srgbClr val="002060"/>
                </a:solidFill>
              </a:rPr>
              <a:t> </a:t>
            </a:r>
            <a:r>
              <a:rPr lang="en-US" sz="4000" dirty="0" err="1">
                <a:solidFill>
                  <a:srgbClr val="002060"/>
                </a:solidFill>
              </a:rPr>
              <a:t>cầu</a:t>
            </a:r>
            <a:endParaRPr lang="en-US" sz="4000" dirty="0">
              <a:solidFill>
                <a:srgbClr val="002060"/>
              </a:solidFill>
            </a:endParaRPr>
          </a:p>
        </p:txBody>
      </p:sp>
      <p:grpSp>
        <p:nvGrpSpPr>
          <p:cNvPr id="4" name="Group 3"/>
          <p:cNvGrpSpPr/>
          <p:nvPr/>
        </p:nvGrpSpPr>
        <p:grpSpPr>
          <a:xfrm>
            <a:off x="1834474" y="1071450"/>
            <a:ext cx="8523048" cy="1778188"/>
            <a:chOff x="827015" y="1428651"/>
            <a:chExt cx="8523048" cy="1778188"/>
          </a:xfrm>
        </p:grpSpPr>
        <p:sp>
          <p:nvSpPr>
            <p:cNvPr id="5" name="Rounded Rectangle 4"/>
            <p:cNvSpPr/>
            <p:nvPr/>
          </p:nvSpPr>
          <p:spPr>
            <a:xfrm>
              <a:off x="827015" y="1428651"/>
              <a:ext cx="8523048" cy="1778188"/>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114645" y="1577341"/>
              <a:ext cx="8235418" cy="1323439"/>
            </a:xfrm>
            <a:prstGeom prst="rect">
              <a:avLst/>
            </a:prstGeom>
            <a:noFill/>
          </p:spPr>
          <p:txBody>
            <a:bodyPr wrap="square" rtlCol="0">
              <a:spAutoFit/>
            </a:bodyPr>
            <a:lstStyle/>
            <a:p>
              <a:pPr algn="just"/>
              <a:r>
                <a:rPr lang="en-US" sz="2000" b="1" dirty="0">
                  <a:solidFill>
                    <a:srgbClr val="FF0000"/>
                  </a:solidFill>
                </a:rPr>
                <a:t>1.Kiến </a:t>
              </a:r>
              <a:r>
                <a:rPr lang="en-US" sz="2000" b="1" dirty="0" err="1">
                  <a:solidFill>
                    <a:srgbClr val="FF0000"/>
                  </a:solidFill>
                </a:rPr>
                <a:t>thức</a:t>
              </a:r>
              <a:r>
                <a:rPr lang="en-US" sz="2000" b="1" dirty="0">
                  <a:solidFill>
                    <a:srgbClr val="FF0000"/>
                  </a:solidFill>
                </a:rPr>
                <a:t>:</a:t>
              </a:r>
            </a:p>
            <a:p>
              <a:pPr algn="just"/>
              <a:r>
                <a:rPr lang="en-US" sz="2000" b="1" dirty="0">
                  <a:solidFill>
                    <a:srgbClr val="0070C0"/>
                  </a:solidFill>
                </a:rPr>
                <a:t>-</a:t>
              </a:r>
              <a:r>
                <a:rPr lang="en-US" sz="2000" b="1" dirty="0" err="1">
                  <a:solidFill>
                    <a:srgbClr val="0070C0"/>
                  </a:solidFill>
                </a:rPr>
                <a:t>Trẻ</a:t>
              </a:r>
              <a:r>
                <a:rPr lang="en-US" sz="2000" b="1" dirty="0">
                  <a:solidFill>
                    <a:srgbClr val="0070C0"/>
                  </a:solidFill>
                </a:rPr>
                <a:t> </a:t>
              </a:r>
              <a:r>
                <a:rPr lang="en-US" sz="2000" b="1" dirty="0" err="1">
                  <a:solidFill>
                    <a:srgbClr val="0070C0"/>
                  </a:solidFill>
                </a:rPr>
                <a:t>nhận</a:t>
              </a:r>
              <a:r>
                <a:rPr lang="en-US" sz="2000" b="1" dirty="0">
                  <a:solidFill>
                    <a:srgbClr val="0070C0"/>
                  </a:solidFill>
                </a:rPr>
                <a:t> </a:t>
              </a:r>
              <a:r>
                <a:rPr lang="en-US" sz="2000" b="1" err="1">
                  <a:solidFill>
                    <a:srgbClr val="0070C0"/>
                  </a:solidFill>
                </a:rPr>
                <a:t>biết</a:t>
              </a:r>
              <a:r>
                <a:rPr lang="en-US" sz="2000" b="1">
                  <a:solidFill>
                    <a:srgbClr val="0070C0"/>
                  </a:solidFill>
                </a:rPr>
                <a:t> tên gọi của một số đồ dùng dung bằng điện</a:t>
              </a:r>
              <a:endParaRPr lang="en-US" sz="2000" b="1" dirty="0">
                <a:solidFill>
                  <a:srgbClr val="0070C0"/>
                </a:solidFill>
              </a:endParaRPr>
            </a:p>
            <a:p>
              <a:pPr algn="just"/>
              <a:r>
                <a:rPr lang="en-US" sz="2000" b="1" dirty="0">
                  <a:solidFill>
                    <a:srgbClr val="0070C0"/>
                  </a:solidFill>
                </a:rPr>
                <a:t>-</a:t>
              </a:r>
              <a:r>
                <a:rPr lang="en-US" sz="2000" b="1" dirty="0" err="1">
                  <a:solidFill>
                    <a:srgbClr val="0070C0"/>
                  </a:solidFill>
                </a:rPr>
                <a:t>Trẻ</a:t>
              </a:r>
              <a:r>
                <a:rPr lang="en-US" sz="2000" b="1" dirty="0">
                  <a:solidFill>
                    <a:srgbClr val="0070C0"/>
                  </a:solidFill>
                </a:rPr>
                <a:t> </a:t>
              </a:r>
              <a:r>
                <a:rPr lang="en-US" sz="2000" b="1" err="1">
                  <a:solidFill>
                    <a:srgbClr val="0070C0"/>
                  </a:solidFill>
                </a:rPr>
                <a:t>biết</a:t>
              </a:r>
              <a:r>
                <a:rPr lang="en-US" sz="2000" b="1">
                  <a:solidFill>
                    <a:srgbClr val="0070C0"/>
                  </a:solidFill>
                </a:rPr>
                <a:t> được lợi ích và nguy hiểm khi sử dụng điện</a:t>
              </a:r>
              <a:endParaRPr lang="en-US" sz="2000" b="1" dirty="0">
                <a:solidFill>
                  <a:srgbClr val="0070C0"/>
                </a:solidFill>
              </a:endParaRPr>
            </a:p>
            <a:p>
              <a:pPr algn="just"/>
              <a:r>
                <a:rPr lang="en-US" sz="2000" b="1" dirty="0">
                  <a:solidFill>
                    <a:srgbClr val="0070C0"/>
                  </a:solidFill>
                </a:rPr>
                <a:t>-</a:t>
              </a:r>
              <a:r>
                <a:rPr lang="en-US" sz="2000" b="1" dirty="0" err="1">
                  <a:solidFill>
                    <a:srgbClr val="0070C0"/>
                  </a:solidFill>
                </a:rPr>
                <a:t>Trẻ</a:t>
              </a:r>
              <a:r>
                <a:rPr lang="en-US" sz="2000" b="1" dirty="0">
                  <a:solidFill>
                    <a:srgbClr val="0070C0"/>
                  </a:solidFill>
                </a:rPr>
                <a:t> </a:t>
              </a:r>
              <a:r>
                <a:rPr lang="en-US" sz="2000" b="1" dirty="0" err="1">
                  <a:solidFill>
                    <a:srgbClr val="0070C0"/>
                  </a:solidFill>
                </a:rPr>
                <a:t>biết</a:t>
              </a:r>
              <a:r>
                <a:rPr lang="en-US" sz="2000" b="1" dirty="0">
                  <a:solidFill>
                    <a:srgbClr val="0070C0"/>
                  </a:solidFill>
                </a:rPr>
                <a:t> </a:t>
              </a:r>
              <a:r>
                <a:rPr lang="en-US" sz="2000" b="1" dirty="0" err="1">
                  <a:solidFill>
                    <a:srgbClr val="0070C0"/>
                  </a:solidFill>
                </a:rPr>
                <a:t>chơi</a:t>
              </a:r>
              <a:r>
                <a:rPr lang="en-US" sz="2000" b="1" dirty="0">
                  <a:solidFill>
                    <a:srgbClr val="0070C0"/>
                  </a:solidFill>
                </a:rPr>
                <a:t> </a:t>
              </a:r>
              <a:r>
                <a:rPr lang="en-US" sz="2000" b="1" dirty="0" err="1">
                  <a:solidFill>
                    <a:srgbClr val="0070C0"/>
                  </a:solidFill>
                </a:rPr>
                <a:t>các</a:t>
              </a:r>
              <a:r>
                <a:rPr lang="en-US" sz="2000" b="1" dirty="0">
                  <a:solidFill>
                    <a:srgbClr val="0070C0"/>
                  </a:solidFill>
                </a:rPr>
                <a:t> </a:t>
              </a:r>
              <a:r>
                <a:rPr lang="en-US" sz="2000" b="1" dirty="0" err="1">
                  <a:solidFill>
                    <a:srgbClr val="0070C0"/>
                  </a:solidFill>
                </a:rPr>
                <a:t>trò</a:t>
              </a:r>
              <a:r>
                <a:rPr lang="en-US" sz="2000" b="1" dirty="0">
                  <a:solidFill>
                    <a:srgbClr val="0070C0"/>
                  </a:solidFill>
                </a:rPr>
                <a:t> </a:t>
              </a:r>
              <a:r>
                <a:rPr lang="en-US" sz="2000" b="1" err="1">
                  <a:solidFill>
                    <a:srgbClr val="0070C0"/>
                  </a:solidFill>
                </a:rPr>
                <a:t>chơi</a:t>
              </a:r>
              <a:r>
                <a:rPr lang="en-US" sz="2000" b="1">
                  <a:solidFill>
                    <a:srgbClr val="0070C0"/>
                  </a:solidFill>
                </a:rPr>
                <a:t>:</a:t>
              </a:r>
              <a:endParaRPr lang="en-US" sz="2000" b="1" dirty="0">
                <a:solidFill>
                  <a:srgbClr val="0070C0"/>
                </a:solidFill>
              </a:endParaRPr>
            </a:p>
          </p:txBody>
        </p:sp>
      </p:grpSp>
      <p:grpSp>
        <p:nvGrpSpPr>
          <p:cNvPr id="7" name="Group 6"/>
          <p:cNvGrpSpPr/>
          <p:nvPr/>
        </p:nvGrpSpPr>
        <p:grpSpPr>
          <a:xfrm>
            <a:off x="1834474" y="3086977"/>
            <a:ext cx="8523048" cy="1778188"/>
            <a:chOff x="672469" y="3218814"/>
            <a:chExt cx="8523048" cy="1778188"/>
          </a:xfrm>
        </p:grpSpPr>
        <p:sp>
          <p:nvSpPr>
            <p:cNvPr id="8" name="Rounded Rectangle 7"/>
            <p:cNvSpPr/>
            <p:nvPr/>
          </p:nvSpPr>
          <p:spPr>
            <a:xfrm>
              <a:off x="672469" y="3218814"/>
              <a:ext cx="8523048" cy="1778188"/>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27015" y="3394616"/>
              <a:ext cx="7853346" cy="1015663"/>
            </a:xfrm>
            <a:prstGeom prst="rect">
              <a:avLst/>
            </a:prstGeom>
            <a:noFill/>
          </p:spPr>
          <p:txBody>
            <a:bodyPr wrap="square" rtlCol="0">
              <a:spAutoFit/>
            </a:bodyPr>
            <a:lstStyle/>
            <a:p>
              <a:pPr algn="just"/>
              <a:r>
                <a:rPr lang="en-US" sz="2000" b="1" dirty="0">
                  <a:solidFill>
                    <a:srgbClr val="FF0000"/>
                  </a:solidFill>
                </a:rPr>
                <a:t>2.Kĩ </a:t>
              </a:r>
              <a:r>
                <a:rPr lang="en-US" sz="2000" b="1" dirty="0" err="1">
                  <a:solidFill>
                    <a:srgbClr val="FF0000"/>
                  </a:solidFill>
                </a:rPr>
                <a:t>năng</a:t>
              </a:r>
              <a:r>
                <a:rPr lang="en-US" sz="2000" b="1" dirty="0">
                  <a:solidFill>
                    <a:srgbClr val="FF0000"/>
                  </a:solidFill>
                </a:rPr>
                <a:t>:</a:t>
              </a:r>
            </a:p>
            <a:p>
              <a:pPr algn="just"/>
              <a:r>
                <a:rPr lang="en-US" sz="2000" b="1">
                  <a:solidFill>
                    <a:srgbClr val="0070C0"/>
                  </a:solidFill>
                </a:rPr>
                <a:t>- Rèn kĩ năng tự bảo vệ bản thân: phòng tránh điện giật cho trẻ</a:t>
              </a:r>
              <a:endParaRPr lang="en-US" sz="2000" b="1" dirty="0">
                <a:solidFill>
                  <a:srgbClr val="0070C0"/>
                </a:solidFill>
              </a:endParaRPr>
            </a:p>
            <a:p>
              <a:pPr algn="just"/>
              <a:r>
                <a:rPr lang="en-US" sz="2000" b="1" dirty="0">
                  <a:solidFill>
                    <a:srgbClr val="0070C0"/>
                  </a:solidFill>
                </a:rPr>
                <a:t>-</a:t>
              </a:r>
              <a:r>
                <a:rPr lang="en-US" sz="2000" b="1" dirty="0" err="1">
                  <a:solidFill>
                    <a:srgbClr val="0070C0"/>
                  </a:solidFill>
                </a:rPr>
                <a:t>Trẻ</a:t>
              </a:r>
              <a:r>
                <a:rPr lang="en-US" sz="2000" b="1" dirty="0">
                  <a:solidFill>
                    <a:srgbClr val="0070C0"/>
                  </a:solidFill>
                </a:rPr>
                <a:t> </a:t>
              </a:r>
              <a:r>
                <a:rPr lang="en-US" sz="2000" b="1" dirty="0" err="1">
                  <a:solidFill>
                    <a:srgbClr val="0070C0"/>
                  </a:solidFill>
                </a:rPr>
                <a:t>chơi</a:t>
              </a:r>
              <a:r>
                <a:rPr lang="en-US" sz="2000" b="1" dirty="0">
                  <a:solidFill>
                    <a:srgbClr val="0070C0"/>
                  </a:solidFill>
                </a:rPr>
                <a:t> </a:t>
              </a:r>
              <a:r>
                <a:rPr lang="en-US" sz="2000" b="1" dirty="0" err="1">
                  <a:solidFill>
                    <a:srgbClr val="0070C0"/>
                  </a:solidFill>
                </a:rPr>
                <a:t>được</a:t>
              </a:r>
              <a:r>
                <a:rPr lang="en-US" sz="2000" b="1" dirty="0">
                  <a:solidFill>
                    <a:srgbClr val="0070C0"/>
                  </a:solidFill>
                </a:rPr>
                <a:t> </a:t>
              </a:r>
              <a:r>
                <a:rPr lang="en-US" sz="2000" b="1" dirty="0" err="1">
                  <a:solidFill>
                    <a:srgbClr val="0070C0"/>
                  </a:solidFill>
                </a:rPr>
                <a:t>các</a:t>
              </a:r>
              <a:r>
                <a:rPr lang="en-US" sz="2000" b="1" dirty="0">
                  <a:solidFill>
                    <a:srgbClr val="0070C0"/>
                  </a:solidFill>
                </a:rPr>
                <a:t> </a:t>
              </a:r>
              <a:r>
                <a:rPr lang="en-US" sz="2000" b="1" dirty="0" err="1">
                  <a:solidFill>
                    <a:srgbClr val="0070C0"/>
                  </a:solidFill>
                </a:rPr>
                <a:t>trò</a:t>
              </a:r>
              <a:r>
                <a:rPr lang="en-US" sz="2000" b="1" dirty="0">
                  <a:solidFill>
                    <a:srgbClr val="0070C0"/>
                  </a:solidFill>
                </a:rPr>
                <a:t> </a:t>
              </a:r>
              <a:r>
                <a:rPr lang="en-US" sz="2000" b="1" err="1">
                  <a:solidFill>
                    <a:srgbClr val="0070C0"/>
                  </a:solidFill>
                </a:rPr>
                <a:t>chơi</a:t>
              </a:r>
              <a:r>
                <a:rPr lang="en-US" sz="2000" b="1">
                  <a:solidFill>
                    <a:srgbClr val="0070C0"/>
                  </a:solidFill>
                </a:rPr>
                <a:t>:</a:t>
              </a:r>
              <a:endParaRPr lang="en-US" sz="2000" b="1" dirty="0">
                <a:solidFill>
                  <a:srgbClr val="0070C0"/>
                </a:solidFill>
              </a:endParaRPr>
            </a:p>
          </p:txBody>
        </p:sp>
      </p:grpSp>
      <p:grpSp>
        <p:nvGrpSpPr>
          <p:cNvPr id="10" name="Group 9"/>
          <p:cNvGrpSpPr/>
          <p:nvPr/>
        </p:nvGrpSpPr>
        <p:grpSpPr>
          <a:xfrm>
            <a:off x="1834474" y="5214818"/>
            <a:ext cx="8523048" cy="1174567"/>
            <a:chOff x="1834475" y="5445739"/>
            <a:chExt cx="8523048" cy="1174567"/>
          </a:xfrm>
        </p:grpSpPr>
        <p:sp>
          <p:nvSpPr>
            <p:cNvPr id="11" name="Rounded Rectangle 10"/>
            <p:cNvSpPr/>
            <p:nvPr/>
          </p:nvSpPr>
          <p:spPr>
            <a:xfrm>
              <a:off x="1834475" y="5445739"/>
              <a:ext cx="8523048" cy="1017431"/>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938895" y="5604643"/>
              <a:ext cx="7446896" cy="1015663"/>
            </a:xfrm>
            <a:prstGeom prst="rect">
              <a:avLst/>
            </a:prstGeom>
            <a:noFill/>
          </p:spPr>
          <p:txBody>
            <a:bodyPr wrap="square" rtlCol="0">
              <a:spAutoFit/>
            </a:bodyPr>
            <a:lstStyle/>
            <a:p>
              <a:pPr algn="just"/>
              <a:r>
                <a:rPr lang="en-US" sz="2000" b="1" dirty="0">
                  <a:solidFill>
                    <a:srgbClr val="FF0000"/>
                  </a:solidFill>
                </a:rPr>
                <a:t>3: </a:t>
              </a:r>
              <a:r>
                <a:rPr lang="en-US" sz="2000" b="1" dirty="0" err="1">
                  <a:solidFill>
                    <a:srgbClr val="FF0000"/>
                  </a:solidFill>
                </a:rPr>
                <a:t>Thái</a:t>
              </a:r>
              <a:r>
                <a:rPr lang="en-US" sz="2000" b="1" dirty="0">
                  <a:solidFill>
                    <a:srgbClr val="FF0000"/>
                  </a:solidFill>
                </a:rPr>
                <a:t> </a:t>
              </a:r>
              <a:r>
                <a:rPr lang="en-US" sz="2000" b="1" dirty="0" err="1">
                  <a:solidFill>
                    <a:srgbClr val="FF0000"/>
                  </a:solidFill>
                </a:rPr>
                <a:t>độ</a:t>
              </a:r>
              <a:r>
                <a:rPr lang="en-US" sz="2000" b="1" dirty="0">
                  <a:solidFill>
                    <a:srgbClr val="FF0000"/>
                  </a:solidFill>
                </a:rPr>
                <a:t>:</a:t>
              </a:r>
            </a:p>
            <a:p>
              <a:pPr algn="just"/>
              <a:r>
                <a:rPr lang="en-US" sz="2000" b="1" dirty="0" err="1">
                  <a:solidFill>
                    <a:srgbClr val="0070C0"/>
                  </a:solidFill>
                </a:rPr>
                <a:t>Trẻ</a:t>
              </a:r>
              <a:r>
                <a:rPr lang="en-US" sz="2000" b="1" dirty="0">
                  <a:solidFill>
                    <a:srgbClr val="0070C0"/>
                  </a:solidFill>
                </a:rPr>
                <a:t> </a:t>
              </a:r>
              <a:r>
                <a:rPr lang="en-US" sz="2000" b="1" dirty="0" err="1">
                  <a:solidFill>
                    <a:srgbClr val="0070C0"/>
                  </a:solidFill>
                </a:rPr>
                <a:t>hào</a:t>
              </a:r>
              <a:r>
                <a:rPr lang="en-US" sz="2000" b="1" dirty="0">
                  <a:solidFill>
                    <a:srgbClr val="0070C0"/>
                  </a:solidFill>
                </a:rPr>
                <a:t> </a:t>
              </a:r>
              <a:r>
                <a:rPr lang="en-US" sz="2000" b="1" dirty="0" err="1">
                  <a:solidFill>
                    <a:srgbClr val="0070C0"/>
                  </a:solidFill>
                </a:rPr>
                <a:t>hứng</a:t>
              </a:r>
              <a:r>
                <a:rPr lang="en-US" sz="2000" b="1" dirty="0">
                  <a:solidFill>
                    <a:srgbClr val="0070C0"/>
                  </a:solidFill>
                </a:rPr>
                <a:t> </a:t>
              </a:r>
              <a:r>
                <a:rPr lang="en-US" sz="2000" b="1" dirty="0" err="1">
                  <a:solidFill>
                    <a:srgbClr val="0070C0"/>
                  </a:solidFill>
                </a:rPr>
                <a:t>tham</a:t>
              </a:r>
              <a:r>
                <a:rPr lang="en-US" sz="2000" b="1" dirty="0">
                  <a:solidFill>
                    <a:srgbClr val="0070C0"/>
                  </a:solidFill>
                </a:rPr>
                <a:t> </a:t>
              </a:r>
              <a:r>
                <a:rPr lang="en-US" sz="2000" b="1" dirty="0" err="1">
                  <a:solidFill>
                    <a:srgbClr val="0070C0"/>
                  </a:solidFill>
                </a:rPr>
                <a:t>gia</a:t>
              </a:r>
              <a:r>
                <a:rPr lang="en-US" sz="2000" b="1" dirty="0">
                  <a:solidFill>
                    <a:srgbClr val="0070C0"/>
                  </a:solidFill>
                </a:rPr>
                <a:t> </a:t>
              </a:r>
              <a:r>
                <a:rPr lang="en-US" sz="2000" b="1" dirty="0" err="1">
                  <a:solidFill>
                    <a:srgbClr val="0070C0"/>
                  </a:solidFill>
                </a:rPr>
                <a:t>hoạt</a:t>
              </a:r>
              <a:r>
                <a:rPr lang="en-US" sz="2000" b="1" dirty="0">
                  <a:solidFill>
                    <a:srgbClr val="0070C0"/>
                  </a:solidFill>
                </a:rPr>
                <a:t> </a:t>
              </a:r>
              <a:r>
                <a:rPr lang="en-US" sz="2000" b="1" dirty="0" err="1">
                  <a:solidFill>
                    <a:srgbClr val="0070C0"/>
                  </a:solidFill>
                </a:rPr>
                <a:t>động</a:t>
              </a:r>
              <a:r>
                <a:rPr lang="en-US" sz="2000" b="1" dirty="0">
                  <a:solidFill>
                    <a:srgbClr val="0070C0"/>
                  </a:solidFill>
                </a:rPr>
                <a:t>.</a:t>
              </a:r>
            </a:p>
            <a:p>
              <a:pPr marL="342900" indent="-342900" algn="just">
                <a:buFontTx/>
                <a:buChar char="-"/>
              </a:pPr>
              <a:endParaRPr lang="en-US" sz="2000" b="1" dirty="0">
                <a:solidFill>
                  <a:srgbClr val="0070C0"/>
                </a:solidFill>
              </a:endParaRPr>
            </a:p>
          </p:txBody>
        </p:sp>
      </p:gr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860" y="272838"/>
            <a:ext cx="1210754" cy="1186746"/>
          </a:xfrm>
          <a:prstGeom prst="rect">
            <a:avLst/>
          </a:prstGeom>
        </p:spPr>
      </p:pic>
    </p:spTree>
    <p:extLst>
      <p:ext uri="{BB962C8B-B14F-4D97-AF65-F5344CB8AC3E}">
        <p14:creationId xmlns:p14="http://schemas.microsoft.com/office/powerpoint/2010/main" val="73269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TextBox 2"/>
          <p:cNvSpPr txBox="1"/>
          <p:nvPr/>
        </p:nvSpPr>
        <p:spPr>
          <a:xfrm>
            <a:off x="1846729" y="1694174"/>
            <a:ext cx="8498541" cy="769441"/>
          </a:xfrm>
          <a:prstGeom prst="rect">
            <a:avLst/>
          </a:prstGeom>
          <a:noFill/>
        </p:spPr>
        <p:txBody>
          <a:bodyPr wrap="square" rtlCol="0">
            <a:spAutoFit/>
          </a:bodyPr>
          <a:lstStyle/>
          <a:p>
            <a:r>
              <a:rPr lang="en-US" sz="4400" b="1">
                <a:solidFill>
                  <a:srgbClr val="FF0000"/>
                </a:solidFill>
              </a:rPr>
              <a:t>Cho trẻ hát bài: Đồ dùng bé yêu</a:t>
            </a:r>
            <a:endParaRPr lang="en-US" sz="4400" b="1" dirty="0">
              <a:solidFill>
                <a:srgbClr val="FF0000"/>
              </a:solidFill>
            </a:endParaRPr>
          </a:p>
        </p:txBody>
      </p:sp>
      <p:sp>
        <p:nvSpPr>
          <p:cNvPr id="4" name="TextBox 3"/>
          <p:cNvSpPr txBox="1"/>
          <p:nvPr/>
        </p:nvSpPr>
        <p:spPr>
          <a:xfrm>
            <a:off x="3291003" y="2659558"/>
            <a:ext cx="5234812" cy="769441"/>
          </a:xfrm>
          <a:prstGeom prst="rect">
            <a:avLst/>
          </a:prstGeom>
          <a:noFill/>
        </p:spPr>
        <p:txBody>
          <a:bodyPr wrap="square" rtlCol="0">
            <a:spAutoFit/>
          </a:bodyPr>
          <a:lstStyle/>
          <a:p>
            <a:r>
              <a:rPr lang="en-US" sz="4400" b="1">
                <a:solidFill>
                  <a:srgbClr val="00B050"/>
                </a:solidFill>
              </a:rPr>
              <a:t>Bài hát có tên là gì?</a:t>
            </a:r>
            <a:endParaRPr lang="en-US" sz="4400" b="1" dirty="0">
              <a:solidFill>
                <a:srgbClr val="00B05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19" y="147124"/>
            <a:ext cx="901661" cy="832590"/>
          </a:xfrm>
          <a:prstGeom prst="rect">
            <a:avLst/>
          </a:prstGeom>
        </p:spPr>
      </p:pic>
    </p:spTree>
    <p:extLst>
      <p:ext uri="{BB962C8B-B14F-4D97-AF65-F5344CB8AC3E}">
        <p14:creationId xmlns:p14="http://schemas.microsoft.com/office/powerpoint/2010/main" val="177559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4"/>
                                        </p:tgtEl>
                                        <p:attrNameLst>
                                          <p:attrName>ppt_w</p:attrName>
                                        </p:attrNameLst>
                                      </p:cBhvr>
                                      <p:tavLst>
                                        <p:tav tm="0">
                                          <p:val>
                                            <p:strVal val="ppt_w"/>
                                          </p:val>
                                        </p:tav>
                                        <p:tav tm="100000">
                                          <p:val>
                                            <p:fltVal val="0"/>
                                          </p:val>
                                        </p:tav>
                                      </p:tavLst>
                                    </p:anim>
                                    <p:anim calcmode="lin" valueType="num">
                                      <p:cBhvr>
                                        <p:cTn id="12" dur="500"/>
                                        <p:tgtEl>
                                          <p:spTgt spid="4"/>
                                        </p:tgtEl>
                                        <p:attrNameLst>
                                          <p:attrName>ppt_h</p:attrName>
                                        </p:attrNameLst>
                                      </p:cBhvr>
                                      <p:tavLst>
                                        <p:tav tm="0">
                                          <p:val>
                                            <p:strVal val="ppt_h"/>
                                          </p:val>
                                        </p:tav>
                                        <p:tav tm="100000">
                                          <p:val>
                                            <p:fltVal val="0"/>
                                          </p:val>
                                        </p:tav>
                                      </p:tavLst>
                                    </p:anim>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8605407" y="1266382"/>
            <a:ext cx="1707650" cy="1273461"/>
            <a:chOff x="4919730" y="4586426"/>
            <a:chExt cx="1707650" cy="1273461"/>
          </a:xfrm>
        </p:grpSpPr>
        <p:sp>
          <p:nvSpPr>
            <p:cNvPr id="4" name="Rectangle 3"/>
            <p:cNvSpPr/>
            <p:nvPr/>
          </p:nvSpPr>
          <p:spPr>
            <a:xfrm>
              <a:off x="4919730" y="4586426"/>
              <a:ext cx="1707650" cy="1273461"/>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9735" y="4803820"/>
              <a:ext cx="1356823" cy="875763"/>
            </a:xfrm>
            <a:prstGeom prst="rect">
              <a:avLst/>
            </a:prstGeom>
          </p:spPr>
        </p:pic>
      </p:grpSp>
      <p:grpSp>
        <p:nvGrpSpPr>
          <p:cNvPr id="6" name="Group 5"/>
          <p:cNvGrpSpPr/>
          <p:nvPr/>
        </p:nvGrpSpPr>
        <p:grpSpPr>
          <a:xfrm>
            <a:off x="3938609" y="3143741"/>
            <a:ext cx="1627978" cy="1609860"/>
            <a:chOff x="6627380" y="526748"/>
            <a:chExt cx="1627978" cy="1609860"/>
          </a:xfrm>
        </p:grpSpPr>
        <p:sp>
          <p:nvSpPr>
            <p:cNvPr id="7" name="Rectangle 6"/>
            <p:cNvSpPr/>
            <p:nvPr/>
          </p:nvSpPr>
          <p:spPr>
            <a:xfrm>
              <a:off x="6914992" y="526748"/>
              <a:ext cx="1034848" cy="160986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7380" y="728039"/>
              <a:ext cx="1627978" cy="1188344"/>
            </a:xfrm>
            <a:prstGeom prst="rect">
              <a:avLst/>
            </a:prstGeom>
          </p:spPr>
        </p:pic>
      </p:grpSp>
      <p:sp>
        <p:nvSpPr>
          <p:cNvPr id="9" name="TextBox 8"/>
          <p:cNvSpPr txBox="1"/>
          <p:nvPr/>
        </p:nvSpPr>
        <p:spPr>
          <a:xfrm>
            <a:off x="1760170" y="3766326"/>
            <a:ext cx="2767501"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2. Máy giặt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800909" y="1666969"/>
            <a:ext cx="2412566"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1. Cái quạt </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6910639" y="1831431"/>
            <a:ext cx="1867230"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3.Cái ti vi</a:t>
            </a:r>
            <a:endParaRPr lang="en-US" sz="3200" b="1" dirty="0">
              <a:solidFill>
                <a:srgbClr val="FF0000"/>
              </a:solidFill>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4134116" y="1266382"/>
            <a:ext cx="1136260" cy="1300002"/>
            <a:chOff x="1207695" y="1960696"/>
            <a:chExt cx="1329443" cy="1605988"/>
          </a:xfrm>
        </p:grpSpPr>
        <p:sp>
          <p:nvSpPr>
            <p:cNvPr id="13" name="Rectangle 12"/>
            <p:cNvSpPr/>
            <p:nvPr/>
          </p:nvSpPr>
          <p:spPr>
            <a:xfrm>
              <a:off x="1207695" y="1960696"/>
              <a:ext cx="1329443" cy="1605988"/>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2881" y="2098635"/>
              <a:ext cx="1284257" cy="1330366"/>
            </a:xfrm>
            <a:prstGeom prst="rect">
              <a:avLst/>
            </a:prstGeom>
          </p:spPr>
        </p:pic>
      </p:grpSp>
      <p:sp>
        <p:nvSpPr>
          <p:cNvPr id="15" name="TextBox 14"/>
          <p:cNvSpPr txBox="1"/>
          <p:nvPr/>
        </p:nvSpPr>
        <p:spPr>
          <a:xfrm>
            <a:off x="7068280" y="3948671"/>
            <a:ext cx="4187855"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4.Cả 3 đáp án trên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6" name="Oval 15"/>
          <p:cNvSpPr/>
          <p:nvPr/>
        </p:nvSpPr>
        <p:spPr>
          <a:xfrm>
            <a:off x="2260853" y="5030301"/>
            <a:ext cx="1769677" cy="176001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571859" y="5367130"/>
            <a:ext cx="1164754" cy="1063959"/>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808318" y="5200597"/>
            <a:ext cx="861391" cy="1323439"/>
          </a:xfrm>
          <a:prstGeom prst="rect">
            <a:avLst/>
          </a:prstGeom>
          <a:noFill/>
        </p:spPr>
        <p:txBody>
          <a:bodyPr wrap="square" rtlCol="0">
            <a:spAutoFit/>
          </a:bodyPr>
          <a:lstStyle/>
          <a:p>
            <a:r>
              <a:rPr lang="en-US" sz="8000" b="1" dirty="0">
                <a:solidFill>
                  <a:srgbClr val="0000CC"/>
                </a:solidFill>
              </a:rPr>
              <a:t>5</a:t>
            </a:r>
          </a:p>
        </p:txBody>
      </p:sp>
      <p:sp>
        <p:nvSpPr>
          <p:cNvPr id="19" name="TextBox 18"/>
          <p:cNvSpPr txBox="1"/>
          <p:nvPr/>
        </p:nvSpPr>
        <p:spPr>
          <a:xfrm>
            <a:off x="2808318" y="5200597"/>
            <a:ext cx="861391" cy="1323439"/>
          </a:xfrm>
          <a:prstGeom prst="rect">
            <a:avLst/>
          </a:prstGeom>
          <a:noFill/>
        </p:spPr>
        <p:txBody>
          <a:bodyPr wrap="square" rtlCol="0">
            <a:spAutoFit/>
          </a:bodyPr>
          <a:lstStyle/>
          <a:p>
            <a:r>
              <a:rPr lang="en-US" sz="8000" b="1" dirty="0">
                <a:solidFill>
                  <a:srgbClr val="0000CC"/>
                </a:solidFill>
              </a:rPr>
              <a:t>4</a:t>
            </a:r>
          </a:p>
        </p:txBody>
      </p:sp>
      <p:sp>
        <p:nvSpPr>
          <p:cNvPr id="20" name="TextBox 19"/>
          <p:cNvSpPr txBox="1"/>
          <p:nvPr/>
        </p:nvSpPr>
        <p:spPr>
          <a:xfrm>
            <a:off x="2808318" y="5200597"/>
            <a:ext cx="861391" cy="1323439"/>
          </a:xfrm>
          <a:prstGeom prst="rect">
            <a:avLst/>
          </a:prstGeom>
          <a:noFill/>
        </p:spPr>
        <p:txBody>
          <a:bodyPr wrap="square" rtlCol="0">
            <a:spAutoFit/>
          </a:bodyPr>
          <a:lstStyle/>
          <a:p>
            <a:r>
              <a:rPr lang="en-US" sz="8000" b="1" dirty="0">
                <a:solidFill>
                  <a:srgbClr val="0000CC"/>
                </a:solidFill>
              </a:rPr>
              <a:t>3</a:t>
            </a:r>
          </a:p>
        </p:txBody>
      </p:sp>
      <p:sp>
        <p:nvSpPr>
          <p:cNvPr id="21" name="TextBox 20"/>
          <p:cNvSpPr txBox="1"/>
          <p:nvPr/>
        </p:nvSpPr>
        <p:spPr>
          <a:xfrm>
            <a:off x="2808318" y="5200597"/>
            <a:ext cx="861391" cy="1323439"/>
          </a:xfrm>
          <a:prstGeom prst="rect">
            <a:avLst/>
          </a:prstGeom>
          <a:noFill/>
        </p:spPr>
        <p:txBody>
          <a:bodyPr wrap="square" rtlCol="0">
            <a:spAutoFit/>
          </a:bodyPr>
          <a:lstStyle/>
          <a:p>
            <a:r>
              <a:rPr lang="en-US" sz="8000" b="1" dirty="0">
                <a:solidFill>
                  <a:srgbClr val="0000CC"/>
                </a:solidFill>
              </a:rPr>
              <a:t>2</a:t>
            </a:r>
          </a:p>
        </p:txBody>
      </p:sp>
      <p:sp>
        <p:nvSpPr>
          <p:cNvPr id="22" name="TextBox 21"/>
          <p:cNvSpPr txBox="1"/>
          <p:nvPr/>
        </p:nvSpPr>
        <p:spPr>
          <a:xfrm>
            <a:off x="912122" y="296647"/>
            <a:ext cx="9914196" cy="769441"/>
          </a:xfrm>
          <a:prstGeom prst="rect">
            <a:avLst/>
          </a:prstGeom>
          <a:noFill/>
        </p:spPr>
        <p:txBody>
          <a:bodyPr wrap="square" rtlCol="0">
            <a:spAutoFit/>
          </a:bodyPr>
          <a:lstStyle/>
          <a:p>
            <a:r>
              <a:rPr lang="en-US" sz="4400" b="1">
                <a:solidFill>
                  <a:srgbClr val="00B050"/>
                </a:solidFill>
              </a:rPr>
              <a:t>Trong bài hát có nhắc đến các đồ dùng gì?</a:t>
            </a:r>
            <a:endParaRPr lang="en-US" sz="4400" b="1" dirty="0">
              <a:solidFill>
                <a:srgbClr val="00B050"/>
              </a:solidFill>
            </a:endParaRPr>
          </a:p>
        </p:txBody>
      </p:sp>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719" y="147124"/>
            <a:ext cx="901661" cy="918964"/>
          </a:xfrm>
          <a:prstGeom prst="rect">
            <a:avLst/>
          </a:prstGeom>
        </p:spPr>
      </p:pic>
    </p:spTree>
    <p:extLst>
      <p:ext uri="{BB962C8B-B14F-4D97-AF65-F5344CB8AC3E}">
        <p14:creationId xmlns:p14="http://schemas.microsoft.com/office/powerpoint/2010/main" val="291654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ppt_x</p:attrName>
                                        </p:attrNameLst>
                                      </p:cBhvr>
                                      <p:tavLst>
                                        <p:tav tm="0">
                                          <p:val>
                                            <p:strVal val="#ppt_x"/>
                                          </p:val>
                                        </p:tav>
                                        <p:tav tm="100000">
                                          <p:val>
                                            <p:strVal val="#ppt_x"/>
                                          </p:val>
                                        </p:tav>
                                      </p:tavLst>
                                    </p:anim>
                                    <p:anim calcmode="lin" valueType="num">
                                      <p:cBhvr>
                                        <p:cTn id="9" dur="75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750"/>
                                        <p:tgtEl>
                                          <p:spTgt spid="12"/>
                                        </p:tgtEl>
                                      </p:cBhvr>
                                    </p:animEffect>
                                    <p:anim calcmode="lin" valueType="num">
                                      <p:cBhvr>
                                        <p:cTn id="13" dur="750" fill="hold"/>
                                        <p:tgtEl>
                                          <p:spTgt spid="12"/>
                                        </p:tgtEl>
                                        <p:attrNameLst>
                                          <p:attrName>ppt_x</p:attrName>
                                        </p:attrNameLst>
                                      </p:cBhvr>
                                      <p:tavLst>
                                        <p:tav tm="0">
                                          <p:val>
                                            <p:strVal val="#ppt_x"/>
                                          </p:val>
                                        </p:tav>
                                        <p:tav tm="100000">
                                          <p:val>
                                            <p:strVal val="#ppt_x"/>
                                          </p:val>
                                        </p:tav>
                                      </p:tavLst>
                                    </p:anim>
                                    <p:anim calcmode="lin" valueType="num">
                                      <p:cBhvr>
                                        <p:cTn id="14" dur="7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heel(1)">
                                      <p:cBhvr>
                                        <p:cTn id="50" dur="2000"/>
                                        <p:tgtEl>
                                          <p:spTgt spid="16"/>
                                        </p:tgtEl>
                                      </p:cBhvr>
                                    </p:animEffect>
                                  </p:childTnLst>
                                </p:cTn>
                              </p:par>
                              <p:par>
                                <p:cTn id="51" presetID="21" presetClass="entr" presetSubtype="1" repeatCount="500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heel(1)">
                                      <p:cBhvr>
                                        <p:cTn id="53" dur="1000"/>
                                        <p:tgtEl>
                                          <p:spTgt spid="17"/>
                                        </p:tgtEl>
                                      </p:cBhvr>
                                    </p:animEffect>
                                  </p:childTnLst>
                                </p:cTn>
                              </p:par>
                              <p:par>
                                <p:cTn id="54" presetID="1" presetClass="entr" presetSubtype="0" fill="hold" nodeType="withEffect">
                                  <p:stCondLst>
                                    <p:cond delay="0"/>
                                  </p:stCondLst>
                                  <p:childTnLst>
                                    <p:set>
                                      <p:cBhvr>
                                        <p:cTn id="55" dur="1" fill="hold">
                                          <p:stCondLst>
                                            <p:cond delay="0"/>
                                          </p:stCondLst>
                                        </p:cTn>
                                        <p:tgtEl>
                                          <p:spTgt spid="18">
                                            <p:txEl>
                                              <p:pRg st="0" end="0"/>
                                            </p:txEl>
                                          </p:spTgt>
                                        </p:tgtEl>
                                        <p:attrNameLst>
                                          <p:attrName>style.visibility</p:attrName>
                                        </p:attrNameLst>
                                      </p:cBhvr>
                                      <p:to>
                                        <p:strVal val="visible"/>
                                      </p:to>
                                    </p:set>
                                  </p:childTnLst>
                                </p:cTn>
                              </p:par>
                              <p:par>
                                <p:cTn id="56" presetID="1" presetClass="exit" presetSubtype="0" fill="hold" nodeType="withEffect">
                                  <p:stCondLst>
                                    <p:cond delay="1000"/>
                                  </p:stCondLst>
                                  <p:childTnLst>
                                    <p:set>
                                      <p:cBhvr>
                                        <p:cTn id="57" dur="1" fill="hold">
                                          <p:stCondLst>
                                            <p:cond delay="0"/>
                                          </p:stCondLst>
                                        </p:cTn>
                                        <p:tgtEl>
                                          <p:spTgt spid="18">
                                            <p:txEl>
                                              <p:pRg st="0" end="0"/>
                                            </p:txEl>
                                          </p:spTgt>
                                        </p:tgtEl>
                                        <p:attrNameLst>
                                          <p:attrName>style.visibility</p:attrName>
                                        </p:attrNameLst>
                                      </p:cBhvr>
                                      <p:to>
                                        <p:strVal val="hidden"/>
                                      </p:to>
                                    </p:set>
                                  </p:childTnLst>
                                </p:cTn>
                              </p:par>
                              <p:par>
                                <p:cTn id="58" presetID="1" presetClass="entr" presetSubtype="0" fill="hold" nodeType="withEffect">
                                  <p:stCondLst>
                                    <p:cond delay="1000"/>
                                  </p:stCondLst>
                                  <p:childTnLst>
                                    <p:set>
                                      <p:cBhvr>
                                        <p:cTn id="59" dur="1" fill="hold">
                                          <p:stCondLst>
                                            <p:cond delay="0"/>
                                          </p:stCondLst>
                                        </p:cTn>
                                        <p:tgtEl>
                                          <p:spTgt spid="19">
                                            <p:txEl>
                                              <p:pRg st="0" end="0"/>
                                            </p:txEl>
                                          </p:spTgt>
                                        </p:tgtEl>
                                        <p:attrNameLst>
                                          <p:attrName>style.visibility</p:attrName>
                                        </p:attrNameLst>
                                      </p:cBhvr>
                                      <p:to>
                                        <p:strVal val="visible"/>
                                      </p:to>
                                    </p:set>
                                  </p:childTnLst>
                                </p:cTn>
                              </p:par>
                              <p:par>
                                <p:cTn id="60" presetID="1" presetClass="exit" presetSubtype="0" fill="hold" nodeType="withEffect">
                                  <p:stCondLst>
                                    <p:cond delay="2000"/>
                                  </p:stCondLst>
                                  <p:childTnLst>
                                    <p:set>
                                      <p:cBhvr>
                                        <p:cTn id="61" dur="1" fill="hold">
                                          <p:stCondLst>
                                            <p:cond delay="0"/>
                                          </p:stCondLst>
                                        </p:cTn>
                                        <p:tgtEl>
                                          <p:spTgt spid="19">
                                            <p:txEl>
                                              <p:pRg st="0" end="0"/>
                                            </p:txEl>
                                          </p:spTgt>
                                        </p:tgtEl>
                                        <p:attrNameLst>
                                          <p:attrName>style.visibility</p:attrName>
                                        </p:attrNameLst>
                                      </p:cBhvr>
                                      <p:to>
                                        <p:strVal val="hidden"/>
                                      </p:to>
                                    </p:set>
                                  </p:childTnLst>
                                </p:cTn>
                              </p:par>
                              <p:par>
                                <p:cTn id="62" presetID="1" presetClass="entr" presetSubtype="0" fill="hold" nodeType="withEffect">
                                  <p:stCondLst>
                                    <p:cond delay="2000"/>
                                  </p:stCondLst>
                                  <p:childTnLst>
                                    <p:set>
                                      <p:cBhvr>
                                        <p:cTn id="63" dur="1" fill="hold">
                                          <p:stCondLst>
                                            <p:cond delay="0"/>
                                          </p:stCondLst>
                                        </p:cTn>
                                        <p:tgtEl>
                                          <p:spTgt spid="20">
                                            <p:txEl>
                                              <p:pRg st="0" end="0"/>
                                            </p:txEl>
                                          </p:spTgt>
                                        </p:tgtEl>
                                        <p:attrNameLst>
                                          <p:attrName>style.visibility</p:attrName>
                                        </p:attrNameLst>
                                      </p:cBhvr>
                                      <p:to>
                                        <p:strVal val="visible"/>
                                      </p:to>
                                    </p:set>
                                  </p:childTnLst>
                                </p:cTn>
                              </p:par>
                              <p:par>
                                <p:cTn id="64" presetID="1" presetClass="exit" presetSubtype="0" fill="hold" nodeType="withEffect">
                                  <p:stCondLst>
                                    <p:cond delay="3000"/>
                                  </p:stCondLst>
                                  <p:childTnLst>
                                    <p:set>
                                      <p:cBhvr>
                                        <p:cTn id="65" dur="1" fill="hold">
                                          <p:stCondLst>
                                            <p:cond delay="0"/>
                                          </p:stCondLst>
                                        </p:cTn>
                                        <p:tgtEl>
                                          <p:spTgt spid="20">
                                            <p:txEl>
                                              <p:pRg st="0" end="0"/>
                                            </p:txEl>
                                          </p:spTgt>
                                        </p:tgtEl>
                                        <p:attrNameLst>
                                          <p:attrName>style.visibility</p:attrName>
                                        </p:attrNameLst>
                                      </p:cBhvr>
                                      <p:to>
                                        <p:strVal val="hidden"/>
                                      </p:to>
                                    </p:set>
                                  </p:childTnLst>
                                </p:cTn>
                              </p:par>
                              <p:par>
                                <p:cTn id="66" presetID="1" presetClass="entr" presetSubtype="0" fill="hold" nodeType="withEffect">
                                  <p:stCondLst>
                                    <p:cond delay="3000"/>
                                  </p:stCondLst>
                                  <p:childTnLst>
                                    <p:set>
                                      <p:cBhvr>
                                        <p:cTn id="67" dur="1" fill="hold">
                                          <p:stCondLst>
                                            <p:cond delay="0"/>
                                          </p:stCondLst>
                                        </p:cTn>
                                        <p:tgtEl>
                                          <p:spTgt spid="21">
                                            <p:txEl>
                                              <p:pRg st="0" end="0"/>
                                            </p:txEl>
                                          </p:spTgt>
                                        </p:tgtEl>
                                        <p:attrNameLst>
                                          <p:attrName>style.visibility</p:attrName>
                                        </p:attrNameLst>
                                      </p:cBhvr>
                                      <p:to>
                                        <p:strVal val="visible"/>
                                      </p:to>
                                    </p:set>
                                  </p:childTnLst>
                                </p:cTn>
                              </p:par>
                              <p:par>
                                <p:cTn id="68" presetID="1" presetClass="exit" presetSubtype="0" fill="hold" nodeType="withEffect">
                                  <p:stCondLst>
                                    <p:cond delay="4000"/>
                                  </p:stCondLst>
                                  <p:childTnLst>
                                    <p:set>
                                      <p:cBhvr>
                                        <p:cTn id="69" dur="1" fill="hold">
                                          <p:stCondLst>
                                            <p:cond delay="0"/>
                                          </p:stCondLst>
                                        </p:cTn>
                                        <p:tgtEl>
                                          <p:spTgt spid="21">
                                            <p:txEl>
                                              <p:pRg st="0" end="0"/>
                                            </p:txEl>
                                          </p:spTgt>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250"/>
                                        <p:tgtEl>
                                          <p:spTgt spid="16"/>
                                        </p:tgtEl>
                                      </p:cBhvr>
                                    </p:animEffect>
                                    <p:set>
                                      <p:cBhvr>
                                        <p:cTn id="74" dur="1" fill="hold">
                                          <p:stCondLst>
                                            <p:cond delay="249"/>
                                          </p:stCondLst>
                                        </p:cTn>
                                        <p:tgtEl>
                                          <p:spTgt spid="16"/>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250"/>
                                        <p:tgtEl>
                                          <p:spTgt spid="17"/>
                                        </p:tgtEl>
                                      </p:cBhvr>
                                    </p:animEffect>
                                    <p:set>
                                      <p:cBhvr>
                                        <p:cTn id="77" dur="1" fill="hold">
                                          <p:stCondLst>
                                            <p:cond delay="249"/>
                                          </p:stCondLst>
                                        </p:cTn>
                                        <p:tgtEl>
                                          <p:spTgt spid="17"/>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10"/>
                                        </p:tgtEl>
                                      </p:cBhvr>
                                    </p:animEffect>
                                    <p:set>
                                      <p:cBhvr>
                                        <p:cTn id="82" dur="1" fill="hold">
                                          <p:stCondLst>
                                            <p:cond delay="499"/>
                                          </p:stCondLst>
                                        </p:cTn>
                                        <p:tgtEl>
                                          <p:spTgt spid="10"/>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2"/>
                                        </p:tgtEl>
                                      </p:cBhvr>
                                    </p:animEffect>
                                    <p:set>
                                      <p:cBhvr>
                                        <p:cTn id="85" dur="1" fill="hold">
                                          <p:stCondLst>
                                            <p:cond delay="499"/>
                                          </p:stCondLst>
                                        </p:cTn>
                                        <p:tgtEl>
                                          <p:spTgt spid="12"/>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9"/>
                                        </p:tgtEl>
                                      </p:cBhvr>
                                    </p:animEffect>
                                    <p:set>
                                      <p:cBhvr>
                                        <p:cTn id="88" dur="1" fill="hold">
                                          <p:stCondLst>
                                            <p:cond delay="499"/>
                                          </p:stCondLst>
                                        </p:cTn>
                                        <p:tgtEl>
                                          <p:spTgt spid="9"/>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6"/>
                                        </p:tgtEl>
                                      </p:cBhvr>
                                    </p:animEffect>
                                    <p:set>
                                      <p:cBhvr>
                                        <p:cTn id="91" dur="1" fill="hold">
                                          <p:stCondLst>
                                            <p:cond delay="499"/>
                                          </p:stCondLst>
                                        </p:cTn>
                                        <p:tgtEl>
                                          <p:spTgt spid="6"/>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1"/>
                                        </p:tgtEl>
                                      </p:cBhvr>
                                    </p:animEffect>
                                    <p:set>
                                      <p:cBhvr>
                                        <p:cTn id="94" dur="1" fill="hold">
                                          <p:stCondLst>
                                            <p:cond delay="499"/>
                                          </p:stCondLst>
                                        </p:cTn>
                                        <p:tgtEl>
                                          <p:spTgt spid="11"/>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3"/>
                                        </p:tgtEl>
                                      </p:cBhvr>
                                    </p:animEffect>
                                    <p:set>
                                      <p:cBhvr>
                                        <p:cTn id="97" dur="1" fill="hold">
                                          <p:stCondLst>
                                            <p:cond delay="499"/>
                                          </p:stCondLst>
                                        </p:cTn>
                                        <p:tgtEl>
                                          <p:spTgt spid="3"/>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42" presetClass="path" presetSubtype="0" accel="50000" decel="50000" fill="hold" grpId="1" nodeType="clickEffect">
                                  <p:stCondLst>
                                    <p:cond delay="0"/>
                                  </p:stCondLst>
                                  <p:childTnLst>
                                    <p:animMotion origin="layout" path="M -2.29167E-6 2.96296E-6 L -0.2569 -0.15996 " pathEditMode="relative" rAng="0" ptsTypes="AA">
                                      <p:cBhvr>
                                        <p:cTn id="101" dur="1000" fill="hold"/>
                                        <p:tgtEl>
                                          <p:spTgt spid="15"/>
                                        </p:tgtEl>
                                        <p:attrNameLst>
                                          <p:attrName>ppt_x</p:attrName>
                                          <p:attrName>ppt_y</p:attrName>
                                        </p:attrNameLst>
                                      </p:cBhvr>
                                      <p:rCtr x="-12852" y="-8009"/>
                                    </p:animMotion>
                                  </p:childTnLst>
                                </p:cTn>
                              </p:par>
                            </p:childTnLst>
                          </p:cTn>
                        </p:par>
                      </p:childTnLst>
                    </p:cTn>
                  </p:par>
                  <p:par>
                    <p:cTn id="102" fill="hold">
                      <p:stCondLst>
                        <p:cond delay="indefinite"/>
                      </p:stCondLst>
                      <p:childTnLst>
                        <p:par>
                          <p:cTn id="103" fill="hold">
                            <p:stCondLst>
                              <p:cond delay="0"/>
                            </p:stCondLst>
                            <p:childTnLst>
                              <p:par>
                                <p:cTn id="104" presetID="14" presetClass="entr" presetSubtype="10" fill="hold" grpId="0" nodeType="clickEffect">
                                  <p:stCondLst>
                                    <p:cond delay="0"/>
                                  </p:stCondLst>
                                  <p:childTnLst>
                                    <p:set>
                                      <p:cBhvr>
                                        <p:cTn id="105" dur="1" fill="hold">
                                          <p:stCondLst>
                                            <p:cond delay="0"/>
                                          </p:stCondLst>
                                        </p:cTn>
                                        <p:tgtEl>
                                          <p:spTgt spid="22"/>
                                        </p:tgtEl>
                                        <p:attrNameLst>
                                          <p:attrName>style.visibility</p:attrName>
                                        </p:attrNameLst>
                                      </p:cBhvr>
                                      <p:to>
                                        <p:strVal val="visible"/>
                                      </p:to>
                                    </p:set>
                                    <p:animEffect transition="in" filter="randombar(horizontal)">
                                      <p:cBhvr>
                                        <p:cTn id="106" dur="500"/>
                                        <p:tgtEl>
                                          <p:spTgt spid="22"/>
                                        </p:tgtEl>
                                      </p:cBhvr>
                                    </p:animEffect>
                                  </p:childTnLst>
                                </p:cTn>
                              </p:par>
                            </p:childTnLst>
                          </p:cTn>
                        </p:par>
                      </p:childTnLst>
                    </p:cTn>
                  </p:par>
                  <p:par>
                    <p:cTn id="107" fill="hold">
                      <p:stCondLst>
                        <p:cond delay="indefinite"/>
                      </p:stCondLst>
                      <p:childTnLst>
                        <p:par>
                          <p:cTn id="108" fill="hold">
                            <p:stCondLst>
                              <p:cond delay="0"/>
                            </p:stCondLst>
                            <p:childTnLst>
                              <p:par>
                                <p:cTn id="109" presetID="53" presetClass="exit" presetSubtype="32" fill="hold" grpId="1" nodeType="clickEffect">
                                  <p:stCondLst>
                                    <p:cond delay="0"/>
                                  </p:stCondLst>
                                  <p:childTnLst>
                                    <p:anim calcmode="lin" valueType="num">
                                      <p:cBhvr>
                                        <p:cTn id="110" dur="500"/>
                                        <p:tgtEl>
                                          <p:spTgt spid="22"/>
                                        </p:tgtEl>
                                        <p:attrNameLst>
                                          <p:attrName>ppt_w</p:attrName>
                                        </p:attrNameLst>
                                      </p:cBhvr>
                                      <p:tavLst>
                                        <p:tav tm="0">
                                          <p:val>
                                            <p:strVal val="ppt_w"/>
                                          </p:val>
                                        </p:tav>
                                        <p:tav tm="100000">
                                          <p:val>
                                            <p:fltVal val="0"/>
                                          </p:val>
                                        </p:tav>
                                      </p:tavLst>
                                    </p:anim>
                                    <p:anim calcmode="lin" valueType="num">
                                      <p:cBhvr>
                                        <p:cTn id="111" dur="500"/>
                                        <p:tgtEl>
                                          <p:spTgt spid="22"/>
                                        </p:tgtEl>
                                        <p:attrNameLst>
                                          <p:attrName>ppt_h</p:attrName>
                                        </p:attrNameLst>
                                      </p:cBhvr>
                                      <p:tavLst>
                                        <p:tav tm="0">
                                          <p:val>
                                            <p:strVal val="ppt_h"/>
                                          </p:val>
                                        </p:tav>
                                        <p:tav tm="100000">
                                          <p:val>
                                            <p:fltVal val="0"/>
                                          </p:val>
                                        </p:tav>
                                      </p:tavLst>
                                    </p:anim>
                                    <p:animEffect transition="out" filter="fade">
                                      <p:cBhvr>
                                        <p:cTn id="112" dur="500"/>
                                        <p:tgtEl>
                                          <p:spTgt spid="22"/>
                                        </p:tgtEl>
                                      </p:cBhvr>
                                    </p:animEffect>
                                    <p:set>
                                      <p:cBhvr>
                                        <p:cTn id="113"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11" grpId="0"/>
      <p:bldP spid="11" grpId="1"/>
      <p:bldP spid="15" grpId="0"/>
      <p:bldP spid="15" grpId="1"/>
      <p:bldP spid="16" grpId="0" animBg="1"/>
      <p:bldP spid="16" grpId="1" animBg="1"/>
      <p:bldP spid="17" grpId="0" animBg="1"/>
      <p:bldP spid="17" grpId="1" animBg="1"/>
      <p:bldP spid="22" grpId="0"/>
      <p:bldP spid="2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TextBox 2"/>
          <p:cNvSpPr txBox="1"/>
          <p:nvPr/>
        </p:nvSpPr>
        <p:spPr>
          <a:xfrm>
            <a:off x="2694597" y="74078"/>
            <a:ext cx="7354901" cy="769441"/>
          </a:xfrm>
          <a:prstGeom prst="rect">
            <a:avLst/>
          </a:prstGeom>
          <a:noFill/>
        </p:spPr>
        <p:txBody>
          <a:bodyPr wrap="square" rtlCol="0">
            <a:spAutoFit/>
          </a:bodyPr>
          <a:lstStyle/>
          <a:p>
            <a:r>
              <a:rPr lang="en-US" sz="4400" b="1">
                <a:solidFill>
                  <a:srgbClr val="FF0000"/>
                </a:solidFill>
              </a:rPr>
              <a:t>Cho trẻ xem một đoạn video</a:t>
            </a:r>
            <a:endParaRPr lang="en-US" sz="4400" b="1" dirty="0">
              <a:solidFill>
                <a:srgbClr val="FF0000"/>
              </a:solidFill>
            </a:endParaRPr>
          </a:p>
        </p:txBody>
      </p:sp>
      <p:pic>
        <p:nvPicPr>
          <p:cNvPr id="4" name="video dien gia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69701" y="906407"/>
            <a:ext cx="10586434" cy="575197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719" y="147124"/>
            <a:ext cx="901661" cy="963219"/>
          </a:xfrm>
          <a:prstGeom prst="rect">
            <a:avLst/>
          </a:prstGeom>
        </p:spPr>
      </p:pic>
    </p:spTree>
    <p:extLst>
      <p:ext uri="{BB962C8B-B14F-4D97-AF65-F5344CB8AC3E}">
        <p14:creationId xmlns:p14="http://schemas.microsoft.com/office/powerpoint/2010/main" val="34799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6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138902" y="1982450"/>
            <a:ext cx="9914196" cy="1446550"/>
          </a:xfrm>
          <a:prstGeom prst="rect">
            <a:avLst/>
          </a:prstGeom>
          <a:noFill/>
        </p:spPr>
        <p:txBody>
          <a:bodyPr wrap="square" rtlCol="0">
            <a:spAutoFit/>
          </a:bodyPr>
          <a:lstStyle/>
          <a:p>
            <a:r>
              <a:rPr lang="en-US" sz="4400" b="1">
                <a:solidFill>
                  <a:srgbClr val="FF0000"/>
                </a:solidFill>
              </a:rPr>
              <a:t>Trong đoạn video bạn Bon đã xin phép mẹ cái gì?</a:t>
            </a:r>
            <a:endParaRPr lang="en-US" sz="4400" b="1" dirty="0">
              <a:solidFill>
                <a:srgbClr val="FF0000"/>
              </a:solidFill>
            </a:endParaRPr>
          </a:p>
        </p:txBody>
      </p:sp>
      <p:sp>
        <p:nvSpPr>
          <p:cNvPr id="4" name="TextBox 3"/>
          <p:cNvSpPr txBox="1"/>
          <p:nvPr/>
        </p:nvSpPr>
        <p:spPr>
          <a:xfrm>
            <a:off x="2171252" y="3044279"/>
            <a:ext cx="7260515" cy="769441"/>
          </a:xfrm>
          <a:prstGeom prst="rect">
            <a:avLst/>
          </a:prstGeom>
          <a:noFill/>
        </p:spPr>
        <p:txBody>
          <a:bodyPr wrap="square" rtlCol="0">
            <a:spAutoFit/>
          </a:bodyPr>
          <a:lstStyle/>
          <a:p>
            <a:r>
              <a:rPr lang="en-US" sz="4400" b="1">
                <a:solidFill>
                  <a:srgbClr val="00B050"/>
                </a:solidFill>
              </a:rPr>
              <a:t>Mẹ Bon đã dặn Bon điều g?</a:t>
            </a:r>
            <a:endParaRPr lang="en-US" sz="4400" b="1" dirty="0">
              <a:solidFill>
                <a:srgbClr val="00B050"/>
              </a:solidFill>
            </a:endParaRPr>
          </a:p>
        </p:txBody>
      </p:sp>
      <p:sp>
        <p:nvSpPr>
          <p:cNvPr id="5" name="TextBox 4"/>
          <p:cNvSpPr txBox="1"/>
          <p:nvPr/>
        </p:nvSpPr>
        <p:spPr>
          <a:xfrm>
            <a:off x="1654693" y="2659558"/>
            <a:ext cx="9259132" cy="769441"/>
          </a:xfrm>
          <a:prstGeom prst="rect">
            <a:avLst/>
          </a:prstGeom>
          <a:noFill/>
        </p:spPr>
        <p:txBody>
          <a:bodyPr wrap="square" rtlCol="0">
            <a:spAutoFit/>
          </a:bodyPr>
          <a:lstStyle/>
          <a:p>
            <a:r>
              <a:rPr lang="en-US" sz="4400" b="1">
                <a:solidFill>
                  <a:srgbClr val="FF0066"/>
                </a:solidFill>
              </a:rPr>
              <a:t>Vì sao Bon lại sạc điện cho chiếc Ipat?</a:t>
            </a:r>
            <a:endParaRPr lang="en-US" sz="4400" b="1" dirty="0">
              <a:solidFill>
                <a:srgbClr val="FF0066"/>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19" y="147124"/>
            <a:ext cx="901661" cy="937093"/>
          </a:xfrm>
          <a:prstGeom prst="rect">
            <a:avLst/>
          </a:prstGeom>
        </p:spPr>
      </p:pic>
    </p:spTree>
    <p:extLst>
      <p:ext uri="{BB962C8B-B14F-4D97-AF65-F5344CB8AC3E}">
        <p14:creationId xmlns:p14="http://schemas.microsoft.com/office/powerpoint/2010/main" val="366403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3"/>
                                        </p:tgtEl>
                                        <p:attrNameLst>
                                          <p:attrName>ppt_w</p:attrName>
                                        </p:attrNameLst>
                                      </p:cBhvr>
                                      <p:tavLst>
                                        <p:tav tm="0">
                                          <p:val>
                                            <p:strVal val="ppt_w"/>
                                          </p:val>
                                        </p:tav>
                                        <p:tav tm="100000">
                                          <p:val>
                                            <p:fltVal val="0"/>
                                          </p:val>
                                        </p:tav>
                                      </p:tavLst>
                                    </p:anim>
                                    <p:anim calcmode="lin" valueType="num">
                                      <p:cBhvr>
                                        <p:cTn id="12" dur="500"/>
                                        <p:tgtEl>
                                          <p:spTgt spid="3"/>
                                        </p:tgtEl>
                                        <p:attrNameLst>
                                          <p:attrName>ppt_h</p:attrName>
                                        </p:attrNameLst>
                                      </p:cBhvr>
                                      <p:tavLst>
                                        <p:tav tm="0">
                                          <p:val>
                                            <p:strVal val="ppt_h"/>
                                          </p:val>
                                        </p:tav>
                                        <p:tav tm="100000">
                                          <p:val>
                                            <p:fltVal val="0"/>
                                          </p:val>
                                        </p:tav>
                                      </p:tavLst>
                                    </p:anim>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grpId="1" nodeType="clickEffect">
                                  <p:stCondLst>
                                    <p:cond delay="0"/>
                                  </p:stCondLst>
                                  <p:childTnLst>
                                    <p:anim calcmode="lin" valueType="num">
                                      <p:cBhvr>
                                        <p:cTn id="23" dur="500"/>
                                        <p:tgtEl>
                                          <p:spTgt spid="4"/>
                                        </p:tgtEl>
                                        <p:attrNameLst>
                                          <p:attrName>ppt_w</p:attrName>
                                        </p:attrNameLst>
                                      </p:cBhvr>
                                      <p:tavLst>
                                        <p:tav tm="0">
                                          <p:val>
                                            <p:strVal val="ppt_w"/>
                                          </p:val>
                                        </p:tav>
                                        <p:tav tm="100000">
                                          <p:val>
                                            <p:fltVal val="0"/>
                                          </p:val>
                                        </p:tav>
                                      </p:tavLst>
                                    </p:anim>
                                    <p:anim calcmode="lin" valueType="num">
                                      <p:cBhvr>
                                        <p:cTn id="24" dur="500"/>
                                        <p:tgtEl>
                                          <p:spTgt spid="4"/>
                                        </p:tgtEl>
                                        <p:attrNameLst>
                                          <p:attrName>ppt_h</p:attrName>
                                        </p:attrNameLst>
                                      </p:cBhvr>
                                      <p:tavLst>
                                        <p:tav tm="0">
                                          <p:val>
                                            <p:strVal val="ppt_h"/>
                                          </p:val>
                                        </p:tav>
                                        <p:tav tm="100000">
                                          <p:val>
                                            <p:fltVal val="0"/>
                                          </p:val>
                                        </p:tav>
                                      </p:tavLst>
                                    </p:anim>
                                    <p:animEffect transition="out" filter="fade">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5"/>
                                        </p:tgtEl>
                                        <p:attrNameLst>
                                          <p:attrName>ppt_w</p:attrName>
                                        </p:attrNameLst>
                                      </p:cBhvr>
                                      <p:tavLst>
                                        <p:tav tm="0">
                                          <p:val>
                                            <p:strVal val="ppt_w"/>
                                          </p:val>
                                        </p:tav>
                                        <p:tav tm="100000">
                                          <p:val>
                                            <p:fltVal val="0"/>
                                          </p:val>
                                        </p:tav>
                                      </p:tavLst>
                                    </p:anim>
                                    <p:anim calcmode="lin" valueType="num">
                                      <p:cBhvr>
                                        <p:cTn id="36" dur="500"/>
                                        <p:tgtEl>
                                          <p:spTgt spid="5"/>
                                        </p:tgtEl>
                                        <p:attrNameLst>
                                          <p:attrName>ppt_h</p:attrName>
                                        </p:attrNameLst>
                                      </p:cBhvr>
                                      <p:tavLst>
                                        <p:tav tm="0">
                                          <p:val>
                                            <p:strVal val="ppt_h"/>
                                          </p:val>
                                        </p:tav>
                                        <p:tav tm="100000">
                                          <p:val>
                                            <p:fltVal val="0"/>
                                          </p:val>
                                        </p:tav>
                                      </p:tavLst>
                                    </p:anim>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588655" y="573180"/>
            <a:ext cx="9234150" cy="646331"/>
          </a:xfrm>
          <a:prstGeom prst="rect">
            <a:avLst/>
          </a:prstGeom>
          <a:noFill/>
        </p:spPr>
        <p:txBody>
          <a:bodyPr wrap="square" rtlCol="0">
            <a:spAutoFit/>
          </a:bodyPr>
          <a:lstStyle/>
          <a:p>
            <a:r>
              <a:rPr lang="en-US" sz="3600" b="1">
                <a:solidFill>
                  <a:srgbClr val="FF0066"/>
                </a:solidFill>
              </a:rPr>
              <a:t>Bạn Bon đã làm gì sau khi bạn Bon tắm xong?</a:t>
            </a:r>
            <a:endParaRPr lang="en-US" sz="3600" b="1" dirty="0">
              <a:solidFill>
                <a:srgbClr val="FF0066"/>
              </a:solidFill>
            </a:endParaRPr>
          </a:p>
        </p:txBody>
      </p:sp>
      <p:sp>
        <p:nvSpPr>
          <p:cNvPr id="4" name="TextBox 3"/>
          <p:cNvSpPr txBox="1"/>
          <p:nvPr/>
        </p:nvSpPr>
        <p:spPr>
          <a:xfrm>
            <a:off x="2089294" y="4629983"/>
            <a:ext cx="2534190" cy="830997"/>
          </a:xfrm>
          <a:prstGeom prst="rect">
            <a:avLst/>
          </a:prstGeom>
          <a:noFill/>
        </p:spPr>
        <p:txBody>
          <a:bodyPr wrap="square" rtlCol="0">
            <a:spAutoFit/>
          </a:bodyPr>
          <a:lstStyle/>
          <a:p>
            <a:r>
              <a:rPr lang="en-US" sz="3200" b="1" dirty="0">
                <a:solidFill>
                  <a:srgbClr val="0070C0"/>
                </a:solidFill>
              </a:rPr>
              <a:t>1</a:t>
            </a:r>
            <a:r>
              <a:rPr lang="en-US" sz="3200" b="1">
                <a:solidFill>
                  <a:srgbClr val="0070C0"/>
                </a:solidFill>
              </a:rPr>
              <a:t>:</a:t>
            </a:r>
            <a:r>
              <a:rPr lang="en-US" sz="4800" b="1">
                <a:solidFill>
                  <a:srgbClr val="0070C0"/>
                </a:solidFill>
              </a:rPr>
              <a:t> </a:t>
            </a:r>
            <a:r>
              <a:rPr lang="en-US" sz="3200" b="1">
                <a:solidFill>
                  <a:schemeClr val="accent2">
                    <a:lumMod val="75000"/>
                  </a:schemeClr>
                </a:solidFill>
              </a:rPr>
              <a:t>Xem tivi</a:t>
            </a:r>
            <a:r>
              <a:rPr lang="en-US" sz="3200" b="1">
                <a:solidFill>
                  <a:srgbClr val="0070C0"/>
                </a:solidFill>
              </a:rPr>
              <a:t> </a:t>
            </a:r>
            <a:r>
              <a:rPr lang="en-US" sz="3200" b="1"/>
              <a:t> </a:t>
            </a:r>
            <a:endParaRPr lang="en-US" sz="3200" b="1"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6586" y="2189776"/>
            <a:ext cx="3461533" cy="2086377"/>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17731" y="2189775"/>
            <a:ext cx="3228372" cy="2086378"/>
          </a:xfrm>
          <a:prstGeom prst="rect">
            <a:avLst/>
          </a:prstGeom>
        </p:spPr>
      </p:pic>
      <p:sp>
        <p:nvSpPr>
          <p:cNvPr id="7" name="TextBox 6"/>
          <p:cNvSpPr txBox="1"/>
          <p:nvPr/>
        </p:nvSpPr>
        <p:spPr>
          <a:xfrm>
            <a:off x="6514060" y="4629983"/>
            <a:ext cx="3222367" cy="830997"/>
          </a:xfrm>
          <a:prstGeom prst="rect">
            <a:avLst/>
          </a:prstGeom>
          <a:noFill/>
        </p:spPr>
        <p:txBody>
          <a:bodyPr wrap="square" rtlCol="0">
            <a:spAutoFit/>
          </a:bodyPr>
          <a:lstStyle/>
          <a:p>
            <a:r>
              <a:rPr lang="en-US" sz="3600" b="1">
                <a:solidFill>
                  <a:srgbClr val="0070C0"/>
                </a:solidFill>
              </a:rPr>
              <a:t>2:</a:t>
            </a:r>
            <a:r>
              <a:rPr lang="en-US" sz="4800" b="1">
                <a:solidFill>
                  <a:srgbClr val="0070C0"/>
                </a:solidFill>
              </a:rPr>
              <a:t> </a:t>
            </a:r>
            <a:r>
              <a:rPr lang="en-US" sz="3200" b="1">
                <a:solidFill>
                  <a:schemeClr val="accent2">
                    <a:lumMod val="75000"/>
                  </a:schemeClr>
                </a:solidFill>
              </a:rPr>
              <a:t>Rút phích điện</a:t>
            </a:r>
            <a:endParaRPr lang="en-US" sz="3200" b="1" dirty="0"/>
          </a:p>
        </p:txBody>
      </p:sp>
      <p:sp>
        <p:nvSpPr>
          <p:cNvPr id="15" name="Oval 14"/>
          <p:cNvSpPr/>
          <p:nvPr/>
        </p:nvSpPr>
        <p:spPr>
          <a:xfrm>
            <a:off x="10263146" y="4819648"/>
            <a:ext cx="1741347" cy="170863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0513300" y="5081381"/>
            <a:ext cx="1241037" cy="1185163"/>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0764856" y="4919157"/>
            <a:ext cx="862147" cy="1569660"/>
          </a:xfrm>
          <a:prstGeom prst="rect">
            <a:avLst/>
          </a:prstGeom>
          <a:noFill/>
        </p:spPr>
        <p:txBody>
          <a:bodyPr wrap="square" rtlCol="0">
            <a:spAutoFit/>
          </a:bodyPr>
          <a:lstStyle/>
          <a:p>
            <a:r>
              <a:rPr lang="en-US" sz="9600" b="1" dirty="0">
                <a:solidFill>
                  <a:srgbClr val="002060"/>
                </a:solidFill>
              </a:rPr>
              <a:t>5</a:t>
            </a:r>
          </a:p>
        </p:txBody>
      </p:sp>
      <p:sp>
        <p:nvSpPr>
          <p:cNvPr id="18" name="TextBox 17"/>
          <p:cNvSpPr txBox="1"/>
          <p:nvPr/>
        </p:nvSpPr>
        <p:spPr>
          <a:xfrm>
            <a:off x="10764856" y="4919157"/>
            <a:ext cx="862147" cy="1569660"/>
          </a:xfrm>
          <a:prstGeom prst="rect">
            <a:avLst/>
          </a:prstGeom>
          <a:noFill/>
        </p:spPr>
        <p:txBody>
          <a:bodyPr wrap="square" rtlCol="0">
            <a:spAutoFit/>
          </a:bodyPr>
          <a:lstStyle/>
          <a:p>
            <a:r>
              <a:rPr lang="en-US" sz="9600" b="1" dirty="0">
                <a:solidFill>
                  <a:srgbClr val="002060"/>
                </a:solidFill>
              </a:rPr>
              <a:t>4</a:t>
            </a:r>
          </a:p>
        </p:txBody>
      </p:sp>
      <p:sp>
        <p:nvSpPr>
          <p:cNvPr id="19" name="TextBox 18"/>
          <p:cNvSpPr txBox="1"/>
          <p:nvPr/>
        </p:nvSpPr>
        <p:spPr>
          <a:xfrm>
            <a:off x="10764856" y="4919157"/>
            <a:ext cx="862147" cy="1569660"/>
          </a:xfrm>
          <a:prstGeom prst="rect">
            <a:avLst/>
          </a:prstGeom>
          <a:noFill/>
        </p:spPr>
        <p:txBody>
          <a:bodyPr wrap="square" rtlCol="0">
            <a:spAutoFit/>
          </a:bodyPr>
          <a:lstStyle/>
          <a:p>
            <a:r>
              <a:rPr lang="en-US" sz="9600" b="1" dirty="0">
                <a:solidFill>
                  <a:srgbClr val="002060"/>
                </a:solidFill>
              </a:rPr>
              <a:t>3</a:t>
            </a:r>
          </a:p>
        </p:txBody>
      </p:sp>
      <p:sp>
        <p:nvSpPr>
          <p:cNvPr id="20" name="TextBox 19"/>
          <p:cNvSpPr txBox="1"/>
          <p:nvPr/>
        </p:nvSpPr>
        <p:spPr>
          <a:xfrm>
            <a:off x="10764856" y="4919157"/>
            <a:ext cx="862147" cy="1569660"/>
          </a:xfrm>
          <a:prstGeom prst="rect">
            <a:avLst/>
          </a:prstGeom>
          <a:noFill/>
        </p:spPr>
        <p:txBody>
          <a:bodyPr wrap="square" rtlCol="0">
            <a:spAutoFit/>
          </a:bodyPr>
          <a:lstStyle/>
          <a:p>
            <a:r>
              <a:rPr lang="en-US" sz="9600" b="1" dirty="0">
                <a:solidFill>
                  <a:srgbClr val="002060"/>
                </a:solidFill>
              </a:rPr>
              <a:t>2</a:t>
            </a:r>
          </a:p>
        </p:txBody>
      </p:sp>
      <p:sp>
        <p:nvSpPr>
          <p:cNvPr id="21" name="TextBox 20"/>
          <p:cNvSpPr txBox="1"/>
          <p:nvPr/>
        </p:nvSpPr>
        <p:spPr>
          <a:xfrm>
            <a:off x="10764856" y="4919157"/>
            <a:ext cx="862147" cy="1569660"/>
          </a:xfrm>
          <a:prstGeom prst="rect">
            <a:avLst/>
          </a:prstGeom>
          <a:noFill/>
        </p:spPr>
        <p:txBody>
          <a:bodyPr wrap="square" rtlCol="0">
            <a:spAutoFit/>
          </a:bodyPr>
          <a:lstStyle/>
          <a:p>
            <a:r>
              <a:rPr lang="en-US" sz="9600" b="1" dirty="0">
                <a:solidFill>
                  <a:srgbClr val="002060"/>
                </a:solidFill>
              </a:rPr>
              <a:t>1</a:t>
            </a:r>
          </a:p>
        </p:txBody>
      </p:sp>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719" y="147124"/>
            <a:ext cx="901661" cy="806465"/>
          </a:xfrm>
          <a:prstGeom prst="rect">
            <a:avLst/>
          </a:prstGeom>
        </p:spPr>
      </p:pic>
    </p:spTree>
    <p:extLst>
      <p:ext uri="{BB962C8B-B14F-4D97-AF65-F5344CB8AC3E}">
        <p14:creationId xmlns:p14="http://schemas.microsoft.com/office/powerpoint/2010/main" val="320899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heel(1)">
                                      <p:cBhvr>
                                        <p:cTn id="28" dur="2000"/>
                                        <p:tgtEl>
                                          <p:spTgt spid="15"/>
                                        </p:tgtEl>
                                      </p:cBhvr>
                                    </p:animEffect>
                                  </p:childTnLst>
                                </p:cTn>
                              </p:par>
                              <p:par>
                                <p:cTn id="29" presetID="21" presetClass="entr" presetSubtype="1" repeatCount="500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heel(1)">
                                      <p:cBhvr>
                                        <p:cTn id="31" dur="1000"/>
                                        <p:tgtEl>
                                          <p:spTgt spid="16"/>
                                        </p:tgtEl>
                                      </p:cBhvr>
                                    </p:animEffect>
                                  </p:childTnLst>
                                </p:cTn>
                              </p:par>
                              <p:par>
                                <p:cTn id="32" presetID="1" presetClass="entr" presetSubtype="0" fill="hold" nodeType="withEffect">
                                  <p:stCondLst>
                                    <p:cond delay="0"/>
                                  </p:stCondLst>
                                  <p:childTnLst>
                                    <p:set>
                                      <p:cBhvr>
                                        <p:cTn id="33" dur="1" fill="hold">
                                          <p:stCondLst>
                                            <p:cond delay="0"/>
                                          </p:stCondLst>
                                        </p:cTn>
                                        <p:tgtEl>
                                          <p:spTgt spid="17">
                                            <p:txEl>
                                              <p:pRg st="0" end="0"/>
                                            </p:txEl>
                                          </p:spTgt>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par>
                                <p:cTn id="34" presetID="1" presetClass="exit" presetSubtype="0" fill="hold" nodeType="withEffect">
                                  <p:stCondLst>
                                    <p:cond delay="0"/>
                                  </p:stCondLst>
                                  <p:childTnLst>
                                    <p:set>
                                      <p:cBhvr>
                                        <p:cTn id="35" dur="1" fill="hold">
                                          <p:stCondLst>
                                            <p:cond delay="0"/>
                                          </p:stCondLst>
                                        </p:cTn>
                                        <p:tgtEl>
                                          <p:spTgt spid="17">
                                            <p:txEl>
                                              <p:pRg st="0" end="0"/>
                                            </p:txEl>
                                          </p:spTgt>
                                        </p:tgtEl>
                                        <p:attrNameLst>
                                          <p:attrName>style.visibility</p:attrName>
                                        </p:attrNameLst>
                                      </p:cBhvr>
                                      <p:to>
                                        <p:strVal val="hidden"/>
                                      </p:to>
                                    </p:set>
                                  </p:childTnLst>
                                </p:cTn>
                              </p:par>
                              <p:par>
                                <p:cTn id="36" presetID="1" presetClass="entr" presetSubtype="0" fill="hold" nodeType="withEffect">
                                  <p:stCondLst>
                                    <p:cond delay="1000"/>
                                  </p:stCondLst>
                                  <p:childTnLst>
                                    <p:set>
                                      <p:cBhvr>
                                        <p:cTn id="37" dur="1" fill="hold">
                                          <p:stCondLst>
                                            <p:cond delay="0"/>
                                          </p:stCondLst>
                                        </p:cTn>
                                        <p:tgtEl>
                                          <p:spTgt spid="18">
                                            <p:txEl>
                                              <p:pRg st="0" end="0"/>
                                            </p:txEl>
                                          </p:spTgt>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38" presetID="1" presetClass="exit" presetSubtype="0" fill="hold" nodeType="withEffect">
                                  <p:stCondLst>
                                    <p:cond delay="2000"/>
                                  </p:stCondLst>
                                  <p:childTnLst>
                                    <p:set>
                                      <p:cBhvr>
                                        <p:cTn id="39" dur="1" fill="hold">
                                          <p:stCondLst>
                                            <p:cond delay="0"/>
                                          </p:stCondLst>
                                        </p:cTn>
                                        <p:tgtEl>
                                          <p:spTgt spid="18">
                                            <p:txEl>
                                              <p:pRg st="0" end="0"/>
                                            </p:txEl>
                                          </p:spTgt>
                                        </p:tgtEl>
                                        <p:attrNameLst>
                                          <p:attrName>style.visibility</p:attrName>
                                        </p:attrNameLst>
                                      </p:cBhvr>
                                      <p:to>
                                        <p:strVal val="hidden"/>
                                      </p:to>
                                    </p:set>
                                  </p:childTnLst>
                                </p:cTn>
                              </p:par>
                              <p:par>
                                <p:cTn id="40" presetID="1" presetClass="entr" presetSubtype="0" fill="hold" nodeType="withEffect">
                                  <p:stCondLst>
                                    <p:cond delay="2000"/>
                                  </p:stCondLst>
                                  <p:childTnLst>
                                    <p:set>
                                      <p:cBhvr>
                                        <p:cTn id="41" dur="1" fill="hold">
                                          <p:stCondLst>
                                            <p:cond delay="0"/>
                                          </p:stCondLst>
                                        </p:cTn>
                                        <p:tgtEl>
                                          <p:spTgt spid="19">
                                            <p:txEl>
                                              <p:pRg st="0" end="0"/>
                                            </p:txEl>
                                          </p:spTgt>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par>
                                <p:cTn id="42" presetID="1" presetClass="exit" presetSubtype="0" fill="hold" nodeType="withEffect">
                                  <p:stCondLst>
                                    <p:cond delay="3000"/>
                                  </p:stCondLst>
                                  <p:childTnLst>
                                    <p:set>
                                      <p:cBhvr>
                                        <p:cTn id="43" dur="1" fill="hold">
                                          <p:stCondLst>
                                            <p:cond delay="0"/>
                                          </p:stCondLst>
                                        </p:cTn>
                                        <p:tgtEl>
                                          <p:spTgt spid="19">
                                            <p:txEl>
                                              <p:pRg st="0" end="0"/>
                                            </p:txEl>
                                          </p:spTgt>
                                        </p:tgtEl>
                                        <p:attrNameLst>
                                          <p:attrName>style.visibility</p:attrName>
                                        </p:attrNameLst>
                                      </p:cBhvr>
                                      <p:to>
                                        <p:strVal val="hidden"/>
                                      </p:to>
                                    </p:set>
                                  </p:childTnLst>
                                </p:cTn>
                              </p:par>
                              <p:par>
                                <p:cTn id="44" presetID="1" presetClass="entr" presetSubtype="0" fill="hold" nodeType="withEffect">
                                  <p:stCondLst>
                                    <p:cond delay="3000"/>
                                  </p:stCondLst>
                                  <p:childTnLst>
                                    <p:set>
                                      <p:cBhvr>
                                        <p:cTn id="45" dur="1" fill="hold">
                                          <p:stCondLst>
                                            <p:cond delay="0"/>
                                          </p:stCondLst>
                                        </p:cTn>
                                        <p:tgtEl>
                                          <p:spTgt spid="20">
                                            <p:txEl>
                                              <p:pRg st="0" end="0"/>
                                            </p:txEl>
                                          </p:spTgt>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click.wav"/>
                                        </p:tgtEl>
                                      </p:cMediaNode>
                                    </p:audio>
                                  </p:subTnLst>
                                </p:cTn>
                              </p:par>
                              <p:par>
                                <p:cTn id="46" presetID="1" presetClass="exit" presetSubtype="0" fill="hold" nodeType="withEffect">
                                  <p:stCondLst>
                                    <p:cond delay="4000"/>
                                  </p:stCondLst>
                                  <p:childTnLst>
                                    <p:set>
                                      <p:cBhvr>
                                        <p:cTn id="47" dur="1" fill="hold">
                                          <p:stCondLst>
                                            <p:cond delay="0"/>
                                          </p:stCondLst>
                                        </p:cTn>
                                        <p:tgtEl>
                                          <p:spTgt spid="20">
                                            <p:txEl>
                                              <p:pRg st="0" end="0"/>
                                            </p:txEl>
                                          </p:spTgt>
                                        </p:tgtEl>
                                        <p:attrNameLst>
                                          <p:attrName>style.visibility</p:attrName>
                                        </p:attrNameLst>
                                      </p:cBhvr>
                                      <p:to>
                                        <p:strVal val="hidden"/>
                                      </p:to>
                                    </p:set>
                                  </p:childTnLst>
                                </p:cTn>
                              </p:par>
                              <p:par>
                                <p:cTn id="48" presetID="1" presetClass="entr" presetSubtype="0" fill="hold" nodeType="withEffect">
                                  <p:stCondLst>
                                    <p:cond delay="4000"/>
                                  </p:stCondLst>
                                  <p:childTnLst>
                                    <p:set>
                                      <p:cBhvr>
                                        <p:cTn id="49" dur="1" fill="hold">
                                          <p:stCondLst>
                                            <p:cond delay="0"/>
                                          </p:stCondLst>
                                        </p:cTn>
                                        <p:tgtEl>
                                          <p:spTgt spid="21">
                                            <p:txEl>
                                              <p:pRg st="0" end="0"/>
                                            </p:txEl>
                                          </p:spTgt>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0" presetID="1" presetClass="exit" presetSubtype="0" fill="hold" nodeType="withEffect">
                                  <p:stCondLst>
                                    <p:cond delay="5000"/>
                                  </p:stCondLst>
                                  <p:childTnLst>
                                    <p:set>
                                      <p:cBhvr>
                                        <p:cTn id="51" dur="1" fill="hold">
                                          <p:stCondLst>
                                            <p:cond delay="0"/>
                                          </p:stCondLst>
                                        </p:cTn>
                                        <p:tgtEl>
                                          <p:spTgt spid="21">
                                            <p:txEl>
                                              <p:pRg st="0" end="0"/>
                                            </p:txEl>
                                          </p:spTgt>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10"/>
                                        <p:tgtEl>
                                          <p:spTgt spid="15"/>
                                        </p:tgtEl>
                                      </p:cBhvr>
                                    </p:animEffect>
                                    <p:set>
                                      <p:cBhvr>
                                        <p:cTn id="56" dur="1" fill="hold">
                                          <p:stCondLst>
                                            <p:cond delay="9"/>
                                          </p:stCondLst>
                                        </p:cTn>
                                        <p:tgtEl>
                                          <p:spTgt spid="15"/>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10"/>
                                        <p:tgtEl>
                                          <p:spTgt spid="16"/>
                                        </p:tgtEl>
                                      </p:cBhvr>
                                    </p:animEffect>
                                    <p:set>
                                      <p:cBhvr>
                                        <p:cTn id="59" dur="1" fill="hold">
                                          <p:stCondLst>
                                            <p:cond delay="9"/>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3" name="bomb.wav"/>
                                        </p:tgtEl>
                                      </p:cMediaNode>
                                    </p:audio>
                                  </p:subTnLst>
                                </p:cTn>
                              </p:par>
                            </p:childTnLst>
                          </p:cTn>
                        </p:par>
                      </p:childTnLst>
                    </p:cTn>
                  </p:par>
                  <p:par>
                    <p:cTn id="60" fill="hold">
                      <p:stCondLst>
                        <p:cond delay="indefinite"/>
                      </p:stCondLst>
                      <p:childTnLst>
                        <p:par>
                          <p:cTn id="61" fill="hold">
                            <p:stCondLst>
                              <p:cond delay="0"/>
                            </p:stCondLst>
                            <p:childTnLst>
                              <p:par>
                                <p:cTn id="62" presetID="53" presetClass="exit" presetSubtype="32" fill="hold" nodeType="clickEffect">
                                  <p:stCondLst>
                                    <p:cond delay="0"/>
                                  </p:stCondLst>
                                  <p:childTnLst>
                                    <p:anim calcmode="lin" valueType="num">
                                      <p:cBhvr>
                                        <p:cTn id="63" dur="500"/>
                                        <p:tgtEl>
                                          <p:spTgt spid="5"/>
                                        </p:tgtEl>
                                        <p:attrNameLst>
                                          <p:attrName>ppt_w</p:attrName>
                                        </p:attrNameLst>
                                      </p:cBhvr>
                                      <p:tavLst>
                                        <p:tav tm="0">
                                          <p:val>
                                            <p:strVal val="ppt_w"/>
                                          </p:val>
                                        </p:tav>
                                        <p:tav tm="100000">
                                          <p:val>
                                            <p:fltVal val="0"/>
                                          </p:val>
                                        </p:tav>
                                      </p:tavLst>
                                    </p:anim>
                                    <p:anim calcmode="lin" valueType="num">
                                      <p:cBhvr>
                                        <p:cTn id="64" dur="500"/>
                                        <p:tgtEl>
                                          <p:spTgt spid="5"/>
                                        </p:tgtEl>
                                        <p:attrNameLst>
                                          <p:attrName>ppt_h</p:attrName>
                                        </p:attrNameLst>
                                      </p:cBhvr>
                                      <p:tavLst>
                                        <p:tav tm="0">
                                          <p:val>
                                            <p:strVal val="ppt_h"/>
                                          </p:val>
                                        </p:tav>
                                        <p:tav tm="100000">
                                          <p:val>
                                            <p:fltVal val="0"/>
                                          </p:val>
                                        </p:tav>
                                      </p:tavLst>
                                    </p:anim>
                                    <p:animEffect transition="out" filter="fade">
                                      <p:cBhvr>
                                        <p:cTn id="65" dur="500"/>
                                        <p:tgtEl>
                                          <p:spTgt spid="5"/>
                                        </p:tgtEl>
                                      </p:cBhvr>
                                    </p:animEffect>
                                    <p:set>
                                      <p:cBhvr>
                                        <p:cTn id="66" dur="1" fill="hold">
                                          <p:stCondLst>
                                            <p:cond delay="499"/>
                                          </p:stCondLst>
                                        </p:cTn>
                                        <p:tgtEl>
                                          <p:spTgt spid="5"/>
                                        </p:tgtEl>
                                        <p:attrNameLst>
                                          <p:attrName>style.visibility</p:attrName>
                                        </p:attrNameLst>
                                      </p:cBhvr>
                                      <p:to>
                                        <p:strVal val="hidden"/>
                                      </p:to>
                                    </p:set>
                                  </p:childTnLst>
                                </p:cTn>
                              </p:par>
                              <p:par>
                                <p:cTn id="67" presetID="53" presetClass="exit" presetSubtype="32" fill="hold" grpId="1" nodeType="withEffect">
                                  <p:stCondLst>
                                    <p:cond delay="0"/>
                                  </p:stCondLst>
                                  <p:childTnLst>
                                    <p:anim calcmode="lin" valueType="num">
                                      <p:cBhvr>
                                        <p:cTn id="68" dur="500"/>
                                        <p:tgtEl>
                                          <p:spTgt spid="4"/>
                                        </p:tgtEl>
                                        <p:attrNameLst>
                                          <p:attrName>ppt_w</p:attrName>
                                        </p:attrNameLst>
                                      </p:cBhvr>
                                      <p:tavLst>
                                        <p:tav tm="0">
                                          <p:val>
                                            <p:strVal val="ppt_w"/>
                                          </p:val>
                                        </p:tav>
                                        <p:tav tm="100000">
                                          <p:val>
                                            <p:fltVal val="0"/>
                                          </p:val>
                                        </p:tav>
                                      </p:tavLst>
                                    </p:anim>
                                    <p:anim calcmode="lin" valueType="num">
                                      <p:cBhvr>
                                        <p:cTn id="69" dur="500"/>
                                        <p:tgtEl>
                                          <p:spTgt spid="4"/>
                                        </p:tgtEl>
                                        <p:attrNameLst>
                                          <p:attrName>ppt_h</p:attrName>
                                        </p:attrNameLst>
                                      </p:cBhvr>
                                      <p:tavLst>
                                        <p:tav tm="0">
                                          <p:val>
                                            <p:strVal val="ppt_h"/>
                                          </p:val>
                                        </p:tav>
                                        <p:tav tm="100000">
                                          <p:val>
                                            <p:fltVal val="0"/>
                                          </p:val>
                                        </p:tav>
                                      </p:tavLst>
                                    </p:anim>
                                    <p:animEffect transition="out" filter="fade">
                                      <p:cBhvr>
                                        <p:cTn id="70" dur="500"/>
                                        <p:tgtEl>
                                          <p:spTgt spid="4"/>
                                        </p:tgtEl>
                                      </p:cBhvr>
                                    </p:animEffect>
                                    <p:set>
                                      <p:cBhvr>
                                        <p:cTn id="71" dur="1" fill="hold">
                                          <p:stCondLst>
                                            <p:cond delay="499"/>
                                          </p:stCondLst>
                                        </p:cTn>
                                        <p:tgtEl>
                                          <p:spTgt spid="4"/>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42" presetClass="path" presetSubtype="0" accel="50000" decel="50000" fill="hold" nodeType="clickEffect">
                                  <p:stCondLst>
                                    <p:cond delay="0"/>
                                  </p:stCondLst>
                                  <p:childTnLst>
                                    <p:animMotion origin="layout" path="M -2.08333E-7 3.7037E-6 L -0.20534 0.00023 " pathEditMode="relative" rAng="0" ptsTypes="AA">
                                      <p:cBhvr>
                                        <p:cTn id="75" dur="2000" fill="hold"/>
                                        <p:tgtEl>
                                          <p:spTgt spid="6"/>
                                        </p:tgtEl>
                                        <p:attrNameLst>
                                          <p:attrName>ppt_x</p:attrName>
                                          <p:attrName>ppt_y</p:attrName>
                                        </p:attrNameLst>
                                      </p:cBhvr>
                                      <p:rCtr x="-10273" y="0"/>
                                    </p:animMotion>
                                  </p:childTnLst>
                                </p:cTn>
                              </p:par>
                              <p:par>
                                <p:cTn id="76" presetID="42" presetClass="path" presetSubtype="0" accel="50000" decel="50000" fill="hold" grpId="1" nodeType="withEffect">
                                  <p:stCondLst>
                                    <p:cond delay="0"/>
                                  </p:stCondLst>
                                  <p:childTnLst>
                                    <p:animMotion origin="layout" path="M 3.75E-6 1.85185E-6 L -0.19987 0.00532 " pathEditMode="relative" rAng="0" ptsTypes="AA">
                                      <p:cBhvr>
                                        <p:cTn id="77" dur="2000" fill="hold"/>
                                        <p:tgtEl>
                                          <p:spTgt spid="7"/>
                                        </p:tgtEl>
                                        <p:attrNameLst>
                                          <p:attrName>ppt_x</p:attrName>
                                          <p:attrName>ppt_y</p:attrName>
                                        </p:attrNameLst>
                                      </p:cBhvr>
                                      <p:rCtr x="-10000" y="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P spid="7" grpId="0"/>
      <p:bldP spid="7" grpId="1"/>
      <p:bldP spid="15" grpId="0" animBg="1"/>
      <p:bldP spid="15" grpId="1" animBg="1"/>
      <p:bldP spid="16" grpId="0" animBg="1"/>
      <p:bldP spid="1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p:cNvSpPr txBox="1"/>
          <p:nvPr/>
        </p:nvSpPr>
        <p:spPr>
          <a:xfrm>
            <a:off x="1607019" y="1141316"/>
            <a:ext cx="9234150" cy="1200329"/>
          </a:xfrm>
          <a:prstGeom prst="rect">
            <a:avLst/>
          </a:prstGeom>
          <a:noFill/>
        </p:spPr>
        <p:txBody>
          <a:bodyPr wrap="square" rtlCol="0">
            <a:spAutoFit/>
          </a:bodyPr>
          <a:lstStyle/>
          <a:p>
            <a:r>
              <a:rPr lang="en-US" sz="3600" b="1">
                <a:solidFill>
                  <a:srgbClr val="FF0066"/>
                </a:solidFill>
              </a:rPr>
              <a:t>Điều gì đã xảy ra với bạn Bon khi tay bạn Bon bị ướt đã rút phích điện?</a:t>
            </a:r>
            <a:endParaRPr lang="en-US" sz="3600" b="1" dirty="0">
              <a:solidFill>
                <a:srgbClr val="FF0066"/>
              </a:solidFill>
            </a:endParaRPr>
          </a:p>
        </p:txBody>
      </p:sp>
      <p:sp>
        <p:nvSpPr>
          <p:cNvPr id="11" name="TextBox 10"/>
          <p:cNvSpPr txBox="1"/>
          <p:nvPr/>
        </p:nvSpPr>
        <p:spPr>
          <a:xfrm>
            <a:off x="1338078" y="2346689"/>
            <a:ext cx="9234150" cy="2308324"/>
          </a:xfrm>
          <a:prstGeom prst="rect">
            <a:avLst/>
          </a:prstGeom>
          <a:noFill/>
        </p:spPr>
        <p:txBody>
          <a:bodyPr wrap="square" rtlCol="0">
            <a:spAutoFit/>
          </a:bodyPr>
          <a:lstStyle/>
          <a:p>
            <a:r>
              <a:rPr lang="en-US" sz="3600" b="1">
                <a:solidFill>
                  <a:srgbClr val="0070C0"/>
                </a:solidFill>
              </a:rPr>
              <a:t>Khi tay vẫn còn ướt mà sờ vào phích điện thì sẽ dẫn đến bị điện giật gây nguy hiểm cới con người. Vậy, tác hại của nguồn điện có hại như thế nào khi đi vào cơ thể của chúng mình? </a:t>
            </a:r>
            <a:endParaRPr lang="en-US" sz="3600" b="1" dirty="0">
              <a:solidFill>
                <a:srgbClr val="0070C0"/>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19" y="147124"/>
            <a:ext cx="901661" cy="674309"/>
          </a:xfrm>
          <a:prstGeom prst="rect">
            <a:avLst/>
          </a:prstGeom>
        </p:spPr>
      </p:pic>
    </p:spTree>
    <p:extLst>
      <p:ext uri="{BB962C8B-B14F-4D97-AF65-F5344CB8AC3E}">
        <p14:creationId xmlns:p14="http://schemas.microsoft.com/office/powerpoint/2010/main" val="39580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660808" y="0"/>
            <a:ext cx="9234150" cy="1200329"/>
          </a:xfrm>
          <a:prstGeom prst="rect">
            <a:avLst/>
          </a:prstGeom>
          <a:noFill/>
        </p:spPr>
        <p:txBody>
          <a:bodyPr wrap="square" rtlCol="0">
            <a:spAutoFit/>
          </a:bodyPr>
          <a:lstStyle/>
          <a:p>
            <a:r>
              <a:rPr lang="en-US" sz="3600" b="1">
                <a:solidFill>
                  <a:srgbClr val="FF0066"/>
                </a:solidFill>
              </a:rPr>
              <a:t>Cho trẻ xem video về lời giải thích của bác sĩ nói tác hại nguồn điện đi vào cơ thể con người</a:t>
            </a:r>
            <a:endParaRPr lang="en-US" sz="3600" b="1" dirty="0">
              <a:solidFill>
                <a:srgbClr val="FF0066"/>
              </a:solidFill>
            </a:endParaRPr>
          </a:p>
        </p:txBody>
      </p:sp>
      <p:pic>
        <p:nvPicPr>
          <p:cNvPr id="6" name="VD dien gia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8766" r="8734" b="-6108"/>
          <a:stretch/>
        </p:blipFill>
        <p:spPr>
          <a:xfrm>
            <a:off x="1066800" y="1382421"/>
            <a:ext cx="10058400" cy="56388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719" y="147124"/>
            <a:ext cx="901661" cy="884842"/>
          </a:xfrm>
          <a:prstGeom prst="rect">
            <a:avLst/>
          </a:prstGeom>
        </p:spPr>
      </p:pic>
    </p:spTree>
    <p:extLst>
      <p:ext uri="{BB962C8B-B14F-4D97-AF65-F5344CB8AC3E}">
        <p14:creationId xmlns:p14="http://schemas.microsoft.com/office/powerpoint/2010/main" val="333485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 presetClass="mediacall" presetSubtype="0" fill="hold" nodeType="withEffect">
                                  <p:stCondLst>
                                    <p:cond delay="0"/>
                                  </p:stCondLst>
                                  <p:childTnLst>
                                    <p:cmd type="call" cmd="playFrom(0.0)">
                                      <p:cBhvr>
                                        <p:cTn id="9" dur="278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6"/>
                </p:tgtEl>
              </p:cMediaNode>
            </p:video>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with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TotalTime>
  <Words>573</Words>
  <Application>Microsoft Office PowerPoint</Application>
  <PresentationFormat>Widescreen</PresentationFormat>
  <Paragraphs>74</Paragraphs>
  <Slides>17</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18</cp:revision>
  <dcterms:created xsi:type="dcterms:W3CDTF">2023-10-02T23:30:48Z</dcterms:created>
  <dcterms:modified xsi:type="dcterms:W3CDTF">2023-10-23T04:47:32Z</dcterms:modified>
</cp:coreProperties>
</file>