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89" r:id="rId3"/>
    <p:sldId id="290" r:id="rId4"/>
    <p:sldId id="291" r:id="rId5"/>
    <p:sldId id="292" r:id="rId6"/>
    <p:sldId id="293" r:id="rId7"/>
    <p:sldId id="294" r:id="rId8"/>
    <p:sldId id="295" r:id="rId9"/>
    <p:sldId id="296" r:id="rId10"/>
    <p:sldId id="297" r:id="rId11"/>
    <p:sldId id="298" r:id="rId12"/>
    <p:sldId id="299" r:id="rId13"/>
    <p:sldId id="300" r:id="rId14"/>
    <p:sldId id="301" r:id="rId15"/>
    <p:sldId id="302" r:id="rId16"/>
    <p:sldId id="303" r:id="rId17"/>
    <p:sldId id="304" r:id="rId18"/>
    <p:sldId id="305"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19" r:id="rId33"/>
    <p:sldId id="320" r:id="rId34"/>
    <p:sldId id="321" r:id="rId35"/>
    <p:sldId id="322" r:id="rId36"/>
    <p:sldId id="323" r:id="rId37"/>
    <p:sldId id="324" r:id="rId38"/>
    <p:sldId id="325" r:id="rId39"/>
    <p:sldId id="326" r:id="rId40"/>
    <p:sldId id="327" r:id="rId41"/>
    <p:sldId id="328" r:id="rId42"/>
    <p:sldId id="329" r:id="rId43"/>
    <p:sldId id="330" r:id="rId44"/>
    <p:sldId id="288" r:id="rId4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5050"/>
    <a:srgbClr val="F4F8C0"/>
    <a:srgbClr val="F2F7B3"/>
    <a:srgbClr val="F8F1D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7" autoAdjust="0"/>
    <p:restoredTop sz="94660"/>
  </p:normalViewPr>
  <p:slideViewPr>
    <p:cSldViewPr snapToGrid="0">
      <p:cViewPr>
        <p:scale>
          <a:sx n="81" d="100"/>
          <a:sy n="81" d="100"/>
        </p:scale>
        <p:origin x="-300" y="-3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D6B6801-69A8-43A0-B4E5-062B6955467B}"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35643486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6B6801-69A8-43A0-B4E5-062B6955467B}"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35437223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6B6801-69A8-43A0-B4E5-062B6955467B}"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9217003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D6B6801-69A8-43A0-B4E5-062B6955467B}"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8890123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D6B6801-69A8-43A0-B4E5-062B6955467B}" type="datetimeFigureOut">
              <a:rPr lang="en-US" smtClean="0"/>
              <a:t>7/20/2023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34320890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D6B6801-69A8-43A0-B4E5-062B6955467B}"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1332031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D6B6801-69A8-43A0-B4E5-062B6955467B}" type="datetimeFigureOut">
              <a:rPr lang="en-US" smtClean="0"/>
              <a:t>7/20/2023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40708908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D6B6801-69A8-43A0-B4E5-062B6955467B}" type="datetimeFigureOut">
              <a:rPr lang="en-US" smtClean="0"/>
              <a:t>7/20/2023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26614584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6B6801-69A8-43A0-B4E5-062B6955467B}" type="datetimeFigureOut">
              <a:rPr lang="en-US" smtClean="0"/>
              <a:t>7/20/2023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29651485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6B6801-69A8-43A0-B4E5-062B6955467B}"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2735102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D6B6801-69A8-43A0-B4E5-062B6955467B}" type="datetimeFigureOut">
              <a:rPr lang="en-US" smtClean="0"/>
              <a:t>7/20/2023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C22188E-FEED-4BB0-B23F-7D06DA82F36B}" type="slidenum">
              <a:rPr lang="en-US" smtClean="0"/>
              <a:t>‹#›</a:t>
            </a:fld>
            <a:endParaRPr lang="en-US"/>
          </a:p>
        </p:txBody>
      </p:sp>
    </p:spTree>
    <p:extLst>
      <p:ext uri="{BB962C8B-B14F-4D97-AF65-F5344CB8AC3E}">
        <p14:creationId xmlns:p14="http://schemas.microsoft.com/office/powerpoint/2010/main" val="3759292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6B6801-69A8-43A0-B4E5-062B6955467B}" type="datetimeFigureOut">
              <a:rPr lang="en-US" smtClean="0"/>
              <a:t>7/20/2023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22188E-FEED-4BB0-B23F-7D06DA82F36B}" type="slidenum">
              <a:rPr lang="en-US" smtClean="0"/>
              <a:t>‹#›</a:t>
            </a:fld>
            <a:endParaRPr lang="en-US"/>
          </a:p>
        </p:txBody>
      </p:sp>
    </p:spTree>
    <p:extLst>
      <p:ext uri="{BB962C8B-B14F-4D97-AF65-F5344CB8AC3E}">
        <p14:creationId xmlns:p14="http://schemas.microsoft.com/office/powerpoint/2010/main" val="250338720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8F1D6"/>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xmlns="" id="{DE1C7B68-248E-8E50-9EA5-DD2F459111BE}"/>
              </a:ext>
            </a:extLst>
          </p:cNvPr>
          <p:cNvSpPr>
            <a:spLocks noGrp="1"/>
          </p:cNvSpPr>
          <p:nvPr>
            <p:ph type="subTitle" idx="1"/>
          </p:nvPr>
        </p:nvSpPr>
        <p:spPr>
          <a:xfrm>
            <a:off x="678872" y="1071193"/>
            <a:ext cx="10834255" cy="3798519"/>
          </a:xfrm>
        </p:spPr>
        <p:txBody>
          <a:bodyPr>
            <a:normAutofit lnSpcReduction="10000"/>
          </a:bodyPr>
          <a:lstStyle/>
          <a:p>
            <a:pPr algn="ctr">
              <a:lnSpc>
                <a:spcPct val="150000"/>
              </a:lnSpc>
              <a:spcBef>
                <a:spcPts val="0"/>
              </a:spcBef>
            </a:pPr>
            <a:r>
              <a:rPr lang="vi-VN" sz="5700" b="1" dirty="0">
                <a:solidFill>
                  <a:srgbClr val="FF0000"/>
                </a:solidFill>
                <a:effectLst/>
                <a:latin typeface="Times New Roman" panose="02020603050405020304" pitchFamily="18" charset="0"/>
                <a:ea typeface="Times New Roman" panose="02020603050405020304" pitchFamily="18" charset="0"/>
              </a:rPr>
              <a:t>KẾT QUẢ HỘI NGHỊ GIỮA NHIỆM KỲ</a:t>
            </a:r>
          </a:p>
          <a:p>
            <a:pPr algn="ctr">
              <a:lnSpc>
                <a:spcPct val="150000"/>
              </a:lnSpc>
              <a:spcBef>
                <a:spcPts val="0"/>
              </a:spcBef>
            </a:pPr>
            <a:r>
              <a:rPr lang="en-US" sz="5700" b="1" dirty="0">
                <a:solidFill>
                  <a:srgbClr val="FF0000"/>
                </a:solidFill>
                <a:effectLst/>
                <a:latin typeface="Times New Roman" panose="02020603050405020304" pitchFamily="18" charset="0"/>
                <a:ea typeface="Times New Roman" panose="02020603050405020304" pitchFamily="18" charset="0"/>
              </a:rPr>
              <a:t>BCHTW ĐẢNG </a:t>
            </a:r>
            <a:r>
              <a:rPr lang="vi-VN" sz="5700" b="1" dirty="0">
                <a:solidFill>
                  <a:srgbClr val="FF0000"/>
                </a:solidFill>
                <a:effectLst/>
                <a:latin typeface="Times New Roman" panose="02020603050405020304" pitchFamily="18" charset="0"/>
                <a:ea typeface="Times New Roman" panose="02020603050405020304" pitchFamily="18" charset="0"/>
              </a:rPr>
              <a:t>KHÓA XIII</a:t>
            </a:r>
          </a:p>
          <a:p>
            <a:endParaRPr lang="en-US" dirty="0"/>
          </a:p>
        </p:txBody>
      </p:sp>
    </p:spTree>
    <p:extLst>
      <p:ext uri="{BB962C8B-B14F-4D97-AF65-F5344CB8AC3E}">
        <p14:creationId xmlns:p14="http://schemas.microsoft.com/office/powerpoint/2010/main" val="25309919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(6) Hoạt động </a:t>
            </a:r>
            <a:r>
              <a:rPr lang="en-US" sz="2200" dirty="0">
                <a:solidFill>
                  <a:schemeClr val="tx1"/>
                </a:solidFill>
                <a:latin typeface="Times New Roman" panose="02020603050405020304" pitchFamily="18" charset="0"/>
                <a:ea typeface="Times New Roman" panose="02020603050405020304" pitchFamily="18" charset="0"/>
              </a:rPr>
              <a:t>ĐN </a:t>
            </a:r>
            <a:r>
              <a:rPr lang="vi-VN" sz="2200" dirty="0">
                <a:solidFill>
                  <a:schemeClr val="tx1"/>
                </a:solidFill>
                <a:latin typeface="Times New Roman" panose="02020603050405020304" pitchFamily="18" charset="0"/>
                <a:ea typeface="Times New Roman" panose="02020603050405020304" pitchFamily="18" charset="0"/>
              </a:rPr>
              <a:t>và </a:t>
            </a:r>
            <a:r>
              <a:rPr lang="en-US" sz="2200" dirty="0">
                <a:solidFill>
                  <a:schemeClr val="tx1"/>
                </a:solidFill>
                <a:latin typeface="Times New Roman" panose="02020603050405020304" pitchFamily="18" charset="0"/>
                <a:ea typeface="Times New Roman" panose="02020603050405020304" pitchFamily="18" charset="0"/>
              </a:rPr>
              <a:t>HNQT</a:t>
            </a:r>
            <a:r>
              <a:rPr lang="vi-VN" sz="2200" dirty="0">
                <a:solidFill>
                  <a:schemeClr val="tx1"/>
                </a:solidFill>
                <a:latin typeface="Times New Roman" panose="02020603050405020304" pitchFamily="18" charset="0"/>
                <a:ea typeface="Times New Roman" panose="02020603050405020304" pitchFamily="18" charset="0"/>
              </a:rPr>
              <a:t> tiếp tục được mở rộng và đạt nhiều kết quả quan trọng; tiếp tục củng cố, nâng cao vị thế và uy tín của nước ta trên trường quốc tế.</a:t>
            </a:r>
          </a:p>
          <a:p>
            <a:pPr marL="342900" lvl="0" indent="-342900" algn="just" defTabSz="914400">
              <a:lnSpc>
                <a:spcPct val="114000"/>
              </a:lnSpc>
              <a:buFontTx/>
              <a:buChar char="-"/>
              <a:defRPr/>
            </a:pPr>
            <a:r>
              <a:rPr lang="vi-VN" sz="2200" dirty="0">
                <a:solidFill>
                  <a:schemeClr val="tx1"/>
                </a:solidFill>
                <a:latin typeface="Times New Roman" panose="02020603050405020304" pitchFamily="18" charset="0"/>
                <a:ea typeface="Times New Roman" panose="02020603050405020304" pitchFamily="18" charset="0"/>
              </a:rPr>
              <a:t>Hội nghị đối ngoại toàn quốc đầu tiên đã quán triệt, nâng cao nhận thức, thống nhất hành động trong việc kế thừa, phát huy sức mạnh của trường phái đối ngoại và ngoại giao rất đặc sắc và độc đáo của Thời đại Hồ Chí Minh, mang đậm bản sắc "</a:t>
            </a:r>
            <a:r>
              <a:rPr lang="vi-VN" sz="2200" i="1" dirty="0">
                <a:solidFill>
                  <a:schemeClr val="tx1"/>
                </a:solidFill>
                <a:latin typeface="Times New Roman" panose="02020603050405020304" pitchFamily="18" charset="0"/>
                <a:ea typeface="Times New Roman" panose="02020603050405020304" pitchFamily="18" charset="0"/>
              </a:rPr>
              <a:t>cây tre Việt Nam</a:t>
            </a:r>
            <a:r>
              <a:rPr lang="vi-VN" sz="2200" dirty="0">
                <a:solidFill>
                  <a:schemeClr val="tx1"/>
                </a:solidFill>
                <a:latin typeface="Times New Roman" panose="02020603050405020304" pitchFamily="18" charset="0"/>
                <a:ea typeface="Times New Roman" panose="02020603050405020304" pitchFamily="18" charset="0"/>
              </a:rPr>
              <a:t>", "</a:t>
            </a:r>
            <a:r>
              <a:rPr lang="vi-VN" sz="2200" i="1" dirty="0">
                <a:solidFill>
                  <a:schemeClr val="tx1"/>
                </a:solidFill>
                <a:latin typeface="Times New Roman" panose="02020603050405020304" pitchFamily="18" charset="0"/>
                <a:ea typeface="Times New Roman" panose="02020603050405020304" pitchFamily="18" charset="0"/>
              </a:rPr>
              <a:t>gốc vững, thân chắc, cành uyển chuyển</a:t>
            </a:r>
            <a:r>
              <a:rPr lang="vi-VN" sz="2200" dirty="0">
                <a:solidFill>
                  <a:schemeClr val="tx1"/>
                </a:solidFill>
                <a:latin typeface="Times New Roman" panose="02020603050405020304" pitchFamily="18" charset="0"/>
                <a:ea typeface="Times New Roman" panose="02020603050405020304" pitchFamily="18" charset="0"/>
              </a:rPr>
              <a:t>"; thấm đượm tâm hồn, cốt cách và khí phách của dân tộc Việt Nam: Mềm mại, khôn khéo, nhưng rất kiên cường. </a:t>
            </a:r>
            <a:endParaRPr lang="en-US" sz="2200" dirty="0">
              <a:solidFill>
                <a:schemeClr val="tx1"/>
              </a:solidFill>
              <a:latin typeface="Times New Roman" panose="02020603050405020304" pitchFamily="18" charset="0"/>
              <a:ea typeface="Times New Roman" panose="02020603050405020304" pitchFamily="18" charset="0"/>
            </a:endParaRPr>
          </a:p>
          <a:p>
            <a:pPr marL="342900" lvl="0" indent="-342900" algn="just" defTabSz="914400">
              <a:lnSpc>
                <a:spcPct val="114000"/>
              </a:lnSpc>
              <a:buFontTx/>
              <a:buChar char="-"/>
              <a:defRPr/>
            </a:pPr>
            <a:r>
              <a:rPr lang="vi-VN" sz="2200" dirty="0">
                <a:solidFill>
                  <a:schemeClr val="tx1"/>
                </a:solidFill>
                <a:latin typeface="Times New Roman" panose="02020603050405020304" pitchFamily="18" charset="0"/>
                <a:ea typeface="Times New Roman" panose="02020603050405020304" pitchFamily="18" charset="0"/>
              </a:rPr>
              <a:t>Thành công của các chuyến thăm, các cuộc điện đàm của các đồng chí lãnh đạo Đảng và </a:t>
            </a:r>
            <a:r>
              <a:rPr lang="en-US" sz="2200" dirty="0">
                <a:solidFill>
                  <a:schemeClr val="tx1"/>
                </a:solidFill>
                <a:latin typeface="Times New Roman" panose="02020603050405020304" pitchFamily="18" charset="0"/>
                <a:ea typeface="Times New Roman" panose="02020603050405020304" pitchFamily="18" charset="0"/>
              </a:rPr>
              <a:t>NN</a:t>
            </a:r>
            <a:r>
              <a:rPr lang="vi-VN" sz="2200" dirty="0">
                <a:solidFill>
                  <a:schemeClr val="tx1"/>
                </a:solidFill>
                <a:latin typeface="Times New Roman" panose="02020603050405020304" pitchFamily="18" charset="0"/>
                <a:ea typeface="Times New Roman" panose="02020603050405020304" pitchFamily="18" charset="0"/>
              </a:rPr>
              <a:t>, nhất là chuyến thăm Trung Quốc, các nước Thường trực </a:t>
            </a:r>
            <a:r>
              <a:rPr lang="en-US" sz="2200" dirty="0">
                <a:solidFill>
                  <a:schemeClr val="tx1"/>
                </a:solidFill>
                <a:latin typeface="Times New Roman" panose="02020603050405020304" pitchFamily="18" charset="0"/>
                <a:ea typeface="Times New Roman" panose="02020603050405020304" pitchFamily="18" charset="0"/>
              </a:rPr>
              <a:t>HĐBALHQ</a:t>
            </a:r>
            <a:r>
              <a:rPr lang="vi-VN" sz="2200" dirty="0">
                <a:solidFill>
                  <a:schemeClr val="tx1"/>
                </a:solidFill>
                <a:latin typeface="Times New Roman" panose="02020603050405020304" pitchFamily="18" charset="0"/>
                <a:ea typeface="Times New Roman" panose="02020603050405020304" pitchFamily="18" charset="0"/>
              </a:rPr>
              <a:t>, các nước láng giềng, các nước trong khu vực là minh chứng cho sự thành công của các hoạt động đối ngoại thời gian qua. </a:t>
            </a:r>
          </a:p>
        </p:txBody>
      </p:sp>
    </p:spTree>
    <p:extLst>
      <p:ext uri="{BB962C8B-B14F-4D97-AF65-F5344CB8AC3E}">
        <p14:creationId xmlns:p14="http://schemas.microsoft.com/office/powerpoint/2010/main" val="18662312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 calcmode="lin" valueType="num">
                                      <p:cBhvr additive="base">
                                        <p:cTn id="19"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rgbClr val="00B050"/>
                </a:solidFill>
                <a:latin typeface="Times New Roman" panose="02020603050405020304" pitchFamily="18" charset="0"/>
                <a:ea typeface="Times New Roman" panose="02020603050405020304" pitchFamily="18" charset="0"/>
              </a:rPr>
              <a:t>Ba là, về </a:t>
            </a:r>
            <a:r>
              <a:rPr lang="en-US" sz="2400" dirty="0">
                <a:solidFill>
                  <a:srgbClr val="00B050"/>
                </a:solidFill>
                <a:latin typeface="Times New Roman" panose="02020603050405020304" pitchFamily="18" charset="0"/>
                <a:ea typeface="Times New Roman" panose="02020603050405020304" pitchFamily="18" charset="0"/>
              </a:rPr>
              <a:t>XDNNPQXHCN </a:t>
            </a:r>
            <a:r>
              <a:rPr lang="en-US" sz="2400" dirty="0" err="1">
                <a:solidFill>
                  <a:srgbClr val="00B050"/>
                </a:solidFill>
                <a:latin typeface="Times New Roman" panose="02020603050405020304" pitchFamily="18" charset="0"/>
                <a:ea typeface="Times New Roman" panose="02020603050405020304" pitchFamily="18" charset="0"/>
              </a:rPr>
              <a:t>Việt</a:t>
            </a:r>
            <a:r>
              <a:rPr lang="en-US" sz="2400" dirty="0">
                <a:solidFill>
                  <a:srgbClr val="00B050"/>
                </a:solidFill>
                <a:latin typeface="Times New Roman" panose="02020603050405020304" pitchFamily="18" charset="0"/>
                <a:ea typeface="Times New Roman" panose="02020603050405020304" pitchFamily="18" charset="0"/>
              </a:rPr>
              <a:t> Nam </a:t>
            </a:r>
            <a:r>
              <a:rPr lang="vi-VN" sz="2400" dirty="0">
                <a:solidFill>
                  <a:srgbClr val="00B050"/>
                </a:solidFill>
                <a:latin typeface="Times New Roman" panose="02020603050405020304" pitchFamily="18" charset="0"/>
                <a:ea typeface="Times New Roman" panose="02020603050405020304" pitchFamily="18" charset="0"/>
              </a:rPr>
              <a:t>và khối đại đoàn kết toàn dân tộc </a:t>
            </a:r>
            <a:r>
              <a:rPr lang="en-US" sz="2400" dirty="0">
                <a:solidFill>
                  <a:srgbClr val="00B050"/>
                </a:solidFill>
                <a:latin typeface="Times New Roman" panose="02020603050405020304" pitchFamily="18" charset="0"/>
                <a:ea typeface="Times New Roman" panose="02020603050405020304" pitchFamily="18" charset="0"/>
              </a:rPr>
              <a:t>(</a:t>
            </a:r>
            <a:r>
              <a:rPr lang="en-US" sz="2400" dirty="0">
                <a:solidFill>
                  <a:srgbClr val="FF0000"/>
                </a:solidFill>
                <a:latin typeface="Times New Roman" panose="02020603050405020304" pitchFamily="18" charset="0"/>
                <a:ea typeface="Times New Roman" panose="02020603050405020304" pitchFamily="18" charset="0"/>
              </a:rPr>
              <a:t>6</a:t>
            </a:r>
            <a:r>
              <a:rPr lang="en-US" sz="2400" dirty="0">
                <a:solidFill>
                  <a:srgbClr val="00B050"/>
                </a:solidFill>
                <a:latin typeface="Times New Roman" panose="02020603050405020304" pitchFamily="18" charset="0"/>
                <a:ea typeface="Times New Roman" panose="02020603050405020304" pitchFamily="18" charset="0"/>
              </a:rPr>
              <a:t>)</a:t>
            </a:r>
            <a:r>
              <a:rPr lang="vi-VN" sz="2400" dirty="0">
                <a:solidFill>
                  <a:srgbClr val="00B050"/>
                </a:solidFill>
                <a:latin typeface="Times New Roman" panose="02020603050405020304" pitchFamily="18" charset="0"/>
                <a:ea typeface="Times New Roman" panose="02020603050405020304" pitchFamily="18" charset="0"/>
              </a:rPr>
              <a:t>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Tổ chức rất thành công cuộc bầu cử đại biểu </a:t>
            </a:r>
            <a:r>
              <a:rPr lang="en-US" sz="2400" dirty="0">
                <a:solidFill>
                  <a:schemeClr val="tx1"/>
                </a:solidFill>
                <a:latin typeface="Times New Roman" panose="02020603050405020304" pitchFamily="18" charset="0"/>
                <a:ea typeface="Times New Roman" panose="02020603050405020304" pitchFamily="18" charset="0"/>
              </a:rPr>
              <a:t>QH </a:t>
            </a:r>
            <a:r>
              <a:rPr lang="vi-VN" sz="2400" dirty="0">
                <a:solidFill>
                  <a:schemeClr val="tx1"/>
                </a:solidFill>
                <a:latin typeface="Times New Roman" panose="02020603050405020304" pitchFamily="18" charset="0"/>
                <a:ea typeface="Times New Roman" panose="02020603050405020304" pitchFamily="18" charset="0"/>
              </a:rPr>
              <a:t>khóa XV và đại biểu </a:t>
            </a:r>
            <a:r>
              <a:rPr lang="en-US" sz="2400" dirty="0">
                <a:solidFill>
                  <a:schemeClr val="tx1"/>
                </a:solidFill>
                <a:latin typeface="Times New Roman" panose="02020603050405020304" pitchFamily="18" charset="0"/>
                <a:ea typeface="Times New Roman" panose="02020603050405020304" pitchFamily="18" charset="0"/>
              </a:rPr>
              <a:t>HĐND </a:t>
            </a:r>
            <a:r>
              <a:rPr lang="vi-VN" sz="2400" dirty="0">
                <a:solidFill>
                  <a:schemeClr val="tx1"/>
                </a:solidFill>
                <a:latin typeface="Times New Roman" panose="02020603050405020304" pitchFamily="18" charset="0"/>
                <a:ea typeface="Times New Roman" panose="02020603050405020304" pitchFamily="18" charset="0"/>
              </a:rPr>
              <a:t>các cấp nhiệm kỳ 2021-2026 trong điều kiện đại dịch Covid-19 diễn biến phức tạp và rất nghiêm trọng. </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a:t>
            </a:r>
            <a:r>
              <a:rPr lang="en-US" sz="2400" dirty="0">
                <a:solidFill>
                  <a:schemeClr val="tx1"/>
                </a:solidFill>
                <a:latin typeface="Times New Roman" panose="02020603050405020304" pitchFamily="18" charset="0"/>
                <a:ea typeface="Times New Roman" panose="02020603050405020304" pitchFamily="18" charset="0"/>
              </a:rPr>
              <a:t>NQTW </a:t>
            </a:r>
            <a:r>
              <a:rPr lang="vi-VN" sz="2400" dirty="0">
                <a:solidFill>
                  <a:schemeClr val="tx1"/>
                </a:solidFill>
                <a:latin typeface="Times New Roman" panose="02020603050405020304" pitchFamily="18" charset="0"/>
                <a:ea typeface="Times New Roman" panose="02020603050405020304" pitchFamily="18" charset="0"/>
              </a:rPr>
              <a:t>6 khóa XIII "Về tiếp tục XD và hoàn thiện </a:t>
            </a:r>
            <a:r>
              <a:rPr lang="en-US" sz="2400" dirty="0">
                <a:solidFill>
                  <a:schemeClr val="tx1"/>
                </a:solidFill>
                <a:latin typeface="Times New Roman" panose="02020603050405020304" pitchFamily="18" charset="0"/>
                <a:ea typeface="Times New Roman" panose="02020603050405020304" pitchFamily="18" charset="0"/>
              </a:rPr>
              <a:t>NNPQXHCNVN </a:t>
            </a:r>
            <a:r>
              <a:rPr lang="vi-VN" sz="2400" dirty="0">
                <a:solidFill>
                  <a:schemeClr val="tx1"/>
                </a:solidFill>
                <a:latin typeface="Times New Roman" panose="02020603050405020304" pitchFamily="18" charset="0"/>
                <a:ea typeface="Times New Roman" panose="02020603050405020304" pitchFamily="18" charset="0"/>
              </a:rPr>
              <a:t>trong giai đoạn mới" đã đề ra 5 quan điểm, tư tưởng chỉ đạo và 10 nhóm nhiệm vụ, giải pháp thích hợp để thực hiện mục tiêu: "Hoàn thiện </a:t>
            </a:r>
            <a:r>
              <a:rPr lang="en-US" sz="2400" dirty="0">
                <a:solidFill>
                  <a:schemeClr val="tx1"/>
                </a:solidFill>
                <a:latin typeface="Times New Roman" panose="02020603050405020304" pitchFamily="18" charset="0"/>
                <a:ea typeface="Times New Roman" panose="02020603050405020304" pitchFamily="18" charset="0"/>
              </a:rPr>
              <a:t>NNPQXHCNVN </a:t>
            </a:r>
            <a:r>
              <a:rPr lang="vi-VN" sz="2400" dirty="0">
                <a:solidFill>
                  <a:schemeClr val="tx1"/>
                </a:solidFill>
                <a:latin typeface="Times New Roman" panose="02020603050405020304" pitchFamily="18" charset="0"/>
                <a:ea typeface="Times New Roman" panose="02020603050405020304" pitchFamily="18" charset="0"/>
              </a:rPr>
              <a:t>của </a:t>
            </a:r>
            <a:r>
              <a:rPr lang="en-US" sz="2400" dirty="0">
                <a:solidFill>
                  <a:schemeClr val="tx1"/>
                </a:solidFill>
                <a:latin typeface="Times New Roman" panose="02020603050405020304" pitchFamily="18" charset="0"/>
                <a:ea typeface="Times New Roman" panose="02020603050405020304" pitchFamily="18" charset="0"/>
              </a:rPr>
              <a:t>ND</a:t>
            </a:r>
            <a:r>
              <a:rPr lang="vi-VN" sz="2400" dirty="0">
                <a:solidFill>
                  <a:schemeClr val="tx1"/>
                </a:solidFill>
                <a:latin typeface="Times New Roman" panose="02020603050405020304" pitchFamily="18" charset="0"/>
                <a:ea typeface="Times New Roman" panose="02020603050405020304" pitchFamily="18" charset="0"/>
              </a:rPr>
              <a:t>, do </a:t>
            </a:r>
            <a:r>
              <a:rPr lang="en-US" sz="2400" dirty="0">
                <a:solidFill>
                  <a:schemeClr val="tx1"/>
                </a:solidFill>
                <a:latin typeface="Times New Roman" panose="02020603050405020304" pitchFamily="18" charset="0"/>
                <a:ea typeface="Times New Roman" panose="02020603050405020304" pitchFamily="18" charset="0"/>
              </a:rPr>
              <a:t>ND </a:t>
            </a:r>
            <a:r>
              <a:rPr lang="vi-VN" sz="2400" dirty="0">
                <a:solidFill>
                  <a:schemeClr val="tx1"/>
                </a:solidFill>
                <a:latin typeface="Times New Roman" panose="02020603050405020304" pitchFamily="18" charset="0"/>
                <a:ea typeface="Times New Roman" panose="02020603050405020304" pitchFamily="18" charset="0"/>
              </a:rPr>
              <a:t>và vì </a:t>
            </a:r>
            <a:r>
              <a:rPr lang="en-US" sz="2400" dirty="0">
                <a:solidFill>
                  <a:schemeClr val="tx1"/>
                </a:solidFill>
                <a:latin typeface="Times New Roman" panose="02020603050405020304" pitchFamily="18" charset="0"/>
                <a:ea typeface="Times New Roman" panose="02020603050405020304" pitchFamily="18" charset="0"/>
              </a:rPr>
              <a:t>ND</a:t>
            </a:r>
            <a:r>
              <a:rPr lang="vi-VN" sz="2400" dirty="0">
                <a:solidFill>
                  <a:schemeClr val="tx1"/>
                </a:solidFill>
                <a:latin typeface="Times New Roman" panose="02020603050405020304" pitchFamily="18" charset="0"/>
                <a:ea typeface="Times New Roman" panose="02020603050405020304" pitchFamily="18" charset="0"/>
              </a:rPr>
              <a:t>, do </a:t>
            </a:r>
            <a:r>
              <a:rPr lang="en-US" sz="2400" dirty="0">
                <a:solidFill>
                  <a:schemeClr val="tx1"/>
                </a:solidFill>
                <a:latin typeface="Times New Roman" panose="02020603050405020304" pitchFamily="18" charset="0"/>
                <a:ea typeface="Times New Roman" panose="02020603050405020304" pitchFamily="18" charset="0"/>
              </a:rPr>
              <a:t>ĐCSVN </a:t>
            </a:r>
            <a:r>
              <a:rPr lang="vi-VN" sz="2400" dirty="0">
                <a:solidFill>
                  <a:schemeClr val="tx1"/>
                </a:solidFill>
                <a:latin typeface="Times New Roman" panose="02020603050405020304" pitchFamily="18" charset="0"/>
                <a:ea typeface="Times New Roman" panose="02020603050405020304" pitchFamily="18" charset="0"/>
              </a:rPr>
              <a:t>lãnh đạo</a:t>
            </a:r>
            <a:r>
              <a:rPr lang="en-US" sz="2400" dirty="0">
                <a:solidFill>
                  <a:schemeClr val="tx1"/>
                </a:solidFill>
                <a:latin typeface="Times New Roman" panose="02020603050405020304" pitchFamily="18" charset="0"/>
                <a:ea typeface="Times New Roman" panose="02020603050405020304" pitchFamily="18" charset="0"/>
              </a:rPr>
              <a:t> </a:t>
            </a:r>
            <a:r>
              <a:rPr lang="vi-VN" sz="2400" dirty="0">
                <a:solidFill>
                  <a:schemeClr val="tx1"/>
                </a:solidFill>
                <a:latin typeface="Times New Roman" panose="02020603050405020304" pitchFamily="18" charset="0"/>
                <a:ea typeface="Times New Roman" panose="02020603050405020304" pitchFamily="18" charset="0"/>
              </a:rPr>
              <a:t>đáp ứng yêu cầu phát triển đất nước nhanh, bền vững, trở thành nước phát triển, có thu nhập cao theo định hướng </a:t>
            </a:r>
            <a:r>
              <a:rPr lang="en-US" sz="2400" dirty="0">
                <a:solidFill>
                  <a:schemeClr val="tx1"/>
                </a:solidFill>
                <a:latin typeface="Times New Roman" panose="02020603050405020304" pitchFamily="18" charset="0"/>
                <a:ea typeface="Times New Roman" panose="02020603050405020304" pitchFamily="18" charset="0"/>
              </a:rPr>
              <a:t>XHCN </a:t>
            </a:r>
            <a:r>
              <a:rPr lang="vi-VN" sz="2400" dirty="0">
                <a:solidFill>
                  <a:schemeClr val="tx1"/>
                </a:solidFill>
                <a:latin typeface="Times New Roman" panose="02020603050405020304" pitchFamily="18" charset="0"/>
                <a:ea typeface="Times New Roman" panose="02020603050405020304" pitchFamily="18" charset="0"/>
              </a:rPr>
              <a:t>vào năm 2045". </a:t>
            </a:r>
          </a:p>
        </p:txBody>
      </p:sp>
    </p:spTree>
    <p:extLst>
      <p:ext uri="{BB962C8B-B14F-4D97-AF65-F5344CB8AC3E}">
        <p14:creationId xmlns:p14="http://schemas.microsoft.com/office/powerpoint/2010/main" val="1015549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(3) Đặc biệt là, các </a:t>
            </a:r>
            <a:r>
              <a:rPr lang="en-US" sz="2200" dirty="0">
                <a:solidFill>
                  <a:schemeClr val="tx1"/>
                </a:solidFill>
                <a:latin typeface="Times New Roman" panose="02020603050405020304" pitchFamily="18" charset="0"/>
                <a:ea typeface="Times New Roman" panose="02020603050405020304" pitchFamily="18" charset="0"/>
              </a:rPr>
              <a:t>HN </a:t>
            </a:r>
            <a:r>
              <a:rPr lang="vi-VN" sz="2200" dirty="0">
                <a:solidFill>
                  <a:schemeClr val="tx1"/>
                </a:solidFill>
                <a:latin typeface="Times New Roman" panose="02020603050405020304" pitchFamily="18" charset="0"/>
                <a:ea typeface="Times New Roman" panose="02020603050405020304" pitchFamily="18" charset="0"/>
              </a:rPr>
              <a:t>toàn quốc triển khai thực hiện </a:t>
            </a:r>
            <a:r>
              <a:rPr lang="en-US" sz="2200" dirty="0">
                <a:solidFill>
                  <a:schemeClr val="tx1"/>
                </a:solidFill>
                <a:latin typeface="Times New Roman" panose="02020603050405020304" pitchFamily="18" charset="0"/>
                <a:ea typeface="Times New Roman" panose="02020603050405020304" pitchFamily="18" charset="0"/>
              </a:rPr>
              <a:t>NQĐH </a:t>
            </a:r>
            <a:r>
              <a:rPr lang="vi-VN" sz="2200" dirty="0">
                <a:solidFill>
                  <a:schemeClr val="tx1"/>
                </a:solidFill>
                <a:latin typeface="Times New Roman" panose="02020603050405020304" pitchFamily="18" charset="0"/>
                <a:ea typeface="Times New Roman" panose="02020603050405020304" pitchFamily="18" charset="0"/>
              </a:rPr>
              <a:t>XIII của </a:t>
            </a:r>
            <a:r>
              <a:rPr lang="en-US" sz="2200" dirty="0">
                <a:solidFill>
                  <a:schemeClr val="tx1"/>
                </a:solidFill>
                <a:latin typeface="Times New Roman" panose="02020603050405020304" pitchFamily="18" charset="0"/>
                <a:ea typeface="Times New Roman" panose="02020603050405020304" pitchFamily="18" charset="0"/>
              </a:rPr>
              <a:t>QH</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CP </a:t>
            </a:r>
            <a:r>
              <a:rPr lang="vi-VN" sz="2200" dirty="0">
                <a:solidFill>
                  <a:schemeClr val="tx1"/>
                </a:solidFill>
                <a:latin typeface="Times New Roman" panose="02020603050405020304" pitchFamily="18" charset="0"/>
                <a:ea typeface="Times New Roman" panose="02020603050405020304" pitchFamily="18" charset="0"/>
              </a:rPr>
              <a:t>khóa XV và của các khối như: Nội chính, </a:t>
            </a:r>
            <a:r>
              <a:rPr lang="en-US" sz="2200" dirty="0">
                <a:solidFill>
                  <a:schemeClr val="tx1"/>
                </a:solidFill>
                <a:latin typeface="Times New Roman" panose="02020603050405020304" pitchFamily="18" charset="0"/>
                <a:ea typeface="Times New Roman" panose="02020603050405020304" pitchFamily="18" charset="0"/>
              </a:rPr>
              <a:t>MTTQCVN</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QP</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AN,</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ĐN</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PCTNTC</a:t>
            </a:r>
            <a:r>
              <a:rPr lang="vi-VN" sz="2200" dirty="0">
                <a:solidFill>
                  <a:schemeClr val="tx1"/>
                </a:solidFill>
                <a:latin typeface="Times New Roman" panose="02020603050405020304" pitchFamily="18" charset="0"/>
                <a:ea typeface="Times New Roman" panose="02020603050405020304" pitchFamily="18" charset="0"/>
              </a:rPr>
              <a:t>... được tổ chức rất đồng bộ, bài bản và thành công ngay từ đầu nhiệm kỳ đã sớm định hướng rõ ràng, đúng đắn cho việc tiếp tục đổi mới, XD, hoàn thiện </a:t>
            </a:r>
            <a:r>
              <a:rPr lang="en-US" sz="2200" dirty="0">
                <a:solidFill>
                  <a:schemeClr val="tx1"/>
                </a:solidFill>
                <a:latin typeface="Times New Roman" panose="02020603050405020304" pitchFamily="18" charset="0"/>
                <a:ea typeface="Times New Roman" panose="02020603050405020304" pitchFamily="18" charset="0"/>
              </a:rPr>
              <a:t>NNPQXHCNVN </a:t>
            </a:r>
            <a:r>
              <a:rPr lang="vi-VN" sz="2200" dirty="0">
                <a:solidFill>
                  <a:schemeClr val="tx1"/>
                </a:solidFill>
                <a:latin typeface="Times New Roman" panose="02020603050405020304" pitchFamily="18" charset="0"/>
                <a:ea typeface="Times New Roman" panose="02020603050405020304" pitchFamily="18" charset="0"/>
              </a:rPr>
              <a:t>và củng cố, tăng cường khối đại đoàn kết toàn dân tộc. </a:t>
            </a: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(4) Với 08 kỳ họp, trong đó có 04 kỳ họp bất thường, </a:t>
            </a:r>
            <a:r>
              <a:rPr lang="en-US" sz="2200" dirty="0">
                <a:solidFill>
                  <a:schemeClr val="tx1"/>
                </a:solidFill>
                <a:latin typeface="Times New Roman" panose="02020603050405020304" pitchFamily="18" charset="0"/>
                <a:ea typeface="Times New Roman" panose="02020603050405020304" pitchFamily="18" charset="0"/>
              </a:rPr>
              <a:t>QH </a:t>
            </a:r>
            <a:r>
              <a:rPr lang="vi-VN" sz="2200" dirty="0">
                <a:solidFill>
                  <a:schemeClr val="tx1"/>
                </a:solidFill>
                <a:latin typeface="Times New Roman" panose="02020603050405020304" pitchFamily="18" charset="0"/>
                <a:ea typeface="Times New Roman" panose="02020603050405020304" pitchFamily="18" charset="0"/>
              </a:rPr>
              <a:t>đã thảo luận, xem xét thông qua 16 dự án luật, 84 nghị quyết; </a:t>
            </a:r>
            <a:r>
              <a:rPr lang="en-US" sz="2200" dirty="0">
                <a:solidFill>
                  <a:schemeClr val="tx1"/>
                </a:solidFill>
                <a:latin typeface="Times New Roman" panose="02020603050405020304" pitchFamily="18" charset="0"/>
                <a:ea typeface="Times New Roman" panose="02020603050405020304" pitchFamily="18" charset="0"/>
              </a:rPr>
              <a:t>UBTVQH </a:t>
            </a:r>
            <a:r>
              <a:rPr lang="vi-VN" sz="2200" dirty="0">
                <a:solidFill>
                  <a:schemeClr val="tx1"/>
                </a:solidFill>
                <a:latin typeface="Times New Roman" panose="02020603050405020304" pitchFamily="18" charset="0"/>
                <a:ea typeface="Times New Roman" panose="02020603050405020304" pitchFamily="18" charset="0"/>
              </a:rPr>
              <a:t>thông qua 04 pháp lệnh, 29 nghị quyết. </a:t>
            </a:r>
            <a:r>
              <a:rPr lang="en-US" sz="2200" dirty="0">
                <a:solidFill>
                  <a:schemeClr val="tx1"/>
                </a:solidFill>
                <a:latin typeface="Times New Roman" panose="02020603050405020304" pitchFamily="18" charset="0"/>
                <a:ea typeface="Times New Roman" panose="02020603050405020304" pitchFamily="18" charset="0"/>
              </a:rPr>
              <a:t>CP </a:t>
            </a:r>
            <a:r>
              <a:rPr lang="vi-VN" sz="2200" dirty="0">
                <a:solidFill>
                  <a:schemeClr val="tx1"/>
                </a:solidFill>
                <a:latin typeface="Times New Roman" panose="02020603050405020304" pitchFamily="18" charset="0"/>
                <a:ea typeface="Times New Roman" panose="02020603050405020304" pitchFamily="18" charset="0"/>
              </a:rPr>
              <a:t>và chính quyền các cấp tiếp tục đẩy mạnh cải cách hành chính, đặc biệt là cải cách thủ tục hành chính, XD chính phủ, chính quyền điện tử; quyết liệt chỉ đạo, thực hiện thành công chương trình phòng, chống, kiểm soát dịch bệnh và thúc đẩy phục hồi, phát triển </a:t>
            </a:r>
            <a:r>
              <a:rPr lang="en-US" sz="2200" dirty="0">
                <a:solidFill>
                  <a:schemeClr val="tx1"/>
                </a:solidFill>
                <a:latin typeface="Times New Roman" panose="02020603050405020304" pitchFamily="18" charset="0"/>
                <a:ea typeface="Times New Roman" panose="02020603050405020304" pitchFamily="18" charset="0"/>
              </a:rPr>
              <a:t>KT-XH</a:t>
            </a:r>
            <a:r>
              <a:rPr lang="vi-VN" sz="2200" dirty="0">
                <a:solidFill>
                  <a:schemeClr val="tx1"/>
                </a:solidFill>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097328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(5) Hệ thống các cơ quan tư pháp đã có nhiều nỗ lực đẩy mạnh cải cách tư pháp; tiếp tục nâng cao chất lượng, hiệu lực, hiệu quả các hoạt động tư pháp, đấu tranh phòng, chống tham nhũng, tiêu cực.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(6) Hoạt động của Mặt trận Tổ quốc Việt Nam, các tổ chức CT - XH được đẩy mạnh, góp phần quan trọng tăng cường sự đồng thuận XH và phát huy sức mạnh đại đoàn kết của toàn dân tộc.</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87575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250" dirty="0">
                <a:solidFill>
                  <a:srgbClr val="00B050"/>
                </a:solidFill>
                <a:latin typeface="Times New Roman" panose="02020603050405020304" pitchFamily="18" charset="0"/>
                <a:ea typeface="Times New Roman" panose="02020603050405020304" pitchFamily="18" charset="0"/>
              </a:rPr>
              <a:t>Bốn là, về đấu tranh </a:t>
            </a:r>
            <a:r>
              <a:rPr lang="en-US" sz="2250" dirty="0">
                <a:solidFill>
                  <a:srgbClr val="00B050"/>
                </a:solidFill>
                <a:latin typeface="Times New Roman" panose="02020603050405020304" pitchFamily="18" charset="0"/>
                <a:ea typeface="Times New Roman" panose="02020603050405020304" pitchFamily="18" charset="0"/>
              </a:rPr>
              <a:t>PCTN,TC (</a:t>
            </a:r>
            <a:r>
              <a:rPr lang="en-US" sz="2250" dirty="0">
                <a:solidFill>
                  <a:srgbClr val="FF0000"/>
                </a:solidFill>
                <a:latin typeface="Times New Roman" panose="02020603050405020304" pitchFamily="18" charset="0"/>
                <a:ea typeface="Times New Roman" panose="02020603050405020304" pitchFamily="18" charset="0"/>
              </a:rPr>
              <a:t>6</a:t>
            </a:r>
            <a:r>
              <a:rPr lang="en-US" sz="2250" dirty="0">
                <a:solidFill>
                  <a:srgbClr val="00B050"/>
                </a:solidFill>
                <a:latin typeface="Times New Roman" panose="02020603050405020304" pitchFamily="18" charset="0"/>
                <a:ea typeface="Times New Roman" panose="02020603050405020304" pitchFamily="18" charset="0"/>
              </a:rPr>
              <a:t>)</a:t>
            </a:r>
            <a:r>
              <a:rPr lang="vi-VN" sz="2250" dirty="0">
                <a:solidFill>
                  <a:srgbClr val="00B050"/>
                </a:solidFill>
                <a:latin typeface="Times New Roman" panose="02020603050405020304" pitchFamily="18" charset="0"/>
                <a:ea typeface="Times New Roman" panose="02020603050405020304" pitchFamily="18" charset="0"/>
              </a:rPr>
              <a:t> </a:t>
            </a:r>
          </a:p>
          <a:p>
            <a:pPr lvl="0" algn="just" defTabSz="914400">
              <a:lnSpc>
                <a:spcPct val="130000"/>
              </a:lnSpc>
              <a:defRPr/>
            </a:pPr>
            <a:r>
              <a:rPr lang="vi-VN" sz="2250" dirty="0">
                <a:solidFill>
                  <a:schemeClr val="tx1"/>
                </a:solidFill>
                <a:latin typeface="Times New Roman" panose="02020603050405020304" pitchFamily="18" charset="0"/>
                <a:ea typeface="Times New Roman" panose="02020603050405020304" pitchFamily="18" charset="0"/>
              </a:rPr>
              <a:t>(1) </a:t>
            </a:r>
            <a:r>
              <a:rPr lang="en-US" sz="2250" dirty="0">
                <a:solidFill>
                  <a:schemeClr val="tx1"/>
                </a:solidFill>
                <a:latin typeface="Times New Roman" panose="02020603050405020304" pitchFamily="18" charset="0"/>
                <a:ea typeface="Times New Roman" panose="02020603050405020304" pitchFamily="18" charset="0"/>
              </a:rPr>
              <a:t>BCT, BBT </a:t>
            </a:r>
            <a:r>
              <a:rPr lang="vi-VN" sz="2250" dirty="0">
                <a:solidFill>
                  <a:schemeClr val="tx1"/>
                </a:solidFill>
                <a:latin typeface="Times New Roman" panose="02020603050405020304" pitchFamily="18" charset="0"/>
                <a:ea typeface="Times New Roman" panose="02020603050405020304" pitchFamily="18" charset="0"/>
              </a:rPr>
              <a:t>luôn luôn bám sát các quan điểm, tư tưởng chỉ đạo và mục tiêu, nhiệm vụ về công tác </a:t>
            </a:r>
            <a:r>
              <a:rPr lang="en-US" sz="2250" dirty="0">
                <a:solidFill>
                  <a:schemeClr val="tx1"/>
                </a:solidFill>
                <a:latin typeface="Times New Roman" panose="02020603050405020304" pitchFamily="18" charset="0"/>
                <a:ea typeface="Times New Roman" panose="02020603050405020304" pitchFamily="18" charset="0"/>
              </a:rPr>
              <a:t>PCTNTC</a:t>
            </a:r>
            <a:r>
              <a:rPr lang="vi-VN" sz="2250" dirty="0">
                <a:solidFill>
                  <a:schemeClr val="tx1"/>
                </a:solidFill>
                <a:latin typeface="Times New Roman" panose="02020603050405020304" pitchFamily="18" charset="0"/>
                <a:ea typeface="Times New Roman" panose="02020603050405020304" pitchFamily="18" charset="0"/>
              </a:rPr>
              <a:t> nêu trong </a:t>
            </a:r>
            <a:r>
              <a:rPr lang="en-US" sz="2250" dirty="0">
                <a:solidFill>
                  <a:schemeClr val="tx1"/>
                </a:solidFill>
                <a:latin typeface="Times New Roman" panose="02020603050405020304" pitchFamily="18" charset="0"/>
                <a:ea typeface="Times New Roman" panose="02020603050405020304" pitchFamily="18" charset="0"/>
              </a:rPr>
              <a:t>VKĐH </a:t>
            </a:r>
            <a:r>
              <a:rPr lang="vi-VN" sz="2250" dirty="0">
                <a:solidFill>
                  <a:schemeClr val="tx1"/>
                </a:solidFill>
                <a:latin typeface="Times New Roman" panose="02020603050405020304" pitchFamily="18" charset="0"/>
                <a:ea typeface="Times New Roman" panose="02020603050405020304" pitchFamily="18" charset="0"/>
              </a:rPr>
              <a:t>XIII của Đảng để cụ thể hóa thành các chương trình làm việc hằng năm, hằng quý, hằng tháng, hằng tuần, và lãnh đạo, chỉ đạo các cấp ủy, tổ chức Đảng triển khai thực hiện, đạt nhiều kết quả quan trọng. </a:t>
            </a:r>
          </a:p>
          <a:p>
            <a:pPr lvl="0" algn="just" defTabSz="914400">
              <a:lnSpc>
                <a:spcPct val="130000"/>
              </a:lnSpc>
              <a:defRPr/>
            </a:pPr>
            <a:r>
              <a:rPr lang="vi-VN" sz="2000" dirty="0">
                <a:solidFill>
                  <a:schemeClr val="tx1"/>
                </a:solidFill>
                <a:latin typeface="Times New Roman" panose="02020603050405020304" pitchFamily="18" charset="0"/>
                <a:ea typeface="Times New Roman" panose="02020603050405020304" pitchFamily="18" charset="0"/>
              </a:rPr>
              <a:t>(2) Đã có nhiều đổi mới rất tích cực trong lĩnh vực công tác này như: Ban hành quy định mới về chức năng, nhiệm vụ, quyền hạn, chế độ làm việc, quan hệ công tác của </a:t>
            </a:r>
            <a:r>
              <a:rPr lang="en-US" sz="2000" dirty="0">
                <a:solidFill>
                  <a:schemeClr val="tx1"/>
                </a:solidFill>
                <a:latin typeface="Times New Roman" panose="02020603050405020304" pitchFamily="18" charset="0"/>
                <a:ea typeface="Times New Roman" panose="02020603050405020304" pitchFamily="18" charset="0"/>
              </a:rPr>
              <a:t>BCĐTW </a:t>
            </a:r>
            <a:r>
              <a:rPr lang="vi-VN" sz="2000" dirty="0">
                <a:solidFill>
                  <a:schemeClr val="tx1"/>
                </a:solidFill>
                <a:latin typeface="Times New Roman" panose="02020603050405020304" pitchFamily="18" charset="0"/>
                <a:ea typeface="Times New Roman" panose="02020603050405020304" pitchFamily="18" charset="0"/>
              </a:rPr>
              <a:t>về </a:t>
            </a:r>
            <a:r>
              <a:rPr lang="en-US" sz="2000" dirty="0">
                <a:solidFill>
                  <a:schemeClr val="tx1"/>
                </a:solidFill>
                <a:latin typeface="Times New Roman" panose="02020603050405020304" pitchFamily="18" charset="0"/>
                <a:ea typeface="Times New Roman" panose="02020603050405020304" pitchFamily="18" charset="0"/>
              </a:rPr>
              <a:t>PCTNTC</a:t>
            </a:r>
            <a:r>
              <a:rPr lang="vi-VN" sz="2000" dirty="0">
                <a:solidFill>
                  <a:schemeClr val="tx1"/>
                </a:solidFill>
                <a:latin typeface="Times New Roman" panose="02020603050405020304" pitchFamily="18" charset="0"/>
                <a:ea typeface="Times New Roman" panose="02020603050405020304" pitchFamily="18" charset="0"/>
              </a:rPr>
              <a:t>, trong đó đã bổ sung, mở rộng chức năng, nhiệm vụ của </a:t>
            </a:r>
            <a:r>
              <a:rPr lang="en-US" sz="2000" dirty="0">
                <a:solidFill>
                  <a:schemeClr val="tx1"/>
                </a:solidFill>
                <a:latin typeface="Times New Roman" panose="02020603050405020304" pitchFamily="18" charset="0"/>
                <a:ea typeface="Times New Roman" panose="02020603050405020304" pitchFamily="18" charset="0"/>
              </a:rPr>
              <a:t>BCĐ</a:t>
            </a:r>
            <a:r>
              <a:rPr lang="vi-VN" sz="2000" dirty="0">
                <a:solidFill>
                  <a:schemeClr val="tx1"/>
                </a:solidFill>
                <a:latin typeface="Times New Roman" panose="02020603050405020304" pitchFamily="18" charset="0"/>
                <a:ea typeface="Times New Roman" panose="02020603050405020304" pitchFamily="18" charset="0"/>
              </a:rPr>
              <a:t>, bao gồm cả chỉ đạo </a:t>
            </a:r>
            <a:r>
              <a:rPr lang="en-US" sz="2000" dirty="0">
                <a:solidFill>
                  <a:schemeClr val="tx1"/>
                </a:solidFill>
                <a:latin typeface="Times New Roman" panose="02020603050405020304" pitchFamily="18" charset="0"/>
                <a:ea typeface="Times New Roman" panose="02020603050405020304" pitchFamily="18" charset="0"/>
              </a:rPr>
              <a:t>PCTN </a:t>
            </a:r>
            <a:r>
              <a:rPr lang="vi-VN" sz="2000" dirty="0">
                <a:solidFill>
                  <a:schemeClr val="tx1"/>
                </a:solidFill>
                <a:latin typeface="Times New Roman" panose="02020603050405020304" pitchFamily="18" charset="0"/>
                <a:ea typeface="Times New Roman" panose="02020603050405020304" pitchFamily="18" charset="0"/>
              </a:rPr>
              <a:t>và </a:t>
            </a:r>
            <a:r>
              <a:rPr lang="en-US" sz="2000" dirty="0">
                <a:solidFill>
                  <a:schemeClr val="tx1"/>
                </a:solidFill>
                <a:latin typeface="Times New Roman" panose="02020603050405020304" pitchFamily="18" charset="0"/>
                <a:ea typeface="Times New Roman" panose="02020603050405020304" pitchFamily="18" charset="0"/>
              </a:rPr>
              <a:t>PCTC</a:t>
            </a:r>
            <a:r>
              <a:rPr lang="vi-VN" sz="2000" dirty="0">
                <a:solidFill>
                  <a:schemeClr val="tx1"/>
                </a:solidFill>
                <a:latin typeface="Times New Roman" panose="02020603050405020304" pitchFamily="18" charset="0"/>
                <a:ea typeface="Times New Roman" panose="02020603050405020304" pitchFamily="18" charset="0"/>
              </a:rPr>
              <a:t>, trọng tâm là phòng, chống sự suy thoái về </a:t>
            </a:r>
            <a:r>
              <a:rPr lang="en-US" sz="2000" dirty="0">
                <a:solidFill>
                  <a:schemeClr val="tx1"/>
                </a:solidFill>
                <a:latin typeface="Times New Roman" panose="02020603050405020304" pitchFamily="18" charset="0"/>
                <a:ea typeface="Times New Roman" panose="02020603050405020304" pitchFamily="18" charset="0"/>
              </a:rPr>
              <a:t>TTCT, ĐĐ, LS </a:t>
            </a:r>
            <a:r>
              <a:rPr lang="en-US" sz="2000" dirty="0" err="1">
                <a:solidFill>
                  <a:schemeClr val="tx1"/>
                </a:solidFill>
                <a:latin typeface="Times New Roman" panose="02020603050405020304" pitchFamily="18" charset="0"/>
                <a:ea typeface="Times New Roman" panose="02020603050405020304" pitchFamily="18" charset="0"/>
              </a:rPr>
              <a:t>trong</a:t>
            </a:r>
            <a:r>
              <a:rPr lang="en-US" sz="2000" dirty="0">
                <a:solidFill>
                  <a:schemeClr val="tx1"/>
                </a:solidFill>
                <a:latin typeface="Times New Roman" panose="02020603050405020304" pitchFamily="18" charset="0"/>
                <a:ea typeface="Times New Roman" panose="02020603050405020304" pitchFamily="18" charset="0"/>
              </a:rPr>
              <a:t> CB,ĐV</a:t>
            </a:r>
            <a:r>
              <a:rPr lang="vi-VN" sz="2000" dirty="0">
                <a:solidFill>
                  <a:schemeClr val="tx1"/>
                </a:solidFill>
                <a:latin typeface="Times New Roman" panose="02020603050405020304" pitchFamily="18" charset="0"/>
                <a:ea typeface="Times New Roman" panose="02020603050405020304" pitchFamily="18" charset="0"/>
              </a:rPr>
              <a:t>, coi đây là gốc của mọi vấn đề.</a:t>
            </a:r>
            <a:endParaRPr lang="en-US" sz="20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7375244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Chỉ đạo triển khai thực hiện có hiệu quả Đề án thành lập Ban Chỉ đạo cấp tỉnh về </a:t>
            </a:r>
            <a:r>
              <a:rPr lang="en-US" sz="2400" dirty="0">
                <a:solidFill>
                  <a:schemeClr val="tx1"/>
                </a:solidFill>
                <a:latin typeface="Times New Roman" panose="02020603050405020304" pitchFamily="18" charset="0"/>
                <a:ea typeface="Times New Roman" panose="02020603050405020304" pitchFamily="18" charset="0"/>
              </a:rPr>
              <a:t>PCTNTC</a:t>
            </a:r>
            <a:r>
              <a:rPr lang="vi-VN" sz="2400" dirty="0">
                <a:solidFill>
                  <a:schemeClr val="tx1"/>
                </a:solidFill>
                <a:latin typeface="Times New Roman" panose="02020603050405020304" pitchFamily="18" charset="0"/>
                <a:ea typeface="Times New Roman" panose="02020603050405020304" pitchFamily="18" charset="0"/>
              </a:rPr>
              <a:t>, bước đầu có kết quả tốt, từng bước khắc phục tình trạng "trên nóng, dưới lạnh" trước đây; ban hành quy định về kiểm soát quyền lực </a:t>
            </a:r>
            <a:r>
              <a:rPr lang="en-US" sz="2400" dirty="0">
                <a:solidFill>
                  <a:schemeClr val="tx1"/>
                </a:solidFill>
                <a:latin typeface="Times New Roman" panose="02020603050405020304" pitchFamily="18" charset="0"/>
                <a:ea typeface="Times New Roman" panose="02020603050405020304" pitchFamily="18" charset="0"/>
              </a:rPr>
              <a:t>PCTNTC </a:t>
            </a:r>
            <a:r>
              <a:rPr lang="vi-VN" sz="2400" dirty="0">
                <a:solidFill>
                  <a:schemeClr val="tx1"/>
                </a:solidFill>
                <a:latin typeface="Times New Roman" panose="02020603050405020304" pitchFamily="18" charset="0"/>
                <a:ea typeface="Times New Roman" panose="02020603050405020304" pitchFamily="18" charset="0"/>
              </a:rPr>
              <a:t>trong hoạt động điều tra, truy tố, xét xử, thi hành án; trong </a:t>
            </a:r>
            <a:r>
              <a:rPr lang="en-US" sz="2400" dirty="0">
                <a:solidFill>
                  <a:schemeClr val="tx1"/>
                </a:solidFill>
                <a:latin typeface="Times New Roman" panose="02020603050405020304" pitchFamily="18" charset="0"/>
                <a:ea typeface="Times New Roman" panose="02020603050405020304" pitchFamily="18" charset="0"/>
              </a:rPr>
              <a:t>KT,GS</a:t>
            </a:r>
            <a:r>
              <a:rPr lang="vi-VN" sz="2400" dirty="0">
                <a:solidFill>
                  <a:schemeClr val="tx1"/>
                </a:solidFill>
                <a:latin typeface="Times New Roman" panose="02020603050405020304" pitchFamily="18" charset="0"/>
                <a:ea typeface="Times New Roman" panose="02020603050405020304" pitchFamily="18" charset="0"/>
              </a:rPr>
              <a:t>, thi hành kỷ luật đảng; trong hoạt động thanh tra, kiểm toán và nhiều văn bản quan trọng khác có liên quan đến công tác nội chính, </a:t>
            </a:r>
            <a:r>
              <a:rPr lang="en-US" sz="2400" dirty="0">
                <a:solidFill>
                  <a:schemeClr val="tx1"/>
                </a:solidFill>
                <a:latin typeface="Times New Roman" panose="02020603050405020304" pitchFamily="18" charset="0"/>
                <a:ea typeface="Times New Roman" panose="02020603050405020304" pitchFamily="18" charset="0"/>
              </a:rPr>
              <a:t>PCTNTC</a:t>
            </a:r>
            <a:r>
              <a:rPr lang="vi-VN" sz="24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Công tác XD, hoàn thiện thể chế, chính sách về quản lý </a:t>
            </a:r>
            <a:r>
              <a:rPr lang="en-US" sz="2400" dirty="0">
                <a:solidFill>
                  <a:schemeClr val="tx1"/>
                </a:solidFill>
                <a:latin typeface="Times New Roman" panose="02020603050405020304" pitchFamily="18" charset="0"/>
                <a:ea typeface="Times New Roman" panose="02020603050405020304" pitchFamily="18" charset="0"/>
              </a:rPr>
              <a:t>KT-XH </a:t>
            </a:r>
            <a:r>
              <a:rPr lang="vi-VN" sz="2400" dirty="0">
                <a:solidFill>
                  <a:schemeClr val="tx1"/>
                </a:solidFill>
                <a:latin typeface="Times New Roman" panose="02020603050405020304" pitchFamily="18" charset="0"/>
                <a:ea typeface="Times New Roman" panose="02020603050405020304" pitchFamily="18" charset="0"/>
              </a:rPr>
              <a:t>và </a:t>
            </a:r>
            <a:r>
              <a:rPr lang="en-US" sz="2400" dirty="0">
                <a:solidFill>
                  <a:schemeClr val="tx1"/>
                </a:solidFill>
                <a:latin typeface="Times New Roman" panose="02020603050405020304" pitchFamily="18" charset="0"/>
                <a:ea typeface="Times New Roman" panose="02020603050405020304" pitchFamily="18" charset="0"/>
              </a:rPr>
              <a:t>PCTNTC </a:t>
            </a:r>
            <a:r>
              <a:rPr lang="vi-VN" sz="2400" dirty="0">
                <a:solidFill>
                  <a:schemeClr val="tx1"/>
                </a:solidFill>
                <a:latin typeface="Times New Roman" panose="02020603050405020304" pitchFamily="18" charset="0"/>
                <a:ea typeface="Times New Roman" panose="02020603050405020304" pitchFamily="18" charset="0"/>
              </a:rPr>
              <a:t>cũng được chú trọng đẩy mạnh để từng bước tiến tới: "không dám", "không thể", "không muốn", "không cần" tham nhũng. </a:t>
            </a:r>
            <a:endParaRPr lang="en-US"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7671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300" dirty="0">
                <a:solidFill>
                  <a:schemeClr val="tx1"/>
                </a:solidFill>
                <a:latin typeface="Times New Roman" panose="02020603050405020304" pitchFamily="18" charset="0"/>
                <a:ea typeface="Times New Roman" panose="02020603050405020304" pitchFamily="18" charset="0"/>
              </a:rPr>
              <a:t>(5) Đến nay, có thể khẳng định, chưa bao giờ công tác đấu tranh </a:t>
            </a:r>
            <a:r>
              <a:rPr lang="en-US" sz="2300" dirty="0">
                <a:solidFill>
                  <a:schemeClr val="tx1"/>
                </a:solidFill>
                <a:latin typeface="Times New Roman" panose="02020603050405020304" pitchFamily="18" charset="0"/>
                <a:ea typeface="Times New Roman" panose="02020603050405020304" pitchFamily="18" charset="0"/>
              </a:rPr>
              <a:t>PCTNTC </a:t>
            </a:r>
            <a:r>
              <a:rPr lang="vi-VN" sz="2300" dirty="0">
                <a:solidFill>
                  <a:schemeClr val="tx1"/>
                </a:solidFill>
                <a:latin typeface="Times New Roman" panose="02020603050405020304" pitchFamily="18" charset="0"/>
                <a:ea typeface="Times New Roman" panose="02020603050405020304" pitchFamily="18" charset="0"/>
              </a:rPr>
              <a:t>ở nước ta lại được chỉ đạo một cách mạnh mẽ, bài bản, đồng bộ, quyết liệt, và có hiệu quả rõ rệt như thời gian gần đây; để lại dấu ấn nổi bật, tạo sự đồng thuận cao trong toàn XH và củng cố, tăng cường niềm tin của </a:t>
            </a:r>
            <a:r>
              <a:rPr lang="en-US" sz="2300" dirty="0">
                <a:solidFill>
                  <a:schemeClr val="tx1"/>
                </a:solidFill>
                <a:latin typeface="Times New Roman" panose="02020603050405020304" pitchFamily="18" charset="0"/>
                <a:ea typeface="Times New Roman" panose="02020603050405020304" pitchFamily="18" charset="0"/>
              </a:rPr>
              <a:t>CB,ĐV&amp;ND</a:t>
            </a:r>
            <a:r>
              <a:rPr lang="vi-VN" sz="2300" dirty="0">
                <a:solidFill>
                  <a:schemeClr val="tx1"/>
                </a:solidFill>
                <a:latin typeface="Times New Roman" panose="02020603050405020304" pitchFamily="18" charset="0"/>
                <a:ea typeface="Times New Roman" panose="02020603050405020304" pitchFamily="18" charset="0"/>
              </a:rPr>
              <a:t> đối với Đảng, Nhà nước và chế độ ta. </a:t>
            </a:r>
          </a:p>
          <a:p>
            <a:pPr lvl="0" algn="just" defTabSz="914400">
              <a:lnSpc>
                <a:spcPct val="130000"/>
              </a:lnSpc>
              <a:defRPr/>
            </a:pPr>
            <a:r>
              <a:rPr lang="vi-VN" sz="2300" dirty="0">
                <a:solidFill>
                  <a:schemeClr val="tx1"/>
                </a:solidFill>
                <a:latin typeface="Times New Roman" panose="02020603050405020304" pitchFamily="18" charset="0"/>
                <a:ea typeface="Times New Roman" panose="02020603050405020304" pitchFamily="18" charset="0"/>
              </a:rPr>
              <a:t>(6) Công tác phát hiện và xử lý tham nhũng đã được chỉ đạo và thực hiện một cách bài bản, đồng bộ, quyết liệt, hiệu quả, tạo bước đột phá trong công tác </a:t>
            </a:r>
            <a:r>
              <a:rPr lang="en-US" sz="2300" dirty="0">
                <a:solidFill>
                  <a:schemeClr val="tx1"/>
                </a:solidFill>
                <a:latin typeface="Times New Roman" panose="02020603050405020304" pitchFamily="18" charset="0"/>
                <a:ea typeface="Times New Roman" panose="02020603050405020304" pitchFamily="18" charset="0"/>
              </a:rPr>
              <a:t>PCTNTC</a:t>
            </a:r>
            <a:r>
              <a:rPr lang="vi-VN" sz="2300" dirty="0">
                <a:solidFill>
                  <a:schemeClr val="tx1"/>
                </a:solidFill>
                <a:latin typeface="Times New Roman" panose="02020603050405020304" pitchFamily="18" charset="0"/>
                <a:ea typeface="Times New Roman" panose="02020603050405020304" pitchFamily="18" charset="0"/>
              </a:rPr>
              <a:t>; khẳng định quyết tâm rất cao của Đảng, </a:t>
            </a:r>
            <a:r>
              <a:rPr lang="en-US" sz="2300" dirty="0">
                <a:solidFill>
                  <a:schemeClr val="tx1"/>
                </a:solidFill>
                <a:latin typeface="Times New Roman" panose="02020603050405020304" pitchFamily="18" charset="0"/>
                <a:ea typeface="Times New Roman" panose="02020603050405020304" pitchFamily="18" charset="0"/>
              </a:rPr>
              <a:t>NN&amp;ND </a:t>
            </a:r>
            <a:r>
              <a:rPr lang="vi-VN" sz="2300" dirty="0">
                <a:solidFill>
                  <a:schemeClr val="tx1"/>
                </a:solidFill>
                <a:latin typeface="Times New Roman" panose="02020603050405020304" pitchFamily="18" charset="0"/>
                <a:ea typeface="Times New Roman" panose="02020603050405020304" pitchFamily="18" charset="0"/>
              </a:rPr>
              <a:t>ta trong cuộc đấu tranh </a:t>
            </a:r>
            <a:r>
              <a:rPr lang="en-US" sz="2300" dirty="0">
                <a:solidFill>
                  <a:schemeClr val="tx1"/>
                </a:solidFill>
                <a:latin typeface="Times New Roman" panose="02020603050405020304" pitchFamily="18" charset="0"/>
                <a:ea typeface="Times New Roman" panose="02020603050405020304" pitchFamily="18" charset="0"/>
              </a:rPr>
              <a:t>PCTNTC</a:t>
            </a:r>
            <a:r>
              <a:rPr lang="vi-VN" sz="2300" dirty="0">
                <a:solidFill>
                  <a:schemeClr val="tx1"/>
                </a:solidFill>
                <a:latin typeface="Times New Roman" panose="02020603050405020304" pitchFamily="18" charset="0"/>
                <a:ea typeface="Times New Roman" panose="02020603050405020304" pitchFamily="18" charset="0"/>
              </a:rPr>
              <a:t>, và "không có vùng cấm, không có ngoại lệ, bất kể người đó là ai; và không chịu sức ép của bất kỳ tổ chức, cá nhân nào".</a:t>
            </a:r>
            <a:endParaRPr lang="en-US" sz="23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235342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rgbClr val="00B050"/>
                </a:solidFill>
                <a:latin typeface="Times New Roman" panose="02020603050405020304" pitchFamily="18" charset="0"/>
                <a:ea typeface="Times New Roman" panose="02020603050405020304" pitchFamily="18" charset="0"/>
              </a:rPr>
              <a:t>Năm là, về XD, CĐĐ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Đã tạo ra được sự chuyển biến rất tích cực, với nhiều dấu ấn nổi bật trong việc kết hợp hài hòa, nhuần nhuyễn hơn giữa "xây" và "chống", toàn diện hơn trên các mặt công tác </a:t>
            </a:r>
            <a:r>
              <a:rPr lang="en-US" sz="2400" dirty="0">
                <a:solidFill>
                  <a:schemeClr val="tx1"/>
                </a:solidFill>
                <a:latin typeface="Times New Roman" panose="02020603050405020304" pitchFamily="18" charset="0"/>
                <a:ea typeface="Times New Roman" panose="02020603050405020304" pitchFamily="18" charset="0"/>
              </a:rPr>
              <a:t>XDĐ </a:t>
            </a:r>
            <a:r>
              <a:rPr lang="en-US" sz="2400" dirty="0">
                <a:solidFill>
                  <a:srgbClr val="FF0000"/>
                </a:solidFill>
                <a:latin typeface="Times New Roman" panose="02020603050405020304" pitchFamily="18" charset="0"/>
                <a:ea typeface="Times New Roman" panose="02020603050405020304" pitchFamily="18" charset="0"/>
              </a:rPr>
              <a:t>(4)</a:t>
            </a:r>
            <a:r>
              <a:rPr lang="vi-VN" sz="2400" dirty="0">
                <a:solidFill>
                  <a:schemeClr val="tx1"/>
                </a:solidFill>
                <a:latin typeface="Times New Roman" panose="02020603050405020304" pitchFamily="18" charset="0"/>
                <a:ea typeface="Times New Roman" panose="02020603050405020304" pitchFamily="18" charset="0"/>
              </a:rPr>
              <a:t>.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a:t>
            </a:r>
            <a:r>
              <a:rPr lang="en-US" sz="2400" dirty="0">
                <a:solidFill>
                  <a:schemeClr val="tx1"/>
                </a:solidFill>
                <a:latin typeface="Times New Roman" panose="02020603050405020304" pitchFamily="18" charset="0"/>
                <a:ea typeface="Times New Roman" panose="02020603050405020304" pitchFamily="18" charset="0"/>
              </a:rPr>
              <a:t>C</a:t>
            </a:r>
            <a:r>
              <a:rPr lang="vi-VN" sz="2400" dirty="0">
                <a:solidFill>
                  <a:schemeClr val="tx1"/>
                </a:solidFill>
                <a:latin typeface="Times New Roman" panose="02020603050405020304" pitchFamily="18" charset="0"/>
                <a:ea typeface="Times New Roman" panose="02020603050405020304" pitchFamily="18" charset="0"/>
              </a:rPr>
              <a:t>ông tác cán bộ tiếp tục được coi trọng hơn, đúng mức hơn với vị trí, vai trò là "then chốt của then chốt"; có nhiều cách làm, quy định mới, hiệu quả cao hơn, gắn kết chặt chẽ với công tác </a:t>
            </a:r>
            <a:r>
              <a:rPr lang="en-US" sz="2400" dirty="0">
                <a:solidFill>
                  <a:schemeClr val="tx1"/>
                </a:solidFill>
                <a:latin typeface="Times New Roman" panose="02020603050405020304" pitchFamily="18" charset="0"/>
                <a:ea typeface="Times New Roman" panose="02020603050405020304" pitchFamily="18" charset="0"/>
              </a:rPr>
              <a:t>XD,CĐĐ</a:t>
            </a:r>
            <a:r>
              <a:rPr lang="vi-VN" sz="2400" dirty="0">
                <a:solidFill>
                  <a:schemeClr val="tx1"/>
                </a:solidFill>
                <a:latin typeface="Times New Roman" panose="02020603050405020304" pitchFamily="18" charset="0"/>
                <a:ea typeface="Times New Roman" panose="02020603050405020304" pitchFamily="18" charset="0"/>
              </a:rPr>
              <a:t> nói chung; kiên quyết ngăn chặn, đẩy lùi và xử lý nghiêm minh những </a:t>
            </a:r>
            <a:r>
              <a:rPr lang="en-US" sz="2400" dirty="0">
                <a:solidFill>
                  <a:schemeClr val="tx1"/>
                </a:solidFill>
                <a:latin typeface="Times New Roman" panose="02020603050405020304" pitchFamily="18" charset="0"/>
                <a:ea typeface="Times New Roman" panose="02020603050405020304" pitchFamily="18" charset="0"/>
              </a:rPr>
              <a:t>CB,ĐV </a:t>
            </a:r>
            <a:r>
              <a:rPr lang="vi-VN" sz="2400" dirty="0">
                <a:solidFill>
                  <a:schemeClr val="tx1"/>
                </a:solidFill>
                <a:latin typeface="Times New Roman" panose="02020603050405020304" pitchFamily="18" charset="0"/>
                <a:ea typeface="Times New Roman" panose="02020603050405020304" pitchFamily="18" charset="0"/>
              </a:rPr>
              <a:t>suy thoái về </a:t>
            </a:r>
            <a:r>
              <a:rPr lang="en-US" sz="2400" dirty="0">
                <a:solidFill>
                  <a:schemeClr val="tx1"/>
                </a:solidFill>
                <a:latin typeface="Times New Roman" panose="02020603050405020304" pitchFamily="18" charset="0"/>
                <a:ea typeface="Times New Roman" panose="02020603050405020304" pitchFamily="18" charset="0"/>
              </a:rPr>
              <a:t>TTCT,ĐĐ</a:t>
            </a:r>
            <a:r>
              <a:rPr lang="vi-VN" sz="2400" dirty="0">
                <a:solidFill>
                  <a:schemeClr val="tx1"/>
                </a:solidFill>
                <a:latin typeface="Times New Roman" panose="02020603050405020304" pitchFamily="18" charset="0"/>
                <a:ea typeface="Times New Roman" panose="02020603050405020304" pitchFamily="18" charset="0"/>
              </a:rPr>
              <a:t>,</a:t>
            </a:r>
            <a:r>
              <a:rPr lang="en-US" sz="2400" dirty="0">
                <a:solidFill>
                  <a:schemeClr val="tx1"/>
                </a:solidFill>
                <a:latin typeface="Times New Roman" panose="02020603050405020304" pitchFamily="18" charset="0"/>
                <a:ea typeface="Times New Roman" panose="02020603050405020304" pitchFamily="18" charset="0"/>
              </a:rPr>
              <a:t>LS</a:t>
            </a:r>
            <a:r>
              <a:rPr lang="vi-VN" sz="2400" dirty="0">
                <a:solidFill>
                  <a:schemeClr val="tx1"/>
                </a:solidFill>
                <a:latin typeface="Times New Roman" panose="02020603050405020304" pitchFamily="18" charset="0"/>
                <a:ea typeface="Times New Roman" panose="02020603050405020304" pitchFamily="18" charset="0"/>
              </a:rPr>
              <a:t> biểu hiện “</a:t>
            </a:r>
            <a:r>
              <a:rPr lang="en-US" sz="2400" dirty="0">
                <a:solidFill>
                  <a:schemeClr val="tx1"/>
                </a:solidFill>
                <a:latin typeface="Times New Roman" panose="02020603050405020304" pitchFamily="18" charset="0"/>
                <a:ea typeface="Times New Roman" panose="02020603050405020304" pitchFamily="18" charset="0"/>
              </a:rPr>
              <a:t>TDB</a:t>
            </a:r>
            <a:r>
              <a:rPr lang="vi-VN" sz="2400" dirty="0">
                <a:solidFill>
                  <a:schemeClr val="tx1"/>
                </a:solidFill>
                <a:latin typeface="Times New Roman" panose="02020603050405020304" pitchFamily="18" charset="0"/>
                <a:ea typeface="Times New Roman" panose="02020603050405020304" pitchFamily="18" charset="0"/>
              </a:rPr>
              <a:t>", “</a:t>
            </a:r>
            <a:r>
              <a:rPr lang="en-US" sz="2400" dirty="0">
                <a:solidFill>
                  <a:schemeClr val="tx1"/>
                </a:solidFill>
                <a:latin typeface="Times New Roman" panose="02020603050405020304" pitchFamily="18" charset="0"/>
                <a:ea typeface="Times New Roman" panose="02020603050405020304" pitchFamily="18" charset="0"/>
              </a:rPr>
              <a:t>TCH</a:t>
            </a:r>
            <a:r>
              <a:rPr lang="vi-VN" sz="2400" dirty="0">
                <a:solidFill>
                  <a:schemeClr val="tx1"/>
                </a:solidFill>
                <a:latin typeface="Times New Roman" panose="02020603050405020304" pitchFamily="18" charset="0"/>
                <a:ea typeface="Times New Roman" panose="02020603050405020304" pitchFamily="18" charset="0"/>
              </a:rPr>
              <a:t>", bất kể người đó là ai; không có vùng cấm, không có ngoại lệ.</a:t>
            </a:r>
          </a:p>
        </p:txBody>
      </p:sp>
    </p:spTree>
    <p:extLst>
      <p:ext uri="{BB962C8B-B14F-4D97-AF65-F5344CB8AC3E}">
        <p14:creationId xmlns:p14="http://schemas.microsoft.com/office/powerpoint/2010/main" val="22049790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arn(inVertical)">
                                      <p:cBhvr>
                                        <p:cTn id="18"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Đến nay, </a:t>
            </a:r>
            <a:r>
              <a:rPr lang="en-US" sz="2400" dirty="0">
                <a:solidFill>
                  <a:schemeClr val="tx1"/>
                </a:solidFill>
                <a:latin typeface="Times New Roman" panose="02020603050405020304" pitchFamily="18" charset="0"/>
                <a:ea typeface="Times New Roman" panose="02020603050405020304" pitchFamily="18" charset="0"/>
              </a:rPr>
              <a:t>BCHTW, BCT, BBT </a:t>
            </a:r>
            <a:r>
              <a:rPr lang="vi-VN" sz="2400" dirty="0">
                <a:solidFill>
                  <a:schemeClr val="tx1"/>
                </a:solidFill>
                <a:latin typeface="Times New Roman" panose="02020603050405020304" pitchFamily="18" charset="0"/>
                <a:ea typeface="Times New Roman" panose="02020603050405020304" pitchFamily="18" charset="0"/>
              </a:rPr>
              <a:t>đã xem xét cho thôi giữ chức vụ, cho nghỉ công tác, nghỉ hưu, bố trí công tác khác đối với 14 cán bộ diện </a:t>
            </a:r>
            <a:r>
              <a:rPr lang="en-US" sz="2400" dirty="0">
                <a:solidFill>
                  <a:schemeClr val="tx1"/>
                </a:solidFill>
                <a:latin typeface="Times New Roman" panose="02020603050405020304" pitchFamily="18" charset="0"/>
                <a:ea typeface="Times New Roman" panose="02020603050405020304" pitchFamily="18" charset="0"/>
              </a:rPr>
              <a:t>TW </a:t>
            </a:r>
            <a:r>
              <a:rPr lang="vi-VN" sz="2400" dirty="0">
                <a:solidFill>
                  <a:schemeClr val="tx1"/>
                </a:solidFill>
                <a:latin typeface="Times New Roman" panose="02020603050405020304" pitchFamily="18" charset="0"/>
                <a:ea typeface="Times New Roman" panose="02020603050405020304" pitchFamily="18" charset="0"/>
              </a:rPr>
              <a:t>quản lý; các địa phương cũng bố trí công tác và thực hiện chính sách đối với 22 trường hợp cán bộ sau khi bị kỷ luật.</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Chất lượng tổ chức cơ sở đảng và </a:t>
            </a:r>
            <a:r>
              <a:rPr lang="en-US" sz="2400" dirty="0">
                <a:solidFill>
                  <a:schemeClr val="tx1"/>
                </a:solidFill>
                <a:latin typeface="Times New Roman" panose="02020603050405020304" pitchFamily="18" charset="0"/>
                <a:ea typeface="Times New Roman" panose="02020603050405020304" pitchFamily="18" charset="0"/>
              </a:rPr>
              <a:t>ĐV </a:t>
            </a:r>
            <a:r>
              <a:rPr lang="vi-VN" sz="2400" dirty="0">
                <a:solidFill>
                  <a:schemeClr val="tx1"/>
                </a:solidFill>
                <a:latin typeface="Times New Roman" panose="02020603050405020304" pitchFamily="18" charset="0"/>
                <a:ea typeface="Times New Roman" panose="02020603050405020304" pitchFamily="18" charset="0"/>
              </a:rPr>
              <a:t>cũng từng bước được nâng lên, trên cơ sở thực hiện nghiêm các quy định của Đảng, đặc biệt là </a:t>
            </a:r>
            <a:r>
              <a:rPr lang="en-US" sz="2400" dirty="0">
                <a:solidFill>
                  <a:schemeClr val="tx1"/>
                </a:solidFill>
                <a:latin typeface="Times New Roman" panose="02020603050405020304" pitchFamily="18" charset="0"/>
                <a:ea typeface="Times New Roman" panose="02020603050405020304" pitchFamily="18" charset="0"/>
              </a:rPr>
              <a:t>KL </a:t>
            </a:r>
            <a:r>
              <a:rPr lang="vi-VN" sz="2400" dirty="0">
                <a:solidFill>
                  <a:schemeClr val="tx1"/>
                </a:solidFill>
                <a:latin typeface="Times New Roman" panose="02020603050405020304" pitchFamily="18" charset="0"/>
                <a:ea typeface="Times New Roman" panose="02020603050405020304" pitchFamily="18" charset="0"/>
              </a:rPr>
              <a:t>của </a:t>
            </a:r>
            <a:r>
              <a:rPr lang="en-US" sz="2400" dirty="0">
                <a:solidFill>
                  <a:schemeClr val="tx1"/>
                </a:solidFill>
                <a:latin typeface="Times New Roman" panose="02020603050405020304" pitchFamily="18" charset="0"/>
                <a:ea typeface="Times New Roman" panose="02020603050405020304" pitchFamily="18" charset="0"/>
              </a:rPr>
              <a:t>HNTW </a:t>
            </a:r>
            <a:r>
              <a:rPr lang="vi-VN" sz="2400" dirty="0">
                <a:solidFill>
                  <a:schemeClr val="tx1"/>
                </a:solidFill>
                <a:latin typeface="Times New Roman" panose="02020603050405020304" pitchFamily="18" charset="0"/>
                <a:ea typeface="Times New Roman" panose="02020603050405020304" pitchFamily="18" charset="0"/>
              </a:rPr>
              <a:t>4 khóa XIII về vấn đề này.</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Công tác </a:t>
            </a:r>
            <a:r>
              <a:rPr lang="en-US" sz="2400" dirty="0">
                <a:solidFill>
                  <a:schemeClr val="tx1"/>
                </a:solidFill>
                <a:latin typeface="Times New Roman" panose="02020603050405020304" pitchFamily="18" charset="0"/>
                <a:ea typeface="Times New Roman" panose="02020603050405020304" pitchFamily="18" charset="0"/>
              </a:rPr>
              <a:t>KT,GS</a:t>
            </a:r>
            <a:r>
              <a:rPr lang="vi-VN" sz="2400" dirty="0">
                <a:solidFill>
                  <a:schemeClr val="tx1"/>
                </a:solidFill>
                <a:latin typeface="Times New Roman" panose="02020603050405020304" pitchFamily="18" charset="0"/>
                <a:ea typeface="Times New Roman" panose="02020603050405020304" pitchFamily="18" charset="0"/>
              </a:rPr>
              <a:t>, kỷ luật của Đảng tiếp tục được đổi mới, tăng cường trên cơ sở ban hành có chất lượng và tổ chức thực hiện nghiêm túc, đồng bộ nhiều quy định mới của Đảng</a:t>
            </a:r>
            <a:r>
              <a:rPr lang="en-US" sz="2000" dirty="0">
                <a:solidFill>
                  <a:schemeClr val="tx1"/>
                </a:solidFill>
                <a:latin typeface="Times New Roman" panose="02020603050405020304" pitchFamily="18" charset="0"/>
                <a:ea typeface="Times New Roman" panose="02020603050405020304" pitchFamily="18" charset="0"/>
              </a:rPr>
              <a:t>.</a:t>
            </a:r>
            <a:endParaRPr lang="vi-VN" sz="20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8788156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2" end="2"/>
                                            </p:txEl>
                                          </p:spTgt>
                                        </p:tgtEl>
                                        <p:attrNameLst>
                                          <p:attrName>style.visibility</p:attrName>
                                        </p:attrNameLst>
                                      </p:cBhvr>
                                      <p:to>
                                        <p:strVal val="visible"/>
                                      </p:to>
                                    </p:set>
                                    <p:animEffect transition="in" filter="barn(inVertical)">
                                      <p:cBhvr>
                                        <p:cTn id="12" dur="500"/>
                                        <p:tgtEl>
                                          <p:spTgt spid="6">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rgbClr val="00B050"/>
                </a:solidFill>
                <a:latin typeface="Times New Roman" panose="02020603050405020304" pitchFamily="18" charset="0"/>
                <a:ea typeface="Times New Roman" panose="02020603050405020304" pitchFamily="18" charset="0"/>
              </a:rPr>
              <a:t>Nguyên  nhân của thành tựu: (6)</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a:t>
            </a:r>
            <a:r>
              <a:rPr lang="en-US" sz="2400" dirty="0">
                <a:solidFill>
                  <a:schemeClr val="tx1"/>
                </a:solidFill>
                <a:latin typeface="Times New Roman" panose="02020603050405020304" pitchFamily="18" charset="0"/>
                <a:ea typeface="Times New Roman" panose="02020603050405020304" pitchFamily="18" charset="0"/>
              </a:rPr>
              <a:t>N</a:t>
            </a:r>
            <a:r>
              <a:rPr lang="vi-VN" sz="2400" dirty="0">
                <a:solidFill>
                  <a:schemeClr val="tx1"/>
                </a:solidFill>
                <a:latin typeface="Times New Roman" panose="02020603050405020304" pitchFamily="18" charset="0"/>
                <a:ea typeface="Times New Roman" panose="02020603050405020304" pitchFamily="18" charset="0"/>
              </a:rPr>
              <a:t>guyên nhân quan trọng nhất là do có thành công rất tốt đẹp của </a:t>
            </a:r>
            <a:r>
              <a:rPr lang="en-US" sz="2400" dirty="0">
                <a:solidFill>
                  <a:schemeClr val="tx1"/>
                </a:solidFill>
                <a:latin typeface="Times New Roman" panose="02020603050405020304" pitchFamily="18" charset="0"/>
                <a:ea typeface="Times New Roman" panose="02020603050405020304" pitchFamily="18" charset="0"/>
              </a:rPr>
              <a:t>ĐH </a:t>
            </a:r>
            <a:r>
              <a:rPr lang="vi-VN" sz="2400" dirty="0">
                <a:solidFill>
                  <a:schemeClr val="tx1"/>
                </a:solidFill>
                <a:latin typeface="Times New Roman" panose="02020603050405020304" pitchFamily="18" charset="0"/>
                <a:ea typeface="Times New Roman" panose="02020603050405020304" pitchFamily="18" charset="0"/>
              </a:rPr>
              <a:t>XIII của Đảng với những chủ trương, đường lối đã được thực tế thời gian qua chứng minh là đúng đắn, phù hợp; sự lãnh đạo, chỉ đạo vững vàng, sáng suốt của </a:t>
            </a:r>
            <a:r>
              <a:rPr lang="en-US" sz="2400" dirty="0">
                <a:solidFill>
                  <a:schemeClr val="tx1"/>
                </a:solidFill>
                <a:latin typeface="Times New Roman" panose="02020603050405020304" pitchFamily="18" charset="0"/>
                <a:ea typeface="Times New Roman" panose="02020603050405020304" pitchFamily="18" charset="0"/>
              </a:rPr>
              <a:t>BCHTW,BCT,BBT </a:t>
            </a:r>
            <a:r>
              <a:rPr lang="vi-VN" sz="2400" dirty="0">
                <a:solidFill>
                  <a:schemeClr val="tx1"/>
                </a:solidFill>
                <a:latin typeface="Times New Roman" panose="02020603050405020304" pitchFamily="18" charset="0"/>
                <a:ea typeface="Times New Roman" panose="02020603050405020304" pitchFamily="18" charset="0"/>
              </a:rPr>
              <a:t>và các cấp ủy, tổ chức Đảng trong việc triển khai thực hiện </a:t>
            </a:r>
            <a:r>
              <a:rPr lang="en-US" sz="2400" dirty="0">
                <a:solidFill>
                  <a:schemeClr val="tx1"/>
                </a:solidFill>
                <a:latin typeface="Times New Roman" panose="02020603050405020304" pitchFamily="18" charset="0"/>
                <a:ea typeface="Times New Roman" panose="02020603050405020304" pitchFamily="18" charset="0"/>
              </a:rPr>
              <a:t>NQĐH </a:t>
            </a:r>
            <a:r>
              <a:rPr lang="vi-VN" sz="2400" dirty="0">
                <a:solidFill>
                  <a:schemeClr val="tx1"/>
                </a:solidFill>
                <a:latin typeface="Times New Roman" panose="02020603050405020304" pitchFamily="18" charset="0"/>
                <a:ea typeface="Times New Roman" panose="02020603050405020304" pitchFamily="18" charset="0"/>
              </a:rPr>
              <a:t>XIII của Đảng, xử lý kịp thời, có hiệu quả nhiều vấn đề mới nảy sinh trong thực tiễn</a:t>
            </a:r>
            <a:r>
              <a:rPr lang="en-US" sz="24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Sự quản lý, điều hành nhạy bén, quyết liệt, có hiệu quả của Chính phủ, Thủ tướng Chính phủ và chính quyền các cấp</a:t>
            </a:r>
            <a:r>
              <a:rPr lang="en-US" sz="2400" dirty="0">
                <a:solidFill>
                  <a:schemeClr val="tx1"/>
                </a:solidFill>
                <a:latin typeface="Times New Roman" panose="02020603050405020304" pitchFamily="18" charset="0"/>
                <a:ea typeface="Times New Roman" panose="02020603050405020304" pitchFamily="18" charset="0"/>
              </a:rPr>
              <a:t>.</a:t>
            </a: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46793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723014"/>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solidFill>
                  <a:srgbClr val="FF0000"/>
                </a:solidFill>
                <a:latin typeface="Times New Roman" panose="02020603050405020304" pitchFamily="18" charset="0"/>
                <a:cs typeface="Times New Roman" panose="02020603050405020304" pitchFamily="18" charset="0"/>
              </a:rPr>
              <a:t>MỞ ĐẦU</a:t>
            </a: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723014"/>
            <a:ext cx="12192000" cy="6056477"/>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R="0" lvl="0" indent="0" algn="just" defTabSz="914400" rtl="0" eaLnBrk="1" fontAlgn="auto" latinLnBrk="0" hangingPunct="1">
              <a:lnSpc>
                <a:spcPct val="114000"/>
              </a:lnSpc>
              <a:buClrTx/>
              <a:buSzTx/>
              <a:buFont typeface="Arial" panose="020B0604020202020204" pitchFamily="34" charset="0"/>
              <a:buNone/>
              <a:tabLst/>
              <a:defRPr/>
            </a:pP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rPr>
              <a:t>1.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rPr>
              <a:t>Thời</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gian</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địa</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điểm</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tiến</a:t>
            </a:r>
            <a:r>
              <a:rPr lang="en-US" sz="2400" b="1" dirty="0">
                <a:solidFill>
                  <a:srgbClr val="0070C0"/>
                </a:solidFill>
                <a:latin typeface="Times New Roman" panose="02020603050405020304" pitchFamily="18" charset="0"/>
                <a:ea typeface="Times New Roman" panose="02020603050405020304" pitchFamily="18" charset="0"/>
              </a:rPr>
              <a:t> </a:t>
            </a:r>
            <a:r>
              <a:rPr lang="en-US" sz="2400" b="1" dirty="0" err="1">
                <a:solidFill>
                  <a:srgbClr val="0070C0"/>
                </a:solidFill>
                <a:latin typeface="Times New Roman" panose="02020603050405020304" pitchFamily="18" charset="0"/>
                <a:ea typeface="Times New Roman" panose="02020603050405020304" pitchFamily="18" charset="0"/>
              </a:rPr>
              <a:t>hành</a:t>
            </a:r>
            <a:r>
              <a:rPr lang="en-US" sz="2400" b="1" dirty="0">
                <a:solidFill>
                  <a:srgbClr val="0070C0"/>
                </a:solidFill>
                <a:latin typeface="Times New Roman" panose="02020603050405020304" pitchFamily="18" charset="0"/>
                <a:ea typeface="Times New Roman" panose="02020603050405020304" pitchFamily="18" charset="0"/>
              </a:rPr>
              <a:t> HN</a:t>
            </a:r>
            <a:endParaRPr kumimoji="0" lang="en-US" sz="2400" b="0"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endParaRPr>
          </a:p>
          <a:p>
            <a:pPr lvl="0" algn="just" defTabSz="914400">
              <a:lnSpc>
                <a:spcPct val="114000"/>
              </a:lnSpc>
              <a:defRPr/>
            </a:pPr>
            <a:r>
              <a:rPr lang="en-US" sz="2400" dirty="0" err="1">
                <a:solidFill>
                  <a:schemeClr val="tx1"/>
                </a:solidFill>
                <a:latin typeface="Times New Roman" panose="02020603050405020304" pitchFamily="18" charset="0"/>
                <a:ea typeface="Times New Roman" panose="02020603050405020304" pitchFamily="18" charset="0"/>
              </a:rPr>
              <a:t>Từ</a:t>
            </a:r>
            <a:r>
              <a:rPr lang="en-US" sz="2400" dirty="0">
                <a:solidFill>
                  <a:schemeClr val="tx1"/>
                </a:solidFill>
                <a:latin typeface="Times New Roman" panose="02020603050405020304" pitchFamily="18" charset="0"/>
                <a:ea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rPr>
              <a:t>ngày</a:t>
            </a:r>
            <a:r>
              <a:rPr lang="en-US" sz="2400" dirty="0">
                <a:solidFill>
                  <a:schemeClr val="tx1"/>
                </a:solidFill>
                <a:latin typeface="Times New Roman" panose="02020603050405020304" pitchFamily="18" charset="0"/>
                <a:ea typeface="Times New Roman" panose="02020603050405020304" pitchFamily="18" charset="0"/>
              </a:rPr>
              <a:t> 15 </a:t>
            </a:r>
            <a:r>
              <a:rPr lang="en-US" sz="2400" dirty="0" err="1">
                <a:solidFill>
                  <a:schemeClr val="tx1"/>
                </a:solidFill>
                <a:latin typeface="Times New Roman" panose="02020603050405020304" pitchFamily="18" charset="0"/>
                <a:ea typeface="Times New Roman" panose="02020603050405020304" pitchFamily="18" charset="0"/>
              </a:rPr>
              <a:t>đến</a:t>
            </a:r>
            <a:r>
              <a:rPr lang="en-US" sz="2400" dirty="0">
                <a:solidFill>
                  <a:schemeClr val="tx1"/>
                </a:solidFill>
                <a:latin typeface="Times New Roman" panose="02020603050405020304" pitchFamily="18" charset="0"/>
                <a:ea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rPr>
              <a:t>ngày</a:t>
            </a:r>
            <a:r>
              <a:rPr lang="en-US" sz="2400" dirty="0">
                <a:solidFill>
                  <a:schemeClr val="tx1"/>
                </a:solidFill>
                <a:latin typeface="Times New Roman" panose="02020603050405020304" pitchFamily="18" charset="0"/>
                <a:ea typeface="Times New Roman" panose="02020603050405020304" pitchFamily="18" charset="0"/>
              </a:rPr>
              <a:t> 17/5/2023, </a:t>
            </a:r>
            <a:r>
              <a:rPr lang="en-US" sz="2400" dirty="0" err="1">
                <a:solidFill>
                  <a:schemeClr val="tx1"/>
                </a:solidFill>
                <a:latin typeface="Times New Roman" panose="02020603050405020304" pitchFamily="18" charset="0"/>
                <a:ea typeface="Times New Roman" panose="02020603050405020304" pitchFamily="18" charset="0"/>
              </a:rPr>
              <a:t>tại</a:t>
            </a:r>
            <a:r>
              <a:rPr lang="en-US" sz="2400" dirty="0">
                <a:solidFill>
                  <a:schemeClr val="tx1"/>
                </a:solidFill>
                <a:latin typeface="Times New Roman" panose="02020603050405020304" pitchFamily="18" charset="0"/>
                <a:ea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rPr>
              <a:t>Hà</a:t>
            </a:r>
            <a:r>
              <a:rPr lang="en-US" sz="2400" dirty="0">
                <a:solidFill>
                  <a:schemeClr val="tx1"/>
                </a:solidFill>
                <a:latin typeface="Times New Roman" panose="02020603050405020304" pitchFamily="18" charset="0"/>
                <a:ea typeface="Times New Roman" panose="02020603050405020304" pitchFamily="18" charset="0"/>
              </a:rPr>
              <a:t> </a:t>
            </a:r>
            <a:r>
              <a:rPr lang="en-US" sz="2400" dirty="0" err="1">
                <a:solidFill>
                  <a:schemeClr val="tx1"/>
                </a:solidFill>
                <a:latin typeface="Times New Roman" panose="02020603050405020304" pitchFamily="18" charset="0"/>
                <a:ea typeface="Times New Roman" panose="02020603050405020304" pitchFamily="18" charset="0"/>
              </a:rPr>
              <a:t>Nội</a:t>
            </a:r>
            <a:r>
              <a:rPr lang="en-US" sz="24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14000"/>
              </a:lnSpc>
              <a:defRPr/>
            </a:pPr>
            <a:r>
              <a:rPr kumimoji="0" lang="en-US" sz="2400" b="1" i="0" u="none" strike="noStrike" kern="1200" cap="none" spc="0" normalizeH="0" baseline="0" noProof="0" dirty="0">
                <a:ln>
                  <a:noFill/>
                </a:ln>
                <a:solidFill>
                  <a:srgbClr val="0070C0"/>
                </a:solidFill>
                <a:effectLst/>
                <a:uLnTx/>
                <a:uFillTx/>
                <a:latin typeface="Times New Roman" panose="02020603050405020304" pitchFamily="18" charset="0"/>
                <a:ea typeface="Times New Roman" panose="02020603050405020304" pitchFamily="18" charset="0"/>
              </a:rPr>
              <a:t>2. </a:t>
            </a:r>
            <a:r>
              <a:rPr kumimoji="0" lang="en-US" sz="2400" b="1" i="0" u="none" strike="noStrike" kern="1200" cap="none" spc="0" normalizeH="0" baseline="0" noProof="0" dirty="0" err="1">
                <a:ln>
                  <a:noFill/>
                </a:ln>
                <a:solidFill>
                  <a:srgbClr val="0070C0"/>
                </a:solidFill>
                <a:effectLst/>
                <a:uLnTx/>
                <a:uFillTx/>
                <a:latin typeface="Times New Roman" panose="02020603050405020304" pitchFamily="18" charset="0"/>
                <a:ea typeface="Times New Roman" panose="02020603050405020304" pitchFamily="18" charset="0"/>
              </a:rPr>
              <a:t>Nội</a:t>
            </a:r>
            <a:r>
              <a:rPr kumimoji="0" lang="en-US" sz="2400" b="1" i="0" u="none" strike="noStrike" kern="1200" cap="none" spc="0" normalizeH="0" noProof="0" dirty="0">
                <a:ln>
                  <a:noFill/>
                </a:ln>
                <a:solidFill>
                  <a:srgbClr val="0070C0"/>
                </a:solidFill>
                <a:effectLst/>
                <a:uLnTx/>
                <a:uFillTx/>
                <a:latin typeface="Times New Roman" panose="02020603050405020304" pitchFamily="18" charset="0"/>
                <a:ea typeface="Times New Roman" panose="02020603050405020304" pitchFamily="18" charset="0"/>
              </a:rPr>
              <a:t> dung:</a:t>
            </a:r>
          </a:p>
          <a:p>
            <a:pPr lvl="0" algn="just" defTabSz="914400">
              <a:lnSpc>
                <a:spcPct val="114000"/>
              </a:lnSpc>
              <a:defRPr/>
            </a:pPr>
            <a:r>
              <a:rPr lang="vi-VN" sz="2400" dirty="0">
                <a:solidFill>
                  <a:schemeClr val="tx1"/>
                </a:solidFill>
                <a:latin typeface="Times New Roman" panose="02020603050405020304" pitchFamily="18" charset="0"/>
                <a:ea typeface="Times New Roman" panose="02020603050405020304" pitchFamily="18" charset="0"/>
              </a:rPr>
              <a:t>(1) Báo cáo kiểm điểm sự lãnh đạo, chỉ đạo của BCT, BBT giữa nhiệm kỳ và một số nhiệm vụ trọng tâm đến hết nhiệm kỳ ĐH XIII của Đảng; </a:t>
            </a:r>
          </a:p>
          <a:p>
            <a:pPr lvl="0" algn="just" defTabSz="914400">
              <a:lnSpc>
                <a:spcPct val="114000"/>
              </a:lnSpc>
              <a:defRPr/>
            </a:pPr>
            <a:r>
              <a:rPr lang="vi-VN" sz="2400" dirty="0">
                <a:solidFill>
                  <a:schemeClr val="tx1"/>
                </a:solidFill>
                <a:latin typeface="Times New Roman" panose="02020603050405020304" pitchFamily="18" charset="0"/>
                <a:ea typeface="Times New Roman" panose="02020603050405020304" pitchFamily="18" charset="0"/>
              </a:rPr>
              <a:t>(2) Lấy phiếu tín nhiệm của BCHTWĐ đối với các đồng chí UVBCT, UVBBT khóa XIII;</a:t>
            </a:r>
          </a:p>
          <a:p>
            <a:pPr lvl="0" algn="just" defTabSz="914400">
              <a:lnSpc>
                <a:spcPct val="114000"/>
              </a:lnSpc>
              <a:defRPr/>
            </a:pPr>
            <a:r>
              <a:rPr lang="vi-VN" sz="2400" dirty="0">
                <a:solidFill>
                  <a:schemeClr val="tx1"/>
                </a:solidFill>
                <a:latin typeface="Times New Roman" panose="02020603050405020304" pitchFamily="18" charset="0"/>
                <a:ea typeface="Times New Roman" panose="02020603050405020304" pitchFamily="18" charset="0"/>
              </a:rPr>
              <a:t>(3) Một số vấn đề quan trọng khác.</a:t>
            </a:r>
          </a:p>
          <a:p>
            <a:pPr lvl="0" algn="just" defTabSz="914400">
              <a:lnSpc>
                <a:spcPct val="114000"/>
              </a:lnSpc>
              <a:defRPr/>
            </a:pPr>
            <a:r>
              <a:rPr lang="vi-VN" sz="2400" b="1" dirty="0">
                <a:solidFill>
                  <a:srgbClr val="0070C0"/>
                </a:solidFill>
                <a:latin typeface="Times New Roman" panose="02020603050405020304" pitchFamily="18" charset="0"/>
                <a:ea typeface="Times New Roman" panose="02020603050405020304" pitchFamily="18" charset="0"/>
              </a:rPr>
              <a:t>3. Ý nghĩa của HN</a:t>
            </a:r>
          </a:p>
          <a:p>
            <a:pPr lvl="0" algn="just" defTabSz="914400">
              <a:lnSpc>
                <a:spcPct val="114000"/>
              </a:lnSpc>
              <a:defRPr/>
            </a:pPr>
            <a:r>
              <a:rPr lang="vi-VN" sz="2400" dirty="0">
                <a:solidFill>
                  <a:schemeClr val="tx1"/>
                </a:solidFill>
                <a:latin typeface="Times New Roman" panose="02020603050405020304" pitchFamily="18" charset="0"/>
                <a:ea typeface="Times New Roman" panose="02020603050405020304" pitchFamily="18" charset="0"/>
              </a:rPr>
              <a:t>Phát biểu khai mạc, T</a:t>
            </a:r>
            <a:r>
              <a:rPr lang="en-US" sz="2400" dirty="0">
                <a:solidFill>
                  <a:schemeClr val="tx1"/>
                </a:solidFill>
                <a:latin typeface="Times New Roman" panose="02020603050405020304" pitchFamily="18" charset="0"/>
                <a:ea typeface="Times New Roman" panose="02020603050405020304" pitchFamily="18" charset="0"/>
              </a:rPr>
              <a:t>B</a:t>
            </a:r>
            <a:r>
              <a:rPr lang="vi-VN" sz="2400" dirty="0">
                <a:solidFill>
                  <a:schemeClr val="tx1"/>
                </a:solidFill>
                <a:latin typeface="Times New Roman" panose="02020603050405020304" pitchFamily="18" charset="0"/>
                <a:ea typeface="Times New Roman" panose="02020603050405020304" pitchFamily="18" charset="0"/>
              </a:rPr>
              <a:t>T Nguyễn Phú Trọng nhấn mạnh </a:t>
            </a:r>
            <a:r>
              <a:rPr lang="en-US" sz="2400" dirty="0">
                <a:solidFill>
                  <a:schemeClr val="tx1"/>
                </a:solidFill>
                <a:latin typeface="Times New Roman" panose="02020603050405020304" pitchFamily="18" charset="0"/>
                <a:ea typeface="Times New Roman" panose="02020603050405020304" pitchFamily="18" charset="0"/>
              </a:rPr>
              <a:t>HN</a:t>
            </a:r>
            <a:r>
              <a:rPr lang="vi-VN" sz="2400" dirty="0">
                <a:solidFill>
                  <a:schemeClr val="tx1"/>
                </a:solidFill>
                <a:latin typeface="Times New Roman" panose="02020603050405020304" pitchFamily="18" charset="0"/>
                <a:ea typeface="Times New Roman" panose="02020603050405020304" pitchFamily="18" charset="0"/>
              </a:rPr>
              <a:t>TW lần này là </a:t>
            </a:r>
            <a:r>
              <a:rPr lang="en-US" sz="2400" dirty="0">
                <a:solidFill>
                  <a:schemeClr val="tx1"/>
                </a:solidFill>
                <a:latin typeface="Times New Roman" panose="02020603050405020304" pitchFamily="18" charset="0"/>
                <a:ea typeface="Times New Roman" panose="02020603050405020304" pitchFamily="18" charset="0"/>
              </a:rPr>
              <a:t>HN</a:t>
            </a:r>
            <a:r>
              <a:rPr lang="vi-VN" sz="2400" dirty="0">
                <a:solidFill>
                  <a:schemeClr val="tx1"/>
                </a:solidFill>
                <a:latin typeface="Times New Roman" panose="02020603050405020304" pitchFamily="18" charset="0"/>
                <a:ea typeface="Times New Roman" panose="02020603050405020304" pitchFamily="18" charset="0"/>
              </a:rPr>
              <a:t>TW giữa nhiệm kỳ, sẽ xem xét, quyết định nhiều vấn đề có ý nghĩa quan trọng đối với việc hoàn thành nhiệm vụ CT của BCHTW khóa XIII từ nay đến hết nhiệm kỳ trong bối cảnh tình hình thế giới, trong nước đã, đang và sẽ tiếp tục có những diễn biến nhanh chóng, phức tạp, khó lường; khó khăn, thách thức lớn hơn so với dự báo cũng như so với các nhiệm kỳ gần đây.</a:t>
            </a:r>
          </a:p>
        </p:txBody>
      </p:sp>
    </p:spTree>
    <p:extLst>
      <p:ext uri="{BB962C8B-B14F-4D97-AF65-F5344CB8AC3E}">
        <p14:creationId xmlns:p14="http://schemas.microsoft.com/office/powerpoint/2010/main" val="31444858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arn(inVertical)">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barn(inVertical)">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barn(inVertical)">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barn(inVertical)">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barn(inVertical)">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6" presetClass="entr" presetSubtype="21"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barn(inVertical)">
                                      <p:cBhvr>
                                        <p:cTn id="4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600" dirty="0">
                <a:solidFill>
                  <a:schemeClr val="tx1"/>
                </a:solidFill>
                <a:latin typeface="Times New Roman" panose="02020603050405020304" pitchFamily="18" charset="0"/>
                <a:ea typeface="Times New Roman" panose="02020603050405020304" pitchFamily="18" charset="0"/>
              </a:rPr>
              <a:t>(3) Sự nỗ lực đổi mới đồng bộ, có hiệu quả nội dung, phương thức hoạt động của </a:t>
            </a:r>
            <a:r>
              <a:rPr lang="en-US" sz="2600" dirty="0">
                <a:solidFill>
                  <a:schemeClr val="tx1"/>
                </a:solidFill>
                <a:latin typeface="Times New Roman" panose="02020603050405020304" pitchFamily="18" charset="0"/>
                <a:ea typeface="Times New Roman" panose="02020603050405020304" pitchFamily="18" charset="0"/>
              </a:rPr>
              <a:t>QH, ĐND </a:t>
            </a:r>
            <a:r>
              <a:rPr lang="vi-VN" sz="2600" dirty="0">
                <a:solidFill>
                  <a:schemeClr val="tx1"/>
                </a:solidFill>
                <a:latin typeface="Times New Roman" panose="02020603050405020304" pitchFamily="18" charset="0"/>
                <a:ea typeface="Times New Roman" panose="02020603050405020304" pitchFamily="18" charset="0"/>
              </a:rPr>
              <a:t>các cấp.</a:t>
            </a:r>
          </a:p>
          <a:p>
            <a:pPr lvl="0" algn="just" defTabSz="914400">
              <a:lnSpc>
                <a:spcPct val="130000"/>
              </a:lnSpc>
              <a:defRPr/>
            </a:pPr>
            <a:r>
              <a:rPr lang="vi-VN" sz="2600" dirty="0">
                <a:solidFill>
                  <a:schemeClr val="tx1"/>
                </a:solidFill>
                <a:latin typeface="Times New Roman" panose="02020603050405020304" pitchFamily="18" charset="0"/>
                <a:ea typeface="Times New Roman" panose="02020603050405020304" pitchFamily="18" charset="0"/>
              </a:rPr>
              <a:t>(4) Sự đoàn kết thống nhất, phối hợp đồng bộ, nhịp nhàng của cả </a:t>
            </a:r>
            <a:r>
              <a:rPr lang="en-US" sz="2600" dirty="0">
                <a:solidFill>
                  <a:schemeClr val="tx1"/>
                </a:solidFill>
                <a:latin typeface="Times New Roman" panose="02020603050405020304" pitchFamily="18" charset="0"/>
                <a:ea typeface="Times New Roman" panose="02020603050405020304" pitchFamily="18" charset="0"/>
              </a:rPr>
              <a:t>HTCT</a:t>
            </a:r>
            <a:r>
              <a:rPr lang="vi-VN" sz="26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30000"/>
              </a:lnSpc>
              <a:defRPr/>
            </a:pPr>
            <a:r>
              <a:rPr lang="vi-VN" sz="2600" dirty="0">
                <a:solidFill>
                  <a:schemeClr val="tx1"/>
                </a:solidFill>
                <a:latin typeface="Times New Roman" panose="02020603050405020304" pitchFamily="18" charset="0"/>
                <a:ea typeface="Times New Roman" panose="02020603050405020304" pitchFamily="18" charset="0"/>
              </a:rPr>
              <a:t>(5) Phát huy truyền thống yêu nước và sức mạnh đại đoàn kết toàn dân tộc; sự nỗ lực của đội ngũ </a:t>
            </a:r>
            <a:r>
              <a:rPr lang="en-US" sz="2600" dirty="0">
                <a:solidFill>
                  <a:schemeClr val="tx1"/>
                </a:solidFill>
                <a:latin typeface="Times New Roman" panose="02020603050405020304" pitchFamily="18" charset="0"/>
                <a:ea typeface="Times New Roman" panose="02020603050405020304" pitchFamily="18" charset="0"/>
              </a:rPr>
              <a:t>CB,ĐV</a:t>
            </a:r>
            <a:r>
              <a:rPr lang="vi-VN" sz="2600" dirty="0">
                <a:solidFill>
                  <a:schemeClr val="tx1"/>
                </a:solidFill>
                <a:latin typeface="Times New Roman" panose="02020603050405020304" pitchFamily="18" charset="0"/>
                <a:ea typeface="Times New Roman" panose="02020603050405020304" pitchFamily="18" charset="0"/>
              </a:rPr>
              <a:t>; tinh thần lao động tích cực, sáng tạo, trách nhiệm của </a:t>
            </a:r>
            <a:r>
              <a:rPr lang="en-US" sz="2600" dirty="0">
                <a:solidFill>
                  <a:schemeClr val="tx1"/>
                </a:solidFill>
                <a:latin typeface="Times New Roman" panose="02020603050405020304" pitchFamily="18" charset="0"/>
                <a:ea typeface="Times New Roman" panose="02020603050405020304" pitchFamily="18" charset="0"/>
              </a:rPr>
              <a:t>ND</a:t>
            </a:r>
            <a:r>
              <a:rPr lang="vi-VN" sz="26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30000"/>
              </a:lnSpc>
              <a:defRPr/>
            </a:pPr>
            <a:r>
              <a:rPr lang="vi-VN" sz="2600" dirty="0">
                <a:solidFill>
                  <a:schemeClr val="tx1"/>
                </a:solidFill>
                <a:latin typeface="Times New Roman" panose="02020603050405020304" pitchFamily="18" charset="0"/>
                <a:ea typeface="Times New Roman" panose="02020603050405020304" pitchFamily="18" charset="0"/>
              </a:rPr>
              <a:t>(6) Sự tín nhiệm, đồng tình, ủng hộ của cộng đồng quốc tế.</a:t>
            </a:r>
          </a:p>
        </p:txBody>
      </p:sp>
    </p:spTree>
    <p:extLst>
      <p:ext uri="{BB962C8B-B14F-4D97-AF65-F5344CB8AC3E}">
        <p14:creationId xmlns:p14="http://schemas.microsoft.com/office/powerpoint/2010/main" val="106024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400" dirty="0">
                <a:solidFill>
                  <a:srgbClr val="0070C0"/>
                </a:solidFill>
                <a:latin typeface="Times New Roman" panose="02020603050405020304" pitchFamily="18" charset="0"/>
                <a:ea typeface="Times New Roman" panose="02020603050405020304" pitchFamily="18" charset="0"/>
              </a:rPr>
              <a:t>b</a:t>
            </a:r>
            <a:r>
              <a:rPr lang="vi-VN" sz="2400" dirty="0">
                <a:solidFill>
                  <a:srgbClr val="0070C0"/>
                </a:solidFill>
                <a:latin typeface="Times New Roman" panose="02020603050405020304" pitchFamily="18" charset="0"/>
                <a:ea typeface="Times New Roman" panose="02020603050405020304" pitchFamily="18" charset="0"/>
              </a:rPr>
              <a:t>. Hạn chế, khuyết điểm (6)</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Lãnh đạo, chỉ đạo công tác nắm tình hình; nghiên cứu chiến lược, </a:t>
            </a:r>
            <a:r>
              <a:rPr lang="en-US" sz="2400" dirty="0">
                <a:solidFill>
                  <a:schemeClr val="tx1"/>
                </a:solidFill>
                <a:latin typeface="Times New Roman" panose="02020603050405020304" pitchFamily="18" charset="0"/>
                <a:ea typeface="Times New Roman" panose="02020603050405020304" pitchFamily="18" charset="0"/>
              </a:rPr>
              <a:t>NCLL,TKTT </a:t>
            </a:r>
            <a:r>
              <a:rPr lang="vi-VN" sz="2400" dirty="0">
                <a:solidFill>
                  <a:schemeClr val="tx1"/>
                </a:solidFill>
                <a:latin typeface="Times New Roman" panose="02020603050405020304" pitchFamily="18" charset="0"/>
                <a:ea typeface="Times New Roman" panose="02020603050405020304" pitchFamily="18" charset="0"/>
              </a:rPr>
              <a:t>có mặt, có lúc chưa đáp ứng được yêu cầu của thực tiễn.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Công tác đấu tranh phản bác các quan điểm sai trái, thù địch trên không gian mạng có lúc, có nơi chưa kịp thời, chưa mạnh mẽ và hiệu quả chưa cao.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Lãnh đạo, chỉ đạo tháo gỡ khó khăn, vướng mắc để huy động và sử dụng có hiệu quả mọi nguồn lực cho phát triển </a:t>
            </a:r>
            <a:r>
              <a:rPr lang="en-US" sz="2400" dirty="0">
                <a:solidFill>
                  <a:schemeClr val="tx1"/>
                </a:solidFill>
                <a:latin typeface="Times New Roman" panose="02020603050405020304" pitchFamily="18" charset="0"/>
                <a:ea typeface="Times New Roman" panose="02020603050405020304" pitchFamily="18" charset="0"/>
              </a:rPr>
              <a:t>KT</a:t>
            </a:r>
            <a:r>
              <a:rPr lang="vi-VN" sz="2400" dirty="0">
                <a:solidFill>
                  <a:schemeClr val="tx1"/>
                </a:solidFill>
                <a:latin typeface="Times New Roman" panose="02020603050405020304" pitchFamily="18" charset="0"/>
                <a:ea typeface="Times New Roman" panose="02020603050405020304" pitchFamily="18" charset="0"/>
              </a:rPr>
              <a:t>; tổ chức thực hiện một số chính sách phục hồi, phát triển </a:t>
            </a:r>
            <a:r>
              <a:rPr lang="en-US" sz="2400" dirty="0">
                <a:solidFill>
                  <a:schemeClr val="tx1"/>
                </a:solidFill>
                <a:latin typeface="Times New Roman" panose="02020603050405020304" pitchFamily="18" charset="0"/>
                <a:ea typeface="Times New Roman" panose="02020603050405020304" pitchFamily="18" charset="0"/>
              </a:rPr>
              <a:t>KT-XH</a:t>
            </a:r>
            <a:r>
              <a:rPr lang="vi-VN" sz="2400" dirty="0">
                <a:solidFill>
                  <a:schemeClr val="tx1"/>
                </a:solidFill>
                <a:latin typeface="Times New Roman" panose="02020603050405020304" pitchFamily="18" charset="0"/>
                <a:ea typeface="Times New Roman" panose="02020603050405020304" pitchFamily="18" charset="0"/>
              </a:rPr>
              <a:t> hội có lúc, có nơi còn chậm.</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6309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Lãnh đạo, chỉ đạo công tác cải cách hành chính, quản lý, sử dụng biên chế có mặt còn hạn chế, hiệu quả chưa cao; công tác XD, hoàn thiện luật pháp, chính sách chưa đáp ứng được yêu cầu.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(5) Tình trạng suy thoái về </a:t>
            </a:r>
            <a:r>
              <a:rPr lang="en-US" sz="2400" dirty="0">
                <a:solidFill>
                  <a:schemeClr val="tx1"/>
                </a:solidFill>
                <a:latin typeface="Times New Roman" panose="02020603050405020304" pitchFamily="18" charset="0"/>
                <a:ea typeface="Times New Roman" panose="02020603050405020304" pitchFamily="18" charset="0"/>
              </a:rPr>
              <a:t>TTCT,ĐĐ</a:t>
            </a:r>
            <a:r>
              <a:rPr lang="vi-VN" sz="2400" dirty="0">
                <a:solidFill>
                  <a:schemeClr val="tx1"/>
                </a:solidFill>
                <a:latin typeface="Times New Roman" panose="02020603050405020304" pitchFamily="18" charset="0"/>
                <a:ea typeface="Times New Roman" panose="02020603050405020304" pitchFamily="18" charset="0"/>
              </a:rPr>
              <a:t>,</a:t>
            </a:r>
            <a:r>
              <a:rPr lang="en-US" sz="2400" dirty="0">
                <a:solidFill>
                  <a:schemeClr val="tx1"/>
                </a:solidFill>
                <a:latin typeface="Times New Roman" panose="02020603050405020304" pitchFamily="18" charset="0"/>
                <a:ea typeface="Times New Roman" panose="02020603050405020304" pitchFamily="18" charset="0"/>
              </a:rPr>
              <a:t>LS</a:t>
            </a:r>
            <a:r>
              <a:rPr lang="vi-VN" sz="2400" dirty="0">
                <a:solidFill>
                  <a:schemeClr val="tx1"/>
                </a:solidFill>
                <a:latin typeface="Times New Roman" panose="02020603050405020304" pitchFamily="18" charset="0"/>
                <a:ea typeface="Times New Roman" panose="02020603050405020304" pitchFamily="18" charset="0"/>
              </a:rPr>
              <a:t>, đùn đẩy, né tránh trách nhiệm, thậm chí sợ trách nhiệm của một bộ phận không nhỏ </a:t>
            </a:r>
            <a:r>
              <a:rPr lang="en-US" sz="2400" dirty="0">
                <a:solidFill>
                  <a:schemeClr val="tx1"/>
                </a:solidFill>
                <a:latin typeface="Times New Roman" panose="02020603050405020304" pitchFamily="18" charset="0"/>
                <a:ea typeface="Times New Roman" panose="02020603050405020304" pitchFamily="18" charset="0"/>
              </a:rPr>
              <a:t>CB,ĐV </a:t>
            </a:r>
            <a:r>
              <a:rPr lang="vi-VN" sz="2400" dirty="0">
                <a:solidFill>
                  <a:schemeClr val="tx1"/>
                </a:solidFill>
                <a:latin typeface="Times New Roman" panose="02020603050405020304" pitchFamily="18" charset="0"/>
                <a:ea typeface="Times New Roman" panose="02020603050405020304" pitchFamily="18" charset="0"/>
              </a:rPr>
              <a:t>vẫn là vấn đề rất đáng lo ngại, diễn biến phức tạp, không thể chủ quan, lơ là.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(6) Một số đồng chí lãnh đạo cấp cao, cán bộ lãnh đạo, quản lý các cấp nhận trách nhiệm CT, có vi phạm, có trường hợp cũng phải xử lý theo quy định của Đảng, pháp luật của Nhà nước.</a:t>
            </a:r>
          </a:p>
        </p:txBody>
      </p:sp>
    </p:spTree>
    <p:extLst>
      <p:ext uri="{BB962C8B-B14F-4D97-AF65-F5344CB8AC3E}">
        <p14:creationId xmlns:p14="http://schemas.microsoft.com/office/powerpoint/2010/main" val="4040818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400" b="1" dirty="0">
                <a:solidFill>
                  <a:srgbClr val="C00000"/>
                </a:solidFill>
                <a:latin typeface="Times New Roman" panose="02020603050405020304" pitchFamily="18" charset="0"/>
                <a:ea typeface="Times New Roman" panose="02020603050405020304" pitchFamily="18" charset="0"/>
              </a:rPr>
              <a:t>3. </a:t>
            </a:r>
            <a:r>
              <a:rPr lang="en-US" sz="2400" b="1" dirty="0" err="1">
                <a:solidFill>
                  <a:srgbClr val="C00000"/>
                </a:solidFill>
                <a:latin typeface="Times New Roman" panose="02020603050405020304" pitchFamily="18" charset="0"/>
                <a:ea typeface="Times New Roman" panose="02020603050405020304" pitchFamily="18" charset="0"/>
              </a:rPr>
              <a:t>Bài</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học</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kinh</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nghiệm</a:t>
            </a:r>
            <a:r>
              <a:rPr lang="vi-VN" sz="2400" b="1" dirty="0">
                <a:solidFill>
                  <a:srgbClr val="C00000"/>
                </a:solidFill>
                <a:latin typeface="Times New Roman" panose="02020603050405020304" pitchFamily="18" charset="0"/>
                <a:ea typeface="Times New Roman" panose="02020603050405020304" pitchFamily="18" charset="0"/>
              </a:rPr>
              <a:t> (5)</a:t>
            </a:r>
          </a:p>
          <a:p>
            <a:pPr lvl="0" algn="just" defTabSz="914400">
              <a:lnSpc>
                <a:spcPct val="130000"/>
              </a:lnSpc>
              <a:defRPr/>
            </a:pPr>
            <a:r>
              <a:rPr lang="vi-VN" sz="2400" b="1" i="1" dirty="0">
                <a:solidFill>
                  <a:srgbClr val="00B050"/>
                </a:solidFill>
                <a:latin typeface="Times New Roman" panose="02020603050405020304" pitchFamily="18" charset="0"/>
                <a:ea typeface="Times New Roman" panose="02020603050405020304" pitchFamily="18" charset="0"/>
              </a:rPr>
              <a:t>Một là, bài học về nguyên tắc làm việc:</a:t>
            </a:r>
            <a:r>
              <a:rPr lang="en-US" sz="2400" b="1" i="1" dirty="0">
                <a:solidFill>
                  <a:srgbClr val="00B050"/>
                </a:solidFill>
                <a:latin typeface="Times New Roman" panose="02020603050405020304" pitchFamily="18" charset="0"/>
                <a:ea typeface="Times New Roman" panose="02020603050405020304" pitchFamily="18" charset="0"/>
              </a:rPr>
              <a:t> </a:t>
            </a:r>
            <a:r>
              <a:rPr lang="en-US" sz="2400" b="1" i="1" dirty="0">
                <a:solidFill>
                  <a:srgbClr val="FF0000"/>
                </a:solidFill>
                <a:latin typeface="Times New Roman" panose="02020603050405020304" pitchFamily="18" charset="0"/>
                <a:ea typeface="Times New Roman" panose="02020603050405020304" pitchFamily="18" charset="0"/>
              </a:rPr>
              <a:t>(3)</a:t>
            </a:r>
            <a:endParaRPr lang="vi-VN" sz="24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Phải luôn luôn nắm vững và nghiêm túc chấp hành Cương lĩnh, Điều lệ Đảng, Quy chế làm việc và chủ trương, đường lối của Đảng; luật pháp, chính sách của Nhà nước.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Thực hiện thật tốt các nguyên tắc tổ chức và hoạt động của Đảng, đặc biệt là nguyên tắc tập trung dân chủ; đoàn kết thống nhất; kiên định, nhất quán, giữ vững nguyên tắc trước những vấn đề khó khăn, thách thức mới.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Đối với những vấn đề lớn, khó, phức tạp, hệ trọng, cấp bách, nhạy cảm, chưa có tiền lệ, còn nhiều ý kiến khác nhau, thì cần phải đưa ra họp bàn, thảo luận một cách dân chủ, thẳng thắn; cân nhắc cẩn trọng, kỹ lưỡng để có những quyết định kịp thời, đúng đắn, chính xác và phù hợp với tình hình.</a:t>
            </a:r>
          </a:p>
        </p:txBody>
      </p:sp>
    </p:spTree>
    <p:extLst>
      <p:ext uri="{BB962C8B-B14F-4D97-AF65-F5344CB8AC3E}">
        <p14:creationId xmlns:p14="http://schemas.microsoft.com/office/powerpoint/2010/main" val="433713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200" b="1" i="1" dirty="0">
                <a:solidFill>
                  <a:srgbClr val="00B050"/>
                </a:solidFill>
                <a:latin typeface="Times New Roman" panose="02020603050405020304" pitchFamily="18" charset="0"/>
                <a:ea typeface="Times New Roman" panose="02020603050405020304" pitchFamily="18" charset="0"/>
              </a:rPr>
              <a:t>Hai là, bài học về làm việc có kế hoạch:</a:t>
            </a:r>
            <a:r>
              <a:rPr lang="en-US" sz="2200" b="1" i="1" dirty="0">
                <a:solidFill>
                  <a:srgbClr val="00B050"/>
                </a:solidFill>
                <a:latin typeface="Times New Roman" panose="02020603050405020304" pitchFamily="18" charset="0"/>
                <a:ea typeface="Times New Roman" panose="02020603050405020304" pitchFamily="18" charset="0"/>
              </a:rPr>
              <a:t> </a:t>
            </a:r>
            <a:r>
              <a:rPr lang="en-US" sz="2200" b="1" i="1" dirty="0">
                <a:solidFill>
                  <a:srgbClr val="FF0000"/>
                </a:solidFill>
                <a:latin typeface="Times New Roman" panose="02020603050405020304" pitchFamily="18" charset="0"/>
                <a:ea typeface="Times New Roman" panose="02020603050405020304" pitchFamily="18" charset="0"/>
              </a:rPr>
              <a:t>(4)</a:t>
            </a:r>
            <a:endParaRPr lang="vi-VN" sz="22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(1) Phải bám sát Chương trình làm việc toàn khóa của </a:t>
            </a:r>
            <a:r>
              <a:rPr lang="en-US" sz="2200" dirty="0">
                <a:solidFill>
                  <a:schemeClr val="tx1"/>
                </a:solidFill>
                <a:latin typeface="Times New Roman" panose="02020603050405020304" pitchFamily="18" charset="0"/>
                <a:ea typeface="Times New Roman" panose="02020603050405020304" pitchFamily="18" charset="0"/>
              </a:rPr>
              <a:t>BCHTW,BCT,BBT</a:t>
            </a:r>
            <a:r>
              <a:rPr lang="vi-VN" sz="2200" dirty="0">
                <a:solidFill>
                  <a:schemeClr val="tx1"/>
                </a:solidFill>
                <a:latin typeface="Times New Roman" panose="02020603050405020304" pitchFamily="18" charset="0"/>
                <a:ea typeface="Times New Roman" panose="02020603050405020304" pitchFamily="18" charset="0"/>
              </a:rPr>
              <a:t> để XD và thực hiện cho bằng được chương trình công tác hằng năm, hằng quý, hằng tháng, hằng tuần theo đúng kế hoạch; đồng thời nhạy bén, linh hoạt, kịp thời điều chỉnh, bổ sung vào chương trình công tác những công việc hệ trọng, phức tạp, mới phát sinh trên các lĩnh vực để kịp thời lãnh đạo, chỉ đạo có hiệu quả toàn diện mọi hoạt động trong đời sống XH. </a:t>
            </a: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(2) Cần tiếp tục phát huy điểm mới trong nhiệm kỳ XIII, đó là: </a:t>
            </a:r>
            <a:r>
              <a:rPr lang="en-US" sz="2200" dirty="0">
                <a:solidFill>
                  <a:schemeClr val="tx1"/>
                </a:solidFill>
                <a:latin typeface="Times New Roman" panose="02020603050405020304" pitchFamily="18" charset="0"/>
                <a:ea typeface="Times New Roman" panose="02020603050405020304" pitchFamily="18" charset="0"/>
              </a:rPr>
              <a:t>BCT,BBT</a:t>
            </a:r>
            <a:r>
              <a:rPr lang="vi-VN" sz="2200" dirty="0">
                <a:solidFill>
                  <a:schemeClr val="tx1"/>
                </a:solidFill>
                <a:latin typeface="Times New Roman" panose="02020603050405020304" pitchFamily="18" charset="0"/>
                <a:ea typeface="Times New Roman" panose="02020603050405020304" pitchFamily="18" charset="0"/>
              </a:rPr>
              <a:t>đã chỉ đạo tổ chức nhiều hội nghị cán bộ toàn quốc (trực tiếp, trực tuyến) để triển khai, quán triệt nhanh, đồng bộ </a:t>
            </a:r>
            <a:r>
              <a:rPr lang="en-US" sz="2200" dirty="0">
                <a:solidFill>
                  <a:schemeClr val="tx1"/>
                </a:solidFill>
                <a:latin typeface="Times New Roman" panose="02020603050405020304" pitchFamily="18" charset="0"/>
                <a:ea typeface="Times New Roman" panose="02020603050405020304" pitchFamily="18" charset="0"/>
              </a:rPr>
              <a:t>NQĐH </a:t>
            </a:r>
            <a:r>
              <a:rPr lang="vi-VN" sz="2200" dirty="0">
                <a:solidFill>
                  <a:schemeClr val="tx1"/>
                </a:solidFill>
                <a:latin typeface="Times New Roman" panose="02020603050405020304" pitchFamily="18" charset="0"/>
                <a:ea typeface="Times New Roman" panose="02020603050405020304" pitchFamily="18" charset="0"/>
              </a:rPr>
              <a:t>XIII của Đảng, các </a:t>
            </a:r>
            <a:r>
              <a:rPr lang="en-US" sz="2200" dirty="0">
                <a:solidFill>
                  <a:schemeClr val="tx1"/>
                </a:solidFill>
                <a:latin typeface="Times New Roman" panose="02020603050405020304" pitchFamily="18" charset="0"/>
                <a:ea typeface="Times New Roman" panose="02020603050405020304" pitchFamily="18" charset="0"/>
              </a:rPr>
              <a:t>NQ </a:t>
            </a:r>
            <a:r>
              <a:rPr lang="vi-VN" sz="2200" dirty="0">
                <a:solidFill>
                  <a:schemeClr val="tx1"/>
                </a:solidFill>
                <a:latin typeface="Times New Roman" panose="02020603050405020304" pitchFamily="18" charset="0"/>
                <a:ea typeface="Times New Roman" panose="02020603050405020304" pitchFamily="18" charset="0"/>
              </a:rPr>
              <a:t>của </a:t>
            </a:r>
            <a:r>
              <a:rPr lang="en-US" sz="2200" dirty="0">
                <a:solidFill>
                  <a:schemeClr val="tx1"/>
                </a:solidFill>
                <a:latin typeface="Times New Roman" panose="02020603050405020304" pitchFamily="18" charset="0"/>
                <a:ea typeface="Times New Roman" panose="02020603050405020304" pitchFamily="18" charset="0"/>
              </a:rPr>
              <a:t>TW </a:t>
            </a:r>
            <a:r>
              <a:rPr lang="vi-VN" sz="2200" dirty="0">
                <a:solidFill>
                  <a:schemeClr val="tx1"/>
                </a:solidFill>
                <a:latin typeface="Times New Roman" panose="02020603050405020304" pitchFamily="18" charset="0"/>
                <a:ea typeface="Times New Roman" panose="02020603050405020304" pitchFamily="18" charset="0"/>
              </a:rPr>
              <a:t>và </a:t>
            </a:r>
            <a:r>
              <a:rPr lang="en-US" sz="2200" dirty="0">
                <a:solidFill>
                  <a:schemeClr val="tx1"/>
                </a:solidFill>
                <a:latin typeface="Times New Roman" panose="02020603050405020304" pitchFamily="18" charset="0"/>
                <a:ea typeface="Times New Roman" panose="02020603050405020304" pitchFamily="18" charset="0"/>
              </a:rPr>
              <a:t>BCT </a:t>
            </a:r>
            <a:r>
              <a:rPr lang="vi-VN" sz="2200" dirty="0">
                <a:solidFill>
                  <a:schemeClr val="tx1"/>
                </a:solidFill>
                <a:latin typeface="Times New Roman" panose="02020603050405020304" pitchFamily="18" charset="0"/>
                <a:ea typeface="Times New Roman" panose="02020603050405020304" pitchFamily="18" charset="0"/>
              </a:rPr>
              <a:t>toàn diện ở tất cả các ngành, các lĩnh vực, các địa bàn, theo cả chiều dọc và chiều ngang; thống nhất từ Trung ương đến địa phương và giữa các địa phương trong các vùng, miền.</a:t>
            </a:r>
          </a:p>
        </p:txBody>
      </p:sp>
    </p:spTree>
    <p:extLst>
      <p:ext uri="{BB962C8B-B14F-4D97-AF65-F5344CB8AC3E}">
        <p14:creationId xmlns:p14="http://schemas.microsoft.com/office/powerpoint/2010/main" val="1258747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Định kỳ hằng tháng, hoặc khi cần thiết, các đồng chí lãnh đạo chủ chốt đều họp để nắm bắt toàn diện, cụ thể, thực chất tình hình; trao đổi, bàn bạc, thống nhất quan điểm, chủ trương, định hướng chỉ đạo những vấn đề lớn, hệ trọng, cấp bách của Đảng, của Đất nước; đôn đốc, kịp thời tháo gỡ những khó khăn, vướng mắc, nhằm đẩy nhanh tiến độ, hiệu quả công việc đã đề ra.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Sau mỗi cuộc họp đều ban hành kết luận chỉ đạo, phân công rõ trách nhiệm thực hiện đối với từng vấn đề; góp phần quan trọng để lãnh đạo, chỉ đạo, điều hành nhất quán, thống nhất, kịp thời, chặt chẽ, đồng bộ, thông suốt.</a:t>
            </a:r>
          </a:p>
        </p:txBody>
      </p:sp>
    </p:spTree>
    <p:extLst>
      <p:ext uri="{BB962C8B-B14F-4D97-AF65-F5344CB8AC3E}">
        <p14:creationId xmlns:p14="http://schemas.microsoft.com/office/powerpoint/2010/main" val="20768812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b="1" i="1" dirty="0">
                <a:solidFill>
                  <a:srgbClr val="00B050"/>
                </a:solidFill>
                <a:latin typeface="Times New Roman" panose="02020603050405020304" pitchFamily="18" charset="0"/>
                <a:ea typeface="Times New Roman" panose="02020603050405020304" pitchFamily="18" charset="0"/>
              </a:rPr>
              <a:t>Ba là, bài học về XD thể chế và sự phối hợp, sự vào cuộc của </a:t>
            </a:r>
            <a:r>
              <a:rPr lang="en-US" sz="2400" b="1" i="1" dirty="0">
                <a:solidFill>
                  <a:srgbClr val="00B050"/>
                </a:solidFill>
                <a:latin typeface="Times New Roman" panose="02020603050405020304" pitchFamily="18" charset="0"/>
                <a:ea typeface="Times New Roman" panose="02020603050405020304" pitchFamily="18" charset="0"/>
              </a:rPr>
              <a:t>HTCT</a:t>
            </a:r>
            <a:r>
              <a:rPr lang="vi-VN" sz="2400" b="1" i="1" dirty="0">
                <a:solidFill>
                  <a:srgbClr val="00B050"/>
                </a:solidFill>
                <a:latin typeface="Times New Roman" panose="02020603050405020304" pitchFamily="18" charset="0"/>
                <a:ea typeface="Times New Roman" panose="02020603050405020304" pitchFamily="18" charset="0"/>
              </a:rPr>
              <a:t>:</a:t>
            </a:r>
            <a:r>
              <a:rPr lang="en-US" sz="2400" b="1" i="1" dirty="0">
                <a:solidFill>
                  <a:srgbClr val="00B050"/>
                </a:solidFill>
                <a:latin typeface="Times New Roman" panose="02020603050405020304" pitchFamily="18" charset="0"/>
                <a:ea typeface="Times New Roman" panose="02020603050405020304" pitchFamily="18" charset="0"/>
              </a:rPr>
              <a:t> </a:t>
            </a:r>
            <a:r>
              <a:rPr lang="en-US" sz="2400" b="1" i="1" dirty="0">
                <a:solidFill>
                  <a:srgbClr val="FF0000"/>
                </a:solidFill>
                <a:latin typeface="Times New Roman" panose="02020603050405020304" pitchFamily="18" charset="0"/>
                <a:ea typeface="Times New Roman" panose="02020603050405020304" pitchFamily="18" charset="0"/>
              </a:rPr>
              <a:t>(3)</a:t>
            </a:r>
            <a:endParaRPr lang="vi-VN" sz="24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Tập trung ưu tiên ban hành đồng bộ và có chất lượng cao hơn nữa hệ thống pháp luật, các quy định, quy chế, quy trình công tác để thực hiện nghiêm túc, thống nhất trong toàn Đảng và cả hệ thống CT;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Đổi mới, nâng cao chất lượng công tác triển khai thực hiện </a:t>
            </a:r>
            <a:r>
              <a:rPr lang="en-US" sz="2400" dirty="0">
                <a:solidFill>
                  <a:schemeClr val="tx1"/>
                </a:solidFill>
                <a:latin typeface="Times New Roman" panose="02020603050405020304" pitchFamily="18" charset="0"/>
                <a:ea typeface="Times New Roman" panose="02020603050405020304" pitchFamily="18" charset="0"/>
              </a:rPr>
              <a:t>NQĐH </a:t>
            </a:r>
            <a:r>
              <a:rPr lang="vi-VN" sz="2400" dirty="0">
                <a:solidFill>
                  <a:schemeClr val="tx1"/>
                </a:solidFill>
                <a:latin typeface="Times New Roman" panose="02020603050405020304" pitchFamily="18" charset="0"/>
                <a:ea typeface="Times New Roman" panose="02020603050405020304" pitchFamily="18" charset="0"/>
              </a:rPr>
              <a:t>XIII của Đảng;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Có sự phối hợp chặt chẽ, nhịp nhàng, sự vào cuộc với quyết tâm cao, nỗ lực lớn của cả hệ thống CT, sự đoàn kết nhất trí của toàn Đảng, toàn dân, toàn quân theo đúng tinh thần "Tiền hô hậu ủng", "Nhất hô bá ứng", "Trên dưới đồng lòng", "Dọc ngang thông suốt".</a:t>
            </a:r>
          </a:p>
        </p:txBody>
      </p:sp>
    </p:spTree>
    <p:extLst>
      <p:ext uri="{BB962C8B-B14F-4D97-AF65-F5344CB8AC3E}">
        <p14:creationId xmlns:p14="http://schemas.microsoft.com/office/powerpoint/2010/main" val="3431452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barn(inVertical)">
                                      <p:cBhvr>
                                        <p:cTn id="14" dur="500"/>
                                        <p:tgtEl>
                                          <p:spTgt spid="6">
                                            <p:txEl>
                                              <p:pRg st="1" end="1"/>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6">
                                            <p:txEl>
                                              <p:pRg st="2" end="2"/>
                                            </p:txEl>
                                          </p:spTgt>
                                        </p:tgtEl>
                                        <p:attrNameLst>
                                          <p:attrName>style.visibility</p:attrName>
                                        </p:attrNameLst>
                                      </p:cBhvr>
                                      <p:to>
                                        <p:strVal val="visible"/>
                                      </p:to>
                                    </p:set>
                                    <p:animEffect transition="in" filter="barn(inVertical)">
                                      <p:cBhvr>
                                        <p:cTn id="19" dur="500"/>
                                        <p:tgtEl>
                                          <p:spTgt spid="6">
                                            <p:txEl>
                                              <p:pRg st="2" end="2"/>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6" presetClass="entr" presetSubtype="21"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Effect transition="in" filter="barn(inVertical)">
                                      <p:cBhvr>
                                        <p:cTn id="24"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b="1" i="1" dirty="0">
                <a:solidFill>
                  <a:srgbClr val="00B050"/>
                </a:solidFill>
                <a:latin typeface="Times New Roman" panose="02020603050405020304" pitchFamily="18" charset="0"/>
                <a:ea typeface="Times New Roman" panose="02020603050405020304" pitchFamily="18" charset="0"/>
              </a:rPr>
              <a:t>Bốn là, bài học về hoạt động của tập thể và cá nhân </a:t>
            </a:r>
            <a:r>
              <a:rPr lang="en-US" sz="2400" b="1" i="1" dirty="0">
                <a:solidFill>
                  <a:srgbClr val="00B050"/>
                </a:solidFill>
                <a:latin typeface="Times New Roman" panose="02020603050405020304" pitchFamily="18" charset="0"/>
                <a:ea typeface="Times New Roman" panose="02020603050405020304" pitchFamily="18" charset="0"/>
              </a:rPr>
              <a:t>BCT, BBT</a:t>
            </a:r>
            <a:r>
              <a:rPr lang="vi-VN" sz="2400" b="1" i="1" dirty="0">
                <a:solidFill>
                  <a:srgbClr val="00B050"/>
                </a:solidFill>
                <a:latin typeface="Times New Roman" panose="02020603050405020304" pitchFamily="18" charset="0"/>
                <a:ea typeface="Times New Roman" panose="02020603050405020304" pitchFamily="18" charset="0"/>
              </a:rPr>
              <a:t>:</a:t>
            </a:r>
            <a:r>
              <a:rPr lang="en-US" sz="2400" b="1" i="1" dirty="0">
                <a:solidFill>
                  <a:srgbClr val="00B050"/>
                </a:solidFill>
                <a:latin typeface="Times New Roman" panose="02020603050405020304" pitchFamily="18" charset="0"/>
                <a:ea typeface="Times New Roman" panose="02020603050405020304" pitchFamily="18" charset="0"/>
              </a:rPr>
              <a:t> </a:t>
            </a:r>
            <a:r>
              <a:rPr lang="en-US" sz="2400" b="1" i="1" dirty="0">
                <a:solidFill>
                  <a:srgbClr val="FF0000"/>
                </a:solidFill>
                <a:latin typeface="Times New Roman" panose="02020603050405020304" pitchFamily="18" charset="0"/>
                <a:ea typeface="Times New Roman" panose="02020603050405020304" pitchFamily="18" charset="0"/>
              </a:rPr>
              <a:t>(4)</a:t>
            </a:r>
            <a:endParaRPr lang="vi-VN" sz="24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Tập thể </a:t>
            </a:r>
            <a:r>
              <a:rPr lang="en-US" sz="2400" dirty="0">
                <a:solidFill>
                  <a:schemeClr val="tx1"/>
                </a:solidFill>
                <a:latin typeface="Times New Roman" panose="02020603050405020304" pitchFamily="18" charset="0"/>
                <a:ea typeface="Times New Roman" panose="02020603050405020304" pitchFamily="18" charset="0"/>
              </a:rPr>
              <a:t>BCT, BBT </a:t>
            </a:r>
            <a:r>
              <a:rPr lang="vi-VN" sz="2400" dirty="0">
                <a:solidFill>
                  <a:schemeClr val="tx1"/>
                </a:solidFill>
                <a:latin typeface="Times New Roman" panose="02020603050405020304" pitchFamily="18" charset="0"/>
                <a:ea typeface="Times New Roman" panose="02020603050405020304" pitchFamily="18" charset="0"/>
              </a:rPr>
              <a:t>và từng đồng chí </a:t>
            </a:r>
            <a:r>
              <a:rPr lang="en-US" sz="2400" dirty="0">
                <a:solidFill>
                  <a:schemeClr val="tx1"/>
                </a:solidFill>
                <a:latin typeface="Times New Roman" panose="02020603050405020304" pitchFamily="18" charset="0"/>
                <a:ea typeface="Times New Roman" panose="02020603050405020304" pitchFamily="18" charset="0"/>
              </a:rPr>
              <a:t>UVBCT, UVBBT </a:t>
            </a:r>
            <a:r>
              <a:rPr lang="vi-VN" sz="2400" dirty="0">
                <a:solidFill>
                  <a:schemeClr val="tx1"/>
                </a:solidFill>
                <a:latin typeface="Times New Roman" panose="02020603050405020304" pitchFamily="18" charset="0"/>
                <a:ea typeface="Times New Roman" panose="02020603050405020304" pitchFamily="18" charset="0"/>
              </a:rPr>
              <a:t>phải gương mẫu chấp hành nghiêm túc hơn nữa các quy chế, chế độ công tác; hoạt động trên cơ sở Quy chế làm việc, Chương trình công tác toàn khóa và hằng năm.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Chuẩn bị kỹ nội dung, chương trình các cuộc họp; sắp xếp nội dung một cách khoa học, bài bản; thời gian tương đối hợp lý; mỗi phiên họp giải quyết được nhiều vấn đề; phát huy trí tuệ tập thể, đề cao trách nhiệm cá nhân, thảo luận dân chủ, cẩn trọng, kỹ lưỡng; văn bản hóa nhanh, kịp thời các kết luận của phiên họp.</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 </a:t>
            </a: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92584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3" end="3"/>
                                            </p:txEl>
                                          </p:spTgt>
                                        </p:tgtEl>
                                        <p:attrNameLst>
                                          <p:attrName>style.visibility</p:attrName>
                                        </p:attrNameLst>
                                      </p:cBhvr>
                                      <p:to>
                                        <p:strVal val="visible"/>
                                      </p:to>
                                    </p:set>
                                    <p:animEffect transition="in" filter="barn(inVertical)">
                                      <p:cBhvr>
                                        <p:cTn id="7" dur="500"/>
                                        <p:tgtEl>
                                          <p:spTgt spid="6">
                                            <p:txEl>
                                              <p:pRg st="3" end="3"/>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Vertic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barn(inVertical)">
                                      <p:cBhvr>
                                        <p:cTn id="22"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Việc phân công, phân cấp trong giải quyết công việc giữa </a:t>
            </a:r>
            <a:r>
              <a:rPr lang="en-US" sz="2400" dirty="0">
                <a:solidFill>
                  <a:schemeClr val="tx1"/>
                </a:solidFill>
                <a:latin typeface="Times New Roman" panose="02020603050405020304" pitchFamily="18" charset="0"/>
                <a:ea typeface="Times New Roman" panose="02020603050405020304" pitchFamily="18" charset="0"/>
              </a:rPr>
              <a:t>BCT</a:t>
            </a:r>
            <a:r>
              <a:rPr lang="vi-VN" sz="2400" dirty="0">
                <a:solidFill>
                  <a:schemeClr val="tx1"/>
                </a:solidFill>
                <a:latin typeface="Times New Roman" panose="02020603050405020304" pitchFamily="18" charset="0"/>
                <a:ea typeface="Times New Roman" panose="02020603050405020304" pitchFamily="18" charset="0"/>
              </a:rPr>
              <a:t> và </a:t>
            </a:r>
            <a:r>
              <a:rPr lang="en-US" sz="2400" dirty="0">
                <a:solidFill>
                  <a:schemeClr val="tx1"/>
                </a:solidFill>
                <a:latin typeface="Times New Roman" panose="02020603050405020304" pitchFamily="18" charset="0"/>
                <a:ea typeface="Times New Roman" panose="02020603050405020304" pitchFamily="18" charset="0"/>
              </a:rPr>
              <a:t>BBT,</a:t>
            </a:r>
            <a:r>
              <a:rPr lang="vi-VN" sz="2400" dirty="0">
                <a:solidFill>
                  <a:schemeClr val="tx1"/>
                </a:solidFill>
                <a:latin typeface="Times New Roman" panose="02020603050405020304" pitchFamily="18" charset="0"/>
                <a:ea typeface="Times New Roman" panose="02020603050405020304" pitchFamily="18" charset="0"/>
              </a:rPr>
              <a:t> giữa tập thể </a:t>
            </a:r>
            <a:r>
              <a:rPr lang="en-US" sz="2400" dirty="0">
                <a:solidFill>
                  <a:schemeClr val="tx1"/>
                </a:solidFill>
                <a:latin typeface="Times New Roman" panose="02020603050405020304" pitchFamily="18" charset="0"/>
                <a:ea typeface="Times New Roman" panose="02020603050405020304" pitchFamily="18" charset="0"/>
              </a:rPr>
              <a:t>BCT, BBT</a:t>
            </a:r>
            <a:r>
              <a:rPr lang="vi-VN" sz="2400" dirty="0">
                <a:solidFill>
                  <a:schemeClr val="tx1"/>
                </a:solidFill>
                <a:latin typeface="Times New Roman" panose="02020603050405020304" pitchFamily="18" charset="0"/>
                <a:ea typeface="Times New Roman" panose="02020603050405020304" pitchFamily="18" charset="0"/>
              </a:rPr>
              <a:t> và cá nhân các đồng chí </a:t>
            </a:r>
            <a:r>
              <a:rPr lang="en-US" sz="2400" dirty="0">
                <a:solidFill>
                  <a:schemeClr val="tx1"/>
                </a:solidFill>
                <a:latin typeface="Times New Roman" panose="02020603050405020304" pitchFamily="18" charset="0"/>
                <a:ea typeface="Times New Roman" panose="02020603050405020304" pitchFamily="18" charset="0"/>
              </a:rPr>
              <a:t>UVBCT, UVBBT </a:t>
            </a:r>
            <a:r>
              <a:rPr lang="vi-VN" sz="2400" dirty="0">
                <a:solidFill>
                  <a:schemeClr val="tx1"/>
                </a:solidFill>
                <a:latin typeface="Times New Roman" panose="02020603050405020304" pitchFamily="18" charset="0"/>
                <a:ea typeface="Times New Roman" panose="02020603050405020304" pitchFamily="18" charset="0"/>
              </a:rPr>
              <a:t>phụ trách từng lĩnh vực và quan hệ lãnh đạo giữa </a:t>
            </a:r>
            <a:r>
              <a:rPr lang="en-US" sz="2400" dirty="0">
                <a:solidFill>
                  <a:schemeClr val="tx1"/>
                </a:solidFill>
                <a:latin typeface="Times New Roman" panose="02020603050405020304" pitchFamily="18" charset="0"/>
                <a:ea typeface="Times New Roman" panose="02020603050405020304" pitchFamily="18" charset="0"/>
              </a:rPr>
              <a:t>BCT, BBT </a:t>
            </a:r>
            <a:r>
              <a:rPr lang="vi-VN" sz="2400" dirty="0">
                <a:solidFill>
                  <a:schemeClr val="tx1"/>
                </a:solidFill>
                <a:latin typeface="Times New Roman" panose="02020603050405020304" pitchFamily="18" charset="0"/>
                <a:ea typeface="Times New Roman" panose="02020603050405020304" pitchFamily="18" charset="0"/>
              </a:rPr>
              <a:t>với các Đảng đoàn, Ban Cán sự đảng, cấp ủy trực thuộc Trung ương cũng phải rõ ràng, cụ thể.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a:t>
            </a:r>
            <a:r>
              <a:rPr lang="en-US" sz="2400" dirty="0">
                <a:solidFill>
                  <a:schemeClr val="tx1"/>
                </a:solidFill>
                <a:latin typeface="Times New Roman" panose="02020603050405020304" pitchFamily="18" charset="0"/>
                <a:ea typeface="Times New Roman" panose="02020603050405020304" pitchFamily="18" charset="0"/>
              </a:rPr>
              <a:t>BCT, BBT </a:t>
            </a:r>
            <a:r>
              <a:rPr lang="vi-VN" sz="2400" dirty="0">
                <a:solidFill>
                  <a:schemeClr val="tx1"/>
                </a:solidFill>
                <a:latin typeface="Times New Roman" panose="02020603050405020304" pitchFamily="18" charset="0"/>
                <a:ea typeface="Times New Roman" panose="02020603050405020304" pitchFamily="18" charset="0"/>
              </a:rPr>
              <a:t>giải quyết công việc theo đúng thẩm quyền; báo cáo kịp thời, đầy đủ với</a:t>
            </a:r>
            <a:r>
              <a:rPr lang="en-US" sz="2400" dirty="0">
                <a:solidFill>
                  <a:schemeClr val="tx1"/>
                </a:solidFill>
                <a:latin typeface="Times New Roman" panose="02020603050405020304" pitchFamily="18" charset="0"/>
                <a:ea typeface="Times New Roman" panose="02020603050405020304" pitchFamily="18" charset="0"/>
              </a:rPr>
              <a:t> BCHTW </a:t>
            </a:r>
            <a:r>
              <a:rPr lang="en-US" sz="2400" dirty="0" err="1">
                <a:solidFill>
                  <a:schemeClr val="tx1"/>
                </a:solidFill>
                <a:latin typeface="Times New Roman" panose="02020603050405020304" pitchFamily="18" charset="0"/>
                <a:ea typeface="Times New Roman" panose="02020603050405020304" pitchFamily="18" charset="0"/>
              </a:rPr>
              <a:t>Đảng</a:t>
            </a:r>
            <a:r>
              <a:rPr lang="vi-VN" sz="2400" dirty="0">
                <a:solidFill>
                  <a:schemeClr val="tx1"/>
                </a:solidFill>
                <a:latin typeface="Times New Roman" panose="02020603050405020304" pitchFamily="18" charset="0"/>
                <a:ea typeface="Times New Roman" panose="02020603050405020304" pitchFamily="18" charset="0"/>
              </a:rPr>
              <a:t> những vấn đề quan trọng trước khi quyết định và những công việc</a:t>
            </a:r>
            <a:r>
              <a:rPr lang="en-US" sz="2400" dirty="0">
                <a:solidFill>
                  <a:schemeClr val="tx1"/>
                </a:solidFill>
                <a:latin typeface="Times New Roman" panose="02020603050405020304" pitchFamily="18" charset="0"/>
                <a:ea typeface="Times New Roman" panose="02020603050405020304" pitchFamily="18" charset="0"/>
              </a:rPr>
              <a:t> BCT</a:t>
            </a:r>
            <a:r>
              <a:rPr lang="vi-VN" sz="2400" dirty="0">
                <a:solidFill>
                  <a:schemeClr val="tx1"/>
                </a:solidFill>
                <a:latin typeface="Times New Roman" panose="02020603050405020304" pitchFamily="18" charset="0"/>
                <a:ea typeface="Times New Roman" panose="02020603050405020304" pitchFamily="18" charset="0"/>
              </a:rPr>
              <a:t> đã giải quyết giữa hai kỳ hội nghị Trung ương.</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 </a:t>
            </a: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9667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2" end="2"/>
                                            </p:txEl>
                                          </p:spTgt>
                                        </p:tgtEl>
                                        <p:attrNameLst>
                                          <p:attrName>style.visibility</p:attrName>
                                        </p:attrNameLst>
                                      </p:cBhvr>
                                      <p:to>
                                        <p:strVal val="visible"/>
                                      </p:to>
                                    </p:set>
                                    <p:animEffect transition="in" filter="barn(inVertical)">
                                      <p:cBhvr>
                                        <p:cTn id="7" dur="500"/>
                                        <p:tgtEl>
                                          <p:spTgt spid="6">
                                            <p:txEl>
                                              <p:pRg st="2" end="2"/>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arn(inVertical)">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barn(inVertical)">
                                      <p:cBhvr>
                                        <p:cTn id="17"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b="1" i="1" dirty="0">
                <a:solidFill>
                  <a:srgbClr val="00B050"/>
                </a:solidFill>
                <a:latin typeface="Times New Roman" panose="02020603050405020304" pitchFamily="18" charset="0"/>
                <a:ea typeface="Times New Roman" panose="02020603050405020304" pitchFamily="18" charset="0"/>
              </a:rPr>
              <a:t>Năm là, bài học về nêu gương của UVBCT, UVBBT:</a:t>
            </a:r>
            <a:r>
              <a:rPr lang="en-US" sz="2400" b="1" i="1" dirty="0">
                <a:solidFill>
                  <a:srgbClr val="00B050"/>
                </a:solidFill>
                <a:latin typeface="Times New Roman" panose="02020603050405020304" pitchFamily="18" charset="0"/>
                <a:ea typeface="Times New Roman" panose="02020603050405020304" pitchFamily="18" charset="0"/>
              </a:rPr>
              <a:t> </a:t>
            </a:r>
            <a:r>
              <a:rPr lang="en-US" sz="2400" b="1" i="1" dirty="0">
                <a:solidFill>
                  <a:srgbClr val="FF0000"/>
                </a:solidFill>
                <a:latin typeface="Times New Roman" panose="02020603050405020304" pitchFamily="18" charset="0"/>
                <a:ea typeface="Times New Roman" panose="02020603050405020304" pitchFamily="18" charset="0"/>
              </a:rPr>
              <a:t>(4)</a:t>
            </a:r>
            <a:endParaRPr lang="vi-VN" sz="24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Từng đồng chí </a:t>
            </a:r>
            <a:r>
              <a:rPr lang="en-US" sz="2400" dirty="0">
                <a:solidFill>
                  <a:schemeClr val="tx1"/>
                </a:solidFill>
                <a:latin typeface="Times New Roman" panose="02020603050405020304" pitchFamily="18" charset="0"/>
                <a:ea typeface="Times New Roman" panose="02020603050405020304" pitchFamily="18" charset="0"/>
              </a:rPr>
              <a:t>UVBCT, BBT </a:t>
            </a:r>
            <a:r>
              <a:rPr lang="vi-VN" sz="2400" dirty="0">
                <a:solidFill>
                  <a:schemeClr val="tx1"/>
                </a:solidFill>
                <a:latin typeface="Times New Roman" panose="02020603050405020304" pitchFamily="18" charset="0"/>
                <a:ea typeface="Times New Roman" panose="02020603050405020304" pitchFamily="18" charset="0"/>
              </a:rPr>
              <a:t>cần phát huy cao độ tinh thần nêu gương, thường xuyên tu dưỡng, rèn luyện, nâng cao đạo đức cách mạng; nghiêm túc tự soi, tự sửa, tự phê bình và phê bình; giữ vững kỷ luật, kỷ cương, tự giác nhận trách nhiệm CT lĩnh vực mình phụ trách;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Kiên quyết đấu tranh chống chủ nghĩa cá nhân và các biểu hiện tiêu cực khác;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(3) Giữ gìn sự đoàn kết nội bộ; tư tưởng, CT vững vàng, quan điểm đúng đắn;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(4) Gương mẫu về đạo đức, lối sống trong công tác, trong cuộc sống của bản thân, gia đình và người thân. Hết sức tránh tình trạng "Chân mình còn lấm bê bê; Lại cầm bó đuốc đi rê chân người!".</a:t>
            </a:r>
          </a:p>
        </p:txBody>
      </p:sp>
    </p:spTree>
    <p:extLst>
      <p:ext uri="{BB962C8B-B14F-4D97-AF65-F5344CB8AC3E}">
        <p14:creationId xmlns:p14="http://schemas.microsoft.com/office/powerpoint/2010/main" val="34586367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barn(inVertical)">
                                      <p:cBhvr>
                                        <p:cTn id="2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128654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1286540"/>
            <a:ext cx="12192000" cy="549295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rgbClr val="00B0F0"/>
                </a:solidFill>
                <a:latin typeface="Times New Roman" panose="02020603050405020304" pitchFamily="18" charset="0"/>
                <a:ea typeface="Times New Roman" panose="02020603050405020304" pitchFamily="18" charset="0"/>
              </a:rPr>
              <a:t>A. VỀ NHÌN LẠI NỬA ĐẦU NHIỆM KỲ KHÓA XIII</a:t>
            </a:r>
          </a:p>
          <a:p>
            <a:pPr lvl="0" algn="just" defTabSz="914400">
              <a:lnSpc>
                <a:spcPct val="130000"/>
              </a:lnSpc>
              <a:defRPr/>
            </a:pPr>
            <a:r>
              <a:rPr lang="en-US" sz="2400" b="1" dirty="0">
                <a:solidFill>
                  <a:srgbClr val="C00000"/>
                </a:solidFill>
                <a:latin typeface="Times New Roman" panose="02020603050405020304" pitchFamily="18" charset="0"/>
                <a:ea typeface="Times New Roman" panose="02020603050405020304" pitchFamily="18" charset="0"/>
              </a:rPr>
              <a:t>1. </a:t>
            </a:r>
            <a:r>
              <a:rPr lang="vi-VN" sz="2400" b="1" dirty="0">
                <a:solidFill>
                  <a:srgbClr val="C00000"/>
                </a:solidFill>
                <a:latin typeface="Times New Roman" panose="02020603050405020304" pitchFamily="18" charset="0"/>
                <a:ea typeface="Times New Roman" panose="02020603050405020304" pitchFamily="18" charset="0"/>
              </a:rPr>
              <a:t>Bối cảnh nửa nhiệm kỳ thực hiện NQĐH XIII</a:t>
            </a:r>
          </a:p>
          <a:p>
            <a:pPr lvl="0" algn="just" defTabSz="914400">
              <a:lnSpc>
                <a:spcPct val="130000"/>
              </a:lnSpc>
              <a:defRPr/>
            </a:pPr>
            <a:r>
              <a:rPr lang="en-US" sz="2400" i="1" dirty="0">
                <a:solidFill>
                  <a:srgbClr val="0070C0"/>
                </a:solidFill>
                <a:latin typeface="Times New Roman" panose="02020603050405020304" pitchFamily="18" charset="0"/>
                <a:ea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rPr>
              <a:t>Bối</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cảnh</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thế</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giới</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khu</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vực</a:t>
            </a:r>
            <a:r>
              <a:rPr lang="vi-VN" sz="2400" i="1" dirty="0">
                <a:solidFill>
                  <a:srgbClr val="0070C0"/>
                </a:solidFill>
                <a:latin typeface="Times New Roman" panose="02020603050405020304" pitchFamily="18" charset="0"/>
                <a:ea typeface="Times New Roman" panose="02020603050405020304" pitchFamily="18" charset="0"/>
              </a:rPr>
              <a:t>: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Từ sau </a:t>
            </a:r>
            <a:r>
              <a:rPr lang="en-US" sz="2400" dirty="0">
                <a:solidFill>
                  <a:schemeClr val="tx1"/>
                </a:solidFill>
                <a:latin typeface="Times New Roman" panose="02020603050405020304" pitchFamily="18" charset="0"/>
                <a:ea typeface="Times New Roman" panose="02020603050405020304" pitchFamily="18" charset="0"/>
              </a:rPr>
              <a:t>ĐH </a:t>
            </a:r>
            <a:r>
              <a:rPr lang="vi-VN" sz="2400" dirty="0">
                <a:solidFill>
                  <a:schemeClr val="tx1"/>
                </a:solidFill>
                <a:latin typeface="Times New Roman" panose="02020603050405020304" pitchFamily="18" charset="0"/>
                <a:ea typeface="Times New Roman" panose="02020603050405020304" pitchFamily="18" charset="0"/>
              </a:rPr>
              <a:t>XIII đến nay, tình hình thế giới và khu vực có nhiều diễn biến nhanh chóng, phức tạp, khó lường; khó khăn, thách thức mới xuất hiện, gay gắt, nặng nề hơn so với dự báo, cũng như so với cùng kỳ của một số nhiệm kỳ gần đây</a:t>
            </a:r>
            <a:r>
              <a:rPr lang="en-US" sz="2400" dirty="0">
                <a:solidFill>
                  <a:schemeClr val="tx1"/>
                </a:solidFill>
                <a:latin typeface="Times New Roman" panose="02020603050405020304" pitchFamily="18" charset="0"/>
                <a:ea typeface="Times New Roman" panose="02020603050405020304" pitchFamily="18" charset="0"/>
              </a:rPr>
              <a:t>:</a:t>
            </a:r>
            <a:r>
              <a:rPr lang="vi-VN" sz="2400" dirty="0">
                <a:solidFill>
                  <a:schemeClr val="tx1"/>
                </a:solidFill>
                <a:latin typeface="Times New Roman" panose="02020603050405020304" pitchFamily="18" charset="0"/>
                <a:ea typeface="Times New Roman" panose="02020603050405020304" pitchFamily="18" charset="0"/>
              </a:rPr>
              <a:t> (6)</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 </a:t>
            </a:r>
            <a:r>
              <a:rPr lang="en-US" sz="2400" dirty="0">
                <a:solidFill>
                  <a:schemeClr val="tx1"/>
                </a:solidFill>
                <a:latin typeface="Times New Roman" panose="02020603050405020304" pitchFamily="18" charset="0"/>
                <a:ea typeface="Times New Roman" panose="02020603050405020304" pitchFamily="18" charset="0"/>
              </a:rPr>
              <a:t>(1)</a:t>
            </a:r>
            <a:r>
              <a:rPr lang="vi-VN" sz="2400" dirty="0">
                <a:solidFill>
                  <a:schemeClr val="tx1"/>
                </a:solidFill>
                <a:latin typeface="Times New Roman" panose="02020603050405020304" pitchFamily="18" charset="0"/>
                <a:ea typeface="Times New Roman" panose="02020603050405020304" pitchFamily="18" charset="0"/>
              </a:rPr>
              <a:t> Đại dịch Covid-19 kéo dài, gây hậu quả nặng nề;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(2)</a:t>
            </a:r>
            <a:r>
              <a:rPr lang="vi-VN" sz="2400" dirty="0">
                <a:solidFill>
                  <a:schemeClr val="tx1"/>
                </a:solidFill>
                <a:latin typeface="Times New Roman" panose="02020603050405020304" pitchFamily="18" charset="0"/>
                <a:ea typeface="Times New Roman" panose="02020603050405020304" pitchFamily="18" charset="0"/>
              </a:rPr>
              <a:t> Cạnh tranh chiến lược giữa các nước lớn ngày càng gay gắt;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(3)</a:t>
            </a:r>
            <a:r>
              <a:rPr lang="vi-VN" sz="2400" dirty="0">
                <a:solidFill>
                  <a:schemeClr val="tx1"/>
                </a:solidFill>
                <a:latin typeface="Times New Roman" panose="02020603050405020304" pitchFamily="18" charset="0"/>
                <a:ea typeface="Times New Roman" panose="02020603050405020304" pitchFamily="18" charset="0"/>
              </a:rPr>
              <a:t> Xung đột Nga - Ukraine diễn biến phức tạp;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(4)</a:t>
            </a:r>
            <a:r>
              <a:rPr lang="vi-VN" sz="2400" dirty="0">
                <a:solidFill>
                  <a:schemeClr val="tx1"/>
                </a:solidFill>
                <a:latin typeface="Times New Roman" panose="02020603050405020304" pitchFamily="18" charset="0"/>
                <a:ea typeface="Times New Roman" panose="02020603050405020304" pitchFamily="18" charset="0"/>
              </a:rPr>
              <a:t> Hầu hết các chuỗi cung ứng bị đứt gãy; </a:t>
            </a:r>
          </a:p>
          <a:p>
            <a:pPr lvl="0" algn="just" defTabSz="914400">
              <a:lnSpc>
                <a:spcPct val="114000"/>
              </a:lnSpc>
              <a:defRPr/>
            </a:pP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41690737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wipe(down)">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wipe(down)">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wipe(down)">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wipe(down)">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wipe(down)">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wipe(down)">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wipe(down)">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wipe(down)">
                                      <p:cBhvr>
                                        <p:cTn id="47"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000" dirty="0">
                <a:solidFill>
                  <a:srgbClr val="00B0F0"/>
                </a:solidFill>
                <a:latin typeface="Times New Roman" panose="02020603050405020304" pitchFamily="18" charset="0"/>
                <a:ea typeface="Times New Roman" panose="02020603050405020304" pitchFamily="18" charset="0"/>
              </a:rPr>
              <a:t>B- PHƯƠNG HƯỚNG, NHIỆM VỤ TRỌNG TÂM TỪ NAY ĐẾN HẾT NHIỆM KỲ </a:t>
            </a:r>
            <a:r>
              <a:rPr lang="en-US" sz="2000" dirty="0">
                <a:solidFill>
                  <a:srgbClr val="00B0F0"/>
                </a:solidFill>
                <a:latin typeface="Times New Roman" panose="02020603050405020304" pitchFamily="18" charset="0"/>
                <a:ea typeface="Times New Roman" panose="02020603050405020304" pitchFamily="18" charset="0"/>
              </a:rPr>
              <a:t>ĐH </a:t>
            </a:r>
            <a:r>
              <a:rPr lang="vi-VN" sz="2000" dirty="0">
                <a:solidFill>
                  <a:srgbClr val="00B0F0"/>
                </a:solidFill>
                <a:latin typeface="Times New Roman" panose="02020603050405020304" pitchFamily="18" charset="0"/>
                <a:ea typeface="Times New Roman" panose="02020603050405020304" pitchFamily="18" charset="0"/>
              </a:rPr>
              <a:t>XIII CỦA ĐẢNG</a:t>
            </a:r>
          </a:p>
          <a:p>
            <a:pPr lvl="0" algn="just" defTabSz="914400">
              <a:lnSpc>
                <a:spcPct val="130000"/>
              </a:lnSpc>
              <a:defRPr/>
            </a:pPr>
            <a:r>
              <a:rPr lang="en-US" sz="2200" b="1" dirty="0">
                <a:solidFill>
                  <a:srgbClr val="C00000"/>
                </a:solidFill>
                <a:latin typeface="Times New Roman" panose="02020603050405020304" pitchFamily="18" charset="0"/>
                <a:ea typeface="Times New Roman" panose="02020603050405020304" pitchFamily="18" charset="0"/>
              </a:rPr>
              <a:t>1. </a:t>
            </a:r>
            <a:r>
              <a:rPr lang="en-US" sz="2200" b="1" dirty="0" err="1">
                <a:solidFill>
                  <a:srgbClr val="C00000"/>
                </a:solidFill>
                <a:latin typeface="Times New Roman" panose="02020603050405020304" pitchFamily="18" charset="0"/>
                <a:ea typeface="Times New Roman" panose="02020603050405020304" pitchFamily="18" charset="0"/>
              </a:rPr>
              <a:t>Dự</a:t>
            </a:r>
            <a:r>
              <a:rPr lang="en-US" sz="2200" b="1" dirty="0">
                <a:solidFill>
                  <a:srgbClr val="C00000"/>
                </a:solidFill>
                <a:latin typeface="Times New Roman" panose="02020603050405020304" pitchFamily="18" charset="0"/>
                <a:ea typeface="Times New Roman" panose="02020603050405020304" pitchFamily="18" charset="0"/>
              </a:rPr>
              <a:t> </a:t>
            </a:r>
            <a:r>
              <a:rPr lang="en-US" sz="2200" b="1" dirty="0" err="1">
                <a:solidFill>
                  <a:srgbClr val="C00000"/>
                </a:solidFill>
                <a:latin typeface="Times New Roman" panose="02020603050405020304" pitchFamily="18" charset="0"/>
                <a:ea typeface="Times New Roman" panose="02020603050405020304" pitchFamily="18" charset="0"/>
              </a:rPr>
              <a:t>báo</a:t>
            </a:r>
            <a:r>
              <a:rPr lang="en-US" sz="2200" b="1" dirty="0">
                <a:solidFill>
                  <a:srgbClr val="C00000"/>
                </a:solidFill>
                <a:latin typeface="Times New Roman" panose="02020603050405020304" pitchFamily="18" charset="0"/>
                <a:ea typeface="Times New Roman" panose="02020603050405020304" pitchFamily="18" charset="0"/>
              </a:rPr>
              <a:t> </a:t>
            </a:r>
            <a:r>
              <a:rPr lang="en-US" sz="2200" b="1" dirty="0" err="1">
                <a:solidFill>
                  <a:srgbClr val="C00000"/>
                </a:solidFill>
                <a:latin typeface="Times New Roman" panose="02020603050405020304" pitchFamily="18" charset="0"/>
                <a:ea typeface="Times New Roman" panose="02020603050405020304" pitchFamily="18" charset="0"/>
              </a:rPr>
              <a:t>tình</a:t>
            </a:r>
            <a:r>
              <a:rPr lang="en-US" sz="2200" b="1" dirty="0">
                <a:solidFill>
                  <a:srgbClr val="C00000"/>
                </a:solidFill>
                <a:latin typeface="Times New Roman" panose="02020603050405020304" pitchFamily="18" charset="0"/>
                <a:ea typeface="Times New Roman" panose="02020603050405020304" pitchFamily="18" charset="0"/>
              </a:rPr>
              <a:t> </a:t>
            </a:r>
            <a:r>
              <a:rPr lang="en-US" sz="2200" b="1" dirty="0" err="1">
                <a:solidFill>
                  <a:srgbClr val="C00000"/>
                </a:solidFill>
                <a:latin typeface="Times New Roman" panose="02020603050405020304" pitchFamily="18" charset="0"/>
                <a:ea typeface="Times New Roman" panose="02020603050405020304" pitchFamily="18" charset="0"/>
              </a:rPr>
              <a:t>hình</a:t>
            </a:r>
            <a:r>
              <a:rPr lang="en-US" sz="2200" b="1" dirty="0">
                <a:solidFill>
                  <a:srgbClr val="C00000"/>
                </a:solidFill>
                <a:latin typeface="Times New Roman" panose="02020603050405020304" pitchFamily="18" charset="0"/>
                <a:ea typeface="Times New Roman" panose="02020603050405020304" pitchFamily="18" charset="0"/>
              </a:rPr>
              <a:t>:</a:t>
            </a:r>
          </a:p>
          <a:p>
            <a:pPr lvl="0" algn="just" defTabSz="914400">
              <a:lnSpc>
                <a:spcPct val="130000"/>
              </a:lnSpc>
              <a:defRPr/>
            </a:pPr>
            <a:r>
              <a:rPr lang="en-US" sz="2200" b="1" i="1" dirty="0">
                <a:solidFill>
                  <a:srgbClr val="00B0F0"/>
                </a:solidFill>
                <a:latin typeface="Times New Roman" panose="02020603050405020304" pitchFamily="18" charset="0"/>
                <a:ea typeface="Times New Roman" panose="02020603050405020304" pitchFamily="18" charset="0"/>
              </a:rPr>
              <a:t>a. </a:t>
            </a:r>
            <a:r>
              <a:rPr lang="vi-VN" sz="2200" b="1" i="1" dirty="0">
                <a:solidFill>
                  <a:srgbClr val="00B0F0"/>
                </a:solidFill>
                <a:latin typeface="Times New Roman" panose="02020603050405020304" pitchFamily="18" charset="0"/>
                <a:ea typeface="Times New Roman" panose="02020603050405020304" pitchFamily="18" charset="0"/>
              </a:rPr>
              <a:t>Trên thế giới: (5)</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(1) </a:t>
            </a:r>
            <a:r>
              <a:rPr lang="vi-VN" sz="2200" dirty="0">
                <a:solidFill>
                  <a:schemeClr val="tx1"/>
                </a:solidFill>
                <a:latin typeface="Times New Roman" panose="02020603050405020304" pitchFamily="18" charset="0"/>
                <a:ea typeface="Times New Roman" panose="02020603050405020304" pitchFamily="18" charset="0"/>
              </a:rPr>
              <a:t>Cạnh tranh chiến lược, cạnh tranh KT, chiến tranh thương mại tiếp tục diễn ra gay gắt;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(2)</a:t>
            </a:r>
            <a:r>
              <a:rPr lang="vi-VN" sz="2200" dirty="0">
                <a:solidFill>
                  <a:schemeClr val="tx1"/>
                </a:solidFill>
                <a:latin typeface="Times New Roman" panose="02020603050405020304" pitchFamily="18" charset="0"/>
                <a:ea typeface="Times New Roman" panose="02020603050405020304" pitchFamily="18" charset="0"/>
              </a:rPr>
              <a:t> Sự tranh chấp chủ quyền biển, đảo diễn biến phức tạp;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(3)</a:t>
            </a:r>
            <a:r>
              <a:rPr lang="vi-VN" sz="2200" dirty="0">
                <a:solidFill>
                  <a:schemeClr val="tx1"/>
                </a:solidFill>
                <a:latin typeface="Times New Roman" panose="02020603050405020304" pitchFamily="18" charset="0"/>
                <a:ea typeface="Times New Roman" panose="02020603050405020304" pitchFamily="18" charset="0"/>
              </a:rPr>
              <a:t> Cuộc xung đột quân sự giữa Nga và Ukraine và các lệnh trừng phạt của Mỹ, Phương Tây đối với Nga có thể sẽ còn kéo dài, tác động đến địa CT, địa KT, AN năng lượng và chuỗi cung ứng toàn cầu;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(4)</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KH-CN </a:t>
            </a:r>
            <a:r>
              <a:rPr lang="vi-VN" sz="2200" dirty="0">
                <a:solidFill>
                  <a:schemeClr val="tx1"/>
                </a:solidFill>
                <a:latin typeface="Times New Roman" panose="02020603050405020304" pitchFamily="18" charset="0"/>
                <a:ea typeface="Times New Roman" panose="02020603050405020304" pitchFamily="18" charset="0"/>
              </a:rPr>
              <a:t>và cuộc </a:t>
            </a:r>
            <a:r>
              <a:rPr lang="en-US" sz="2200" dirty="0">
                <a:solidFill>
                  <a:schemeClr val="tx1"/>
                </a:solidFill>
                <a:latin typeface="Times New Roman" panose="02020603050405020304" pitchFamily="18" charset="0"/>
                <a:ea typeface="Times New Roman" panose="02020603050405020304" pitchFamily="18" charset="0"/>
              </a:rPr>
              <a:t>CMCN</a:t>
            </a:r>
            <a:r>
              <a:rPr lang="vi-VN" sz="2200" dirty="0">
                <a:solidFill>
                  <a:schemeClr val="tx1"/>
                </a:solidFill>
                <a:latin typeface="Times New Roman" panose="02020603050405020304" pitchFamily="18" charset="0"/>
                <a:ea typeface="Times New Roman" panose="02020603050405020304" pitchFamily="18" charset="0"/>
              </a:rPr>
              <a:t> lần thứ tư phát triển mạnh mẽ, tạo ra cả thời cơ và thách thức mới đối với mọi quốc gia, dân tộc;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(5)</a:t>
            </a:r>
            <a:r>
              <a:rPr lang="vi-VN" sz="2200" dirty="0">
                <a:solidFill>
                  <a:schemeClr val="tx1"/>
                </a:solidFill>
                <a:latin typeface="Times New Roman" panose="02020603050405020304" pitchFamily="18" charset="0"/>
                <a:ea typeface="Times New Roman" panose="02020603050405020304" pitchFamily="18" charset="0"/>
              </a:rPr>
              <a:t> Biến đổi khí hậu, thiên tai, dịch bệnh và các vấn đề AN truyền thống, phi truyền thống ngày càng tác động mạnh, nhiều mặt, có thể đe doạ nghiêm trọng đến sự ổn định, bền vững của thế giới, khu vực và đất nước ta...</a:t>
            </a:r>
          </a:p>
        </p:txBody>
      </p:sp>
    </p:spTree>
    <p:extLst>
      <p:ext uri="{BB962C8B-B14F-4D97-AF65-F5344CB8AC3E}">
        <p14:creationId xmlns:p14="http://schemas.microsoft.com/office/powerpoint/2010/main" val="2012717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barn(inVertical)">
                                      <p:cBhvr>
                                        <p:cTn id="18" dur="500"/>
                                        <p:tgtEl>
                                          <p:spTgt spid="6">
                                            <p:txEl>
                                              <p:pRg st="2" end="2"/>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nodeType="clickEffect">
                                  <p:stCondLst>
                                    <p:cond delay="0"/>
                                  </p:stCondLst>
                                  <p:childTnLst>
                                    <p:set>
                                      <p:cBhvr>
                                        <p:cTn id="22" dur="1" fill="hold">
                                          <p:stCondLst>
                                            <p:cond delay="0"/>
                                          </p:stCondLst>
                                        </p:cTn>
                                        <p:tgtEl>
                                          <p:spTgt spid="6">
                                            <p:txEl>
                                              <p:pRg st="3" end="3"/>
                                            </p:txEl>
                                          </p:spTgt>
                                        </p:tgtEl>
                                        <p:attrNameLst>
                                          <p:attrName>style.visibility</p:attrName>
                                        </p:attrNameLst>
                                      </p:cBhvr>
                                      <p:to>
                                        <p:strVal val="visible"/>
                                      </p:to>
                                    </p:set>
                                    <p:animEffect transition="in" filter="barn(inVertical)">
                                      <p:cBhvr>
                                        <p:cTn id="23" dur="500"/>
                                        <p:tgtEl>
                                          <p:spTgt spid="6">
                                            <p:txEl>
                                              <p:pRg st="3" end="3"/>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6" presetClass="entr" presetSubtype="21"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animEffect transition="in" filter="barn(inVertical)">
                                      <p:cBhvr>
                                        <p:cTn id="28" dur="500"/>
                                        <p:tgtEl>
                                          <p:spTgt spid="6">
                                            <p:txEl>
                                              <p:pRg st="4" end="4"/>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16" presetClass="entr" presetSubtype="21" fill="hold" nodeType="clickEffect">
                                  <p:stCondLst>
                                    <p:cond delay="0"/>
                                  </p:stCondLst>
                                  <p:childTnLst>
                                    <p:set>
                                      <p:cBhvr>
                                        <p:cTn id="32" dur="1" fill="hold">
                                          <p:stCondLst>
                                            <p:cond delay="0"/>
                                          </p:stCondLst>
                                        </p:cTn>
                                        <p:tgtEl>
                                          <p:spTgt spid="6">
                                            <p:txEl>
                                              <p:pRg st="5" end="5"/>
                                            </p:txEl>
                                          </p:spTgt>
                                        </p:tgtEl>
                                        <p:attrNameLst>
                                          <p:attrName>style.visibility</p:attrName>
                                        </p:attrNameLst>
                                      </p:cBhvr>
                                      <p:to>
                                        <p:strVal val="visible"/>
                                      </p:to>
                                    </p:set>
                                    <p:animEffect transition="in" filter="barn(inVertical)">
                                      <p:cBhvr>
                                        <p:cTn id="33" dur="500"/>
                                        <p:tgtEl>
                                          <p:spTgt spid="6">
                                            <p:txEl>
                                              <p:pRg st="5" end="5"/>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16" presetClass="entr" presetSubtype="21" fill="hold" nodeType="clickEffect">
                                  <p:stCondLst>
                                    <p:cond delay="0"/>
                                  </p:stCondLst>
                                  <p:childTnLst>
                                    <p:set>
                                      <p:cBhvr>
                                        <p:cTn id="37" dur="1" fill="hold">
                                          <p:stCondLst>
                                            <p:cond delay="0"/>
                                          </p:stCondLst>
                                        </p:cTn>
                                        <p:tgtEl>
                                          <p:spTgt spid="6">
                                            <p:txEl>
                                              <p:pRg st="6" end="6"/>
                                            </p:txEl>
                                          </p:spTgt>
                                        </p:tgtEl>
                                        <p:attrNameLst>
                                          <p:attrName>style.visibility</p:attrName>
                                        </p:attrNameLst>
                                      </p:cBhvr>
                                      <p:to>
                                        <p:strVal val="visible"/>
                                      </p:to>
                                    </p:set>
                                    <p:animEffect transition="in" filter="barn(inVertical)">
                                      <p:cBhvr>
                                        <p:cTn id="38" dur="500"/>
                                        <p:tgtEl>
                                          <p:spTgt spid="6">
                                            <p:txEl>
                                              <p:pRg st="6" end="6"/>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16" presetClass="entr" presetSubtype="21" fill="hold" nodeType="clickEffect">
                                  <p:stCondLst>
                                    <p:cond delay="0"/>
                                  </p:stCondLst>
                                  <p:childTnLst>
                                    <p:set>
                                      <p:cBhvr>
                                        <p:cTn id="42" dur="1" fill="hold">
                                          <p:stCondLst>
                                            <p:cond delay="0"/>
                                          </p:stCondLst>
                                        </p:cTn>
                                        <p:tgtEl>
                                          <p:spTgt spid="6">
                                            <p:txEl>
                                              <p:pRg st="7" end="7"/>
                                            </p:txEl>
                                          </p:spTgt>
                                        </p:tgtEl>
                                        <p:attrNameLst>
                                          <p:attrName>style.visibility</p:attrName>
                                        </p:attrNameLst>
                                      </p:cBhvr>
                                      <p:to>
                                        <p:strVal val="visible"/>
                                      </p:to>
                                    </p:set>
                                    <p:animEffect transition="in" filter="barn(inVertical)">
                                      <p:cBhvr>
                                        <p:cTn id="43" dur="500"/>
                                        <p:tgtEl>
                                          <p:spTgt spid="6">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200" b="1" i="1" dirty="0">
                <a:solidFill>
                  <a:srgbClr val="00B0F0"/>
                </a:solidFill>
                <a:latin typeface="Times New Roman" panose="02020603050405020304" pitchFamily="18" charset="0"/>
                <a:ea typeface="Times New Roman" panose="02020603050405020304" pitchFamily="18" charset="0"/>
              </a:rPr>
              <a:t>b. </a:t>
            </a:r>
            <a:r>
              <a:rPr lang="vi-VN" sz="2200" b="1" i="1" dirty="0">
                <a:solidFill>
                  <a:srgbClr val="00B0F0"/>
                </a:solidFill>
                <a:latin typeface="Times New Roman" panose="02020603050405020304" pitchFamily="18" charset="0"/>
                <a:ea typeface="Times New Roman" panose="02020603050405020304" pitchFamily="18" charset="0"/>
              </a:rPr>
              <a:t>Ở trong nước</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chúng ta vẫn đang phải đối mặt với nhiều khó khăn, thách thức lớn: </a:t>
            </a:r>
            <a:r>
              <a:rPr lang="en-US" sz="2200" dirty="0">
                <a:solidFill>
                  <a:srgbClr val="FF0000"/>
                </a:solidFill>
                <a:latin typeface="Times New Roman" panose="02020603050405020304" pitchFamily="18" charset="0"/>
                <a:ea typeface="Times New Roman" panose="02020603050405020304" pitchFamily="18" charset="0"/>
              </a:rPr>
              <a:t>(7)</a:t>
            </a:r>
            <a:endParaRPr lang="vi-VN" sz="2200"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(1)</a:t>
            </a:r>
            <a:r>
              <a:rPr lang="vi-VN" sz="2200" dirty="0">
                <a:solidFill>
                  <a:schemeClr val="tx1"/>
                </a:solidFill>
                <a:latin typeface="Times New Roman" panose="02020603050405020304" pitchFamily="18" charset="0"/>
                <a:ea typeface="Times New Roman" panose="02020603050405020304" pitchFamily="18" charset="0"/>
              </a:rPr>
              <a:t> Để hoàn thành được chỉ tiêu tăng trưởng GDP 6,5% trong giai đoạn 5 năm 2021-2025 như đã đề ra từ đầu nhiệm kỳ thì tăng trưởng bình quân 3 năm 2023-2025 phải đạt khoảng 7,3%; đây là mức rất cao, đòi hỏi chúng ta phải có sự quyết tâm rất cao và nỗ lực rất lớn mới có thể đạt được.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(2)</a:t>
            </a:r>
            <a:r>
              <a:rPr lang="vi-VN" sz="2200" dirty="0">
                <a:solidFill>
                  <a:schemeClr val="tx1"/>
                </a:solidFill>
                <a:latin typeface="Times New Roman" panose="02020603050405020304" pitchFamily="18" charset="0"/>
                <a:ea typeface="Times New Roman" panose="02020603050405020304" pitchFamily="18" charset="0"/>
              </a:rPr>
              <a:t> Thị trường tài chính - tiền tệ, nhất là thị trường bất động sản, thị trường chứng khoán, trái phiếu doanh nghiệp sẽ diễn biến rất phức tạp, tiềm ẩn nhiều rủi ro. Thanh khoản của một số ngân hàng thương mại yếu kém và doanh nghiệp, dự án lớn sẽ gặp nhiều khó khăn. Lãi suất ngân hàng vẫn ở mức cao, sức ép lạm phát còn lớn.</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(3)</a:t>
            </a:r>
            <a:r>
              <a:rPr lang="vi-VN" sz="2200" dirty="0">
                <a:solidFill>
                  <a:schemeClr val="tx1"/>
                </a:solidFill>
                <a:latin typeface="Times New Roman" panose="02020603050405020304" pitchFamily="18" charset="0"/>
                <a:ea typeface="Times New Roman" panose="02020603050405020304" pitchFamily="18" charset="0"/>
              </a:rPr>
              <a:t> Hoạt động SX KD ở một số ngành, lĩnh vực có xu hướng suy giảm; số doanh nghiệp rút lui khỏi thị trường tăng; nhiều doanh nghiệp phải giảm nhân công, giảm giờ làm, cho người lao động nghỉ việc; đời sống của người lao động gặp nhiều khó khăn. </a:t>
            </a:r>
          </a:p>
        </p:txBody>
      </p:sp>
    </p:spTree>
    <p:extLst>
      <p:ext uri="{BB962C8B-B14F-4D97-AF65-F5344CB8AC3E}">
        <p14:creationId xmlns:p14="http://schemas.microsoft.com/office/powerpoint/2010/main" val="10161860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(4)</a:t>
            </a:r>
            <a:r>
              <a:rPr lang="vi-VN" sz="2200" dirty="0">
                <a:solidFill>
                  <a:schemeClr val="tx1"/>
                </a:solidFill>
                <a:latin typeface="Times New Roman" panose="02020603050405020304" pitchFamily="18" charset="0"/>
                <a:ea typeface="Times New Roman" panose="02020603050405020304" pitchFamily="18" charset="0"/>
              </a:rPr>
              <a:t> Giải ngân vốn đầu tư công chưa đạt yêu cầu.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(5)</a:t>
            </a:r>
            <a:r>
              <a:rPr lang="vi-VN" sz="2200" dirty="0">
                <a:solidFill>
                  <a:schemeClr val="tx1"/>
                </a:solidFill>
                <a:latin typeface="Times New Roman" panose="02020603050405020304" pitchFamily="18" charset="0"/>
                <a:ea typeface="Times New Roman" panose="02020603050405020304" pitchFamily="18" charset="0"/>
              </a:rPr>
              <a:t> Vốn đầu tư nước ngoài đăng ký mới, đăng ký bổ sung hoặc góp vốn, mua cổ phần giảm.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(6)</a:t>
            </a:r>
            <a:r>
              <a:rPr lang="vi-VN" sz="2200" dirty="0">
                <a:solidFill>
                  <a:schemeClr val="tx1"/>
                </a:solidFill>
                <a:latin typeface="Times New Roman" panose="02020603050405020304" pitchFamily="18" charset="0"/>
                <a:ea typeface="Times New Roman" panose="02020603050405020304" pitchFamily="18" charset="0"/>
              </a:rPr>
              <a:t> Tốc độ tăng thu ngân sách nhà nước có dấu hiệu suy giảm; nợ xấu ngân hàng, nợ thuế nhà nước có xu hướng tăng; bảo đảm AN KT, AN mạng, trật tự, an toàn XH, chăm sóc, bảo vệ sức khoẻ nhân dân... hiện vẫn là những vấn đề lớn có nhiều khó khăn, thách thức cần khắc phục. </a:t>
            </a:r>
          </a:p>
          <a:p>
            <a:pPr lvl="0" algn="just" defTabSz="914400">
              <a:lnSpc>
                <a:spcPct val="130000"/>
              </a:lnSpc>
              <a:defRPr/>
            </a:pPr>
            <a:r>
              <a:rPr lang="en-US" sz="2200" dirty="0">
                <a:solidFill>
                  <a:schemeClr val="tx1"/>
                </a:solidFill>
                <a:latin typeface="Times New Roman" panose="02020603050405020304" pitchFamily="18" charset="0"/>
                <a:ea typeface="Times New Roman" panose="02020603050405020304" pitchFamily="18" charset="0"/>
              </a:rPr>
              <a:t>(7)</a:t>
            </a:r>
            <a:r>
              <a:rPr lang="vi-VN" sz="2200" dirty="0">
                <a:solidFill>
                  <a:schemeClr val="tx1"/>
                </a:solidFill>
                <a:latin typeface="Times New Roman" panose="02020603050405020304" pitchFamily="18" charset="0"/>
                <a:ea typeface="Times New Roman" panose="02020603050405020304" pitchFamily="18" charset="0"/>
              </a:rPr>
              <a:t> Việc tổ chức thực hiện luật pháp, chính sách, thực thi công vụ vẫn là khâu yếu; kỷ luật, kỷ cương ở nhiều nơi chưa nghiêm, thậm chí còn có hiện tượng né tránh, đùn đẩy trách nhiệm; cái gì có lợi thì kéo về cho cơ quan, đơn vị và cá nhân mình; cái gì khó khăn thì đùn đẩy ra XH, cho cơ quan khác, người khác.... </a:t>
            </a:r>
          </a:p>
        </p:txBody>
      </p:sp>
    </p:spTree>
    <p:extLst>
      <p:ext uri="{BB962C8B-B14F-4D97-AF65-F5344CB8AC3E}">
        <p14:creationId xmlns:p14="http://schemas.microsoft.com/office/powerpoint/2010/main" val="3645455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000" b="1" dirty="0">
                <a:solidFill>
                  <a:srgbClr val="C00000"/>
                </a:solidFill>
                <a:latin typeface="Times New Roman" panose="02020603050405020304" pitchFamily="18" charset="0"/>
                <a:ea typeface="Times New Roman" panose="02020603050405020304" pitchFamily="18" charset="0"/>
              </a:rPr>
              <a:t>2. </a:t>
            </a:r>
            <a:r>
              <a:rPr lang="en-US" sz="2000" b="1" dirty="0" err="1">
                <a:solidFill>
                  <a:srgbClr val="C00000"/>
                </a:solidFill>
                <a:latin typeface="Times New Roman" panose="02020603050405020304" pitchFamily="18" charset="0"/>
                <a:ea typeface="Times New Roman" panose="02020603050405020304" pitchFamily="18" charset="0"/>
              </a:rPr>
              <a:t>Nhiệm</a:t>
            </a:r>
            <a:r>
              <a:rPr lang="en-US" sz="2000" b="1" dirty="0">
                <a:solidFill>
                  <a:srgbClr val="C00000"/>
                </a:solidFill>
                <a:latin typeface="Times New Roman" panose="02020603050405020304" pitchFamily="18" charset="0"/>
                <a:ea typeface="Times New Roman" panose="02020603050405020304" pitchFamily="18" charset="0"/>
              </a:rPr>
              <a:t> </a:t>
            </a:r>
            <a:r>
              <a:rPr lang="en-US" sz="2000" b="1" dirty="0" err="1">
                <a:solidFill>
                  <a:srgbClr val="C00000"/>
                </a:solidFill>
                <a:latin typeface="Times New Roman" panose="02020603050405020304" pitchFamily="18" charset="0"/>
                <a:ea typeface="Times New Roman" panose="02020603050405020304" pitchFamily="18" charset="0"/>
              </a:rPr>
              <a:t>vụ</a:t>
            </a:r>
            <a:r>
              <a:rPr lang="en-US" sz="2000" b="1" dirty="0">
                <a:solidFill>
                  <a:srgbClr val="C00000"/>
                </a:solidFill>
                <a:latin typeface="Times New Roman" panose="02020603050405020304" pitchFamily="18" charset="0"/>
                <a:ea typeface="Times New Roman" panose="02020603050405020304" pitchFamily="18" charset="0"/>
              </a:rPr>
              <a:t> </a:t>
            </a:r>
            <a:r>
              <a:rPr lang="en-US" sz="2000" b="1" dirty="0" err="1">
                <a:solidFill>
                  <a:srgbClr val="C00000"/>
                </a:solidFill>
                <a:latin typeface="Times New Roman" panose="02020603050405020304" pitchFamily="18" charset="0"/>
                <a:ea typeface="Times New Roman" panose="02020603050405020304" pitchFamily="18" charset="0"/>
              </a:rPr>
              <a:t>trọng</a:t>
            </a:r>
            <a:r>
              <a:rPr lang="en-US" sz="2000" b="1" dirty="0">
                <a:solidFill>
                  <a:srgbClr val="C00000"/>
                </a:solidFill>
                <a:latin typeface="Times New Roman" panose="02020603050405020304" pitchFamily="18" charset="0"/>
                <a:ea typeface="Times New Roman" panose="02020603050405020304" pitchFamily="18" charset="0"/>
              </a:rPr>
              <a:t> </a:t>
            </a:r>
            <a:r>
              <a:rPr lang="en-US" sz="2000" b="1" dirty="0" err="1">
                <a:solidFill>
                  <a:srgbClr val="C00000"/>
                </a:solidFill>
                <a:latin typeface="Times New Roman" panose="02020603050405020304" pitchFamily="18" charset="0"/>
                <a:ea typeface="Times New Roman" panose="02020603050405020304" pitchFamily="18" charset="0"/>
              </a:rPr>
              <a:t>tâm</a:t>
            </a:r>
            <a:endParaRPr lang="en-US" sz="2000" b="1" dirty="0">
              <a:solidFill>
                <a:srgbClr val="C0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000" b="1" i="1" dirty="0">
                <a:solidFill>
                  <a:srgbClr val="00B050"/>
                </a:solidFill>
                <a:latin typeface="Times New Roman" panose="02020603050405020304" pitchFamily="18" charset="0"/>
                <a:ea typeface="Times New Roman" panose="02020603050405020304" pitchFamily="18" charset="0"/>
              </a:rPr>
              <a:t>Một là, về phát triển </a:t>
            </a:r>
            <a:r>
              <a:rPr lang="en-US" sz="2000" b="1" i="1" dirty="0">
                <a:solidFill>
                  <a:srgbClr val="00B050"/>
                </a:solidFill>
                <a:latin typeface="Times New Roman" panose="02020603050405020304" pitchFamily="18" charset="0"/>
                <a:ea typeface="Times New Roman" panose="02020603050405020304" pitchFamily="18" charset="0"/>
              </a:rPr>
              <a:t>KT</a:t>
            </a:r>
            <a:r>
              <a:rPr lang="vi-VN" sz="2000" b="1" i="1" dirty="0">
                <a:solidFill>
                  <a:srgbClr val="00B050"/>
                </a:solidFill>
                <a:latin typeface="Times New Roman" panose="02020603050405020304" pitchFamily="18" charset="0"/>
                <a:ea typeface="Times New Roman" panose="02020603050405020304" pitchFamily="18" charset="0"/>
              </a:rPr>
              <a:t> </a:t>
            </a:r>
            <a:r>
              <a:rPr lang="en-US" sz="2000" b="1" i="1" dirty="0">
                <a:solidFill>
                  <a:srgbClr val="FF0000"/>
                </a:solidFill>
                <a:latin typeface="Times New Roman" panose="02020603050405020304" pitchFamily="18" charset="0"/>
                <a:ea typeface="Times New Roman" panose="02020603050405020304" pitchFamily="18" charset="0"/>
              </a:rPr>
              <a:t>(4)</a:t>
            </a:r>
            <a:endParaRPr lang="vi-VN" sz="20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000" dirty="0">
                <a:solidFill>
                  <a:schemeClr val="tx1"/>
                </a:solidFill>
                <a:latin typeface="Times New Roman" panose="02020603050405020304" pitchFamily="18" charset="0"/>
                <a:ea typeface="Times New Roman" panose="02020603050405020304" pitchFamily="18" charset="0"/>
              </a:rPr>
              <a:t>(1) Cần tiếp tục quán triệt thật sâu sắc, tổ chức thực hiện thật nghiêm, thật tốt các chủ trương, đường lối của Đảng và luật pháp, chính sách của Nhà nước về phát triển nhanh và bền vững. </a:t>
            </a:r>
          </a:p>
          <a:p>
            <a:pPr lvl="0" algn="just" defTabSz="914400">
              <a:lnSpc>
                <a:spcPct val="130000"/>
              </a:lnSpc>
              <a:defRPr/>
            </a:pPr>
            <a:r>
              <a:rPr lang="vi-VN" sz="2000" dirty="0">
                <a:solidFill>
                  <a:schemeClr val="tx1"/>
                </a:solidFill>
                <a:latin typeface="Times New Roman" panose="02020603050405020304" pitchFamily="18" charset="0"/>
                <a:ea typeface="Times New Roman" panose="02020603050405020304" pitchFamily="18" charset="0"/>
              </a:rPr>
              <a:t>(2) Chú trọng củng cố, tăng cường nền tảng KT vĩ mô, kiểm soát lạm phát, nâng cao năng lực nội tại và tính TC của nền KT trên cơ sở lành mạnh hóa, giữ vững sự phát triển ổn định, an toàn của hệ thống các tổ chức tín dụng, thị trường tiền tệ, thị trường bất động sản, thị trường chứng khóan, trái phiếu doanh nghiệp. </a:t>
            </a:r>
          </a:p>
          <a:p>
            <a:pPr lvl="0" algn="just" defTabSz="914400">
              <a:lnSpc>
                <a:spcPct val="130000"/>
              </a:lnSpc>
              <a:defRPr/>
            </a:pPr>
            <a:r>
              <a:rPr lang="vi-VN" sz="2000" dirty="0">
                <a:solidFill>
                  <a:schemeClr val="tx1"/>
                </a:solidFill>
                <a:latin typeface="Times New Roman" panose="02020603050405020304" pitchFamily="18" charset="0"/>
                <a:ea typeface="Times New Roman" panose="02020603050405020304" pitchFamily="18" charset="0"/>
              </a:rPr>
              <a:t>(3) Tập trung ưu tiên cải thiện môi trường đầu tư, KD; giải quyết có hiệu quả những khó khăn, hạn chế, yếu kém, cả trước mắt lẫn lâu dài, của nền KT để giữ vững đà phục hồi, tăng trưởng nhanh và bền vững, thực chất hơn; tạo chuyển biến mạnh hơn trong việc thực hiện các đột phá chiến lược, cơ cấu lại nền KT gắn với đổi mới mô hình tăng trưởng; nâng cao năng suất, chất lượng, hiệu quả và sức cạnh tranh của nền KT. </a:t>
            </a:r>
          </a:p>
          <a:p>
            <a:pPr lvl="0" algn="just" defTabSz="914400">
              <a:lnSpc>
                <a:spcPct val="130000"/>
              </a:lnSpc>
              <a:defRPr/>
            </a:pPr>
            <a:r>
              <a:rPr lang="vi-VN" sz="2000" dirty="0">
                <a:solidFill>
                  <a:schemeClr val="tx1"/>
                </a:solidFill>
                <a:latin typeface="Times New Roman" panose="02020603050405020304" pitchFamily="18" charset="0"/>
                <a:ea typeface="Times New Roman" panose="02020603050405020304" pitchFamily="18" charset="0"/>
              </a:rPr>
              <a:t>(4) Đẩy mạnh chuyển đổi số quốc gia, phát triển KT số, XH số, KT xanh, KT tuần hoàn... gắn với tăng cường quản lý tài nguyên, bảo vệ môi trường.</a:t>
            </a:r>
          </a:p>
        </p:txBody>
      </p:sp>
    </p:spTree>
    <p:extLst>
      <p:ext uri="{BB962C8B-B14F-4D97-AF65-F5344CB8AC3E}">
        <p14:creationId xmlns:p14="http://schemas.microsoft.com/office/powerpoint/2010/main" val="2793373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Effect transition="in" filter="fade">
                                      <p:cBhvr>
                                        <p:cTn id="18" dur="1000"/>
                                        <p:tgtEl>
                                          <p:spTgt spid="6">
                                            <p:txEl>
                                              <p:pRg st="2" end="2"/>
                                            </p:txEl>
                                          </p:spTgt>
                                        </p:tgtEl>
                                      </p:cBhvr>
                                    </p:animEffect>
                                    <p:anim calcmode="lin" valueType="num">
                                      <p:cBhvr>
                                        <p:cTn id="19"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0"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nodeType="clickEffect">
                                  <p:stCondLst>
                                    <p:cond delay="0"/>
                                  </p:stCondLst>
                                  <p:childTnLst>
                                    <p:set>
                                      <p:cBhvr>
                                        <p:cTn id="24" dur="1" fill="hold">
                                          <p:stCondLst>
                                            <p:cond delay="0"/>
                                          </p:stCondLst>
                                        </p:cTn>
                                        <p:tgtEl>
                                          <p:spTgt spid="6">
                                            <p:txEl>
                                              <p:pRg st="3" end="3"/>
                                            </p:txEl>
                                          </p:spTgt>
                                        </p:tgtEl>
                                        <p:attrNameLst>
                                          <p:attrName>style.visibility</p:attrName>
                                        </p:attrNameLst>
                                      </p:cBhvr>
                                      <p:to>
                                        <p:strVal val="visible"/>
                                      </p:to>
                                    </p:set>
                                    <p:animEffect transition="in" filter="barn(inVertical)">
                                      <p:cBhvr>
                                        <p:cTn id="25" dur="500"/>
                                        <p:tgtEl>
                                          <p:spTgt spid="6">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Effect transition="in" filter="fade">
                                      <p:cBhvr>
                                        <p:cTn id="30" dur="500"/>
                                        <p:tgtEl>
                                          <p:spTgt spid="6">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nodeType="clickEffect">
                                  <p:stCondLst>
                                    <p:cond delay="0"/>
                                  </p:stCondLst>
                                  <p:childTnLst>
                                    <p:set>
                                      <p:cBhvr>
                                        <p:cTn id="34" dur="1" fill="hold">
                                          <p:stCondLst>
                                            <p:cond delay="0"/>
                                          </p:stCondLst>
                                        </p:cTn>
                                        <p:tgtEl>
                                          <p:spTgt spid="6">
                                            <p:txEl>
                                              <p:pRg st="5" end="5"/>
                                            </p:txEl>
                                          </p:spTgt>
                                        </p:tgtEl>
                                        <p:attrNameLst>
                                          <p:attrName>style.visibility</p:attrName>
                                        </p:attrNameLst>
                                      </p:cBhvr>
                                      <p:to>
                                        <p:strVal val="visible"/>
                                      </p:to>
                                    </p:set>
                                    <p:animEffect transition="in" filter="fade">
                                      <p:cBhvr>
                                        <p:cTn id="35"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200" b="1" i="1" dirty="0">
                <a:solidFill>
                  <a:srgbClr val="00B050"/>
                </a:solidFill>
                <a:latin typeface="Times New Roman" panose="02020603050405020304" pitchFamily="18" charset="0"/>
                <a:ea typeface="Times New Roman" panose="02020603050405020304" pitchFamily="18" charset="0"/>
              </a:rPr>
              <a:t>Hai là, về phát triển </a:t>
            </a:r>
            <a:r>
              <a:rPr lang="en-US" sz="2200" b="1" i="1" dirty="0">
                <a:solidFill>
                  <a:srgbClr val="00B050"/>
                </a:solidFill>
                <a:latin typeface="Times New Roman" panose="02020603050405020304" pitchFamily="18" charset="0"/>
                <a:ea typeface="Times New Roman" panose="02020603050405020304" pitchFamily="18" charset="0"/>
              </a:rPr>
              <a:t>VH,XH </a:t>
            </a:r>
            <a:r>
              <a:rPr lang="en-US" sz="2200" b="1" i="1" dirty="0">
                <a:solidFill>
                  <a:srgbClr val="FF0000"/>
                </a:solidFill>
                <a:latin typeface="Times New Roman" panose="02020603050405020304" pitchFamily="18" charset="0"/>
                <a:ea typeface="Times New Roman" panose="02020603050405020304" pitchFamily="18" charset="0"/>
              </a:rPr>
              <a:t>(5)</a:t>
            </a:r>
            <a:endParaRPr lang="vi-VN" sz="22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(1) Cần quan tâm hơn nữa đến nhiệm vụ phát triển văn hóa, XH, hài hòa và ngang tầm với phát triển KT; bảo đảm an sinh và phúc lợi XH; không ngừng nâng cao đời sống vật chất và tinh thần của nhân dân. </a:t>
            </a: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(2) Thực hiện có hiệu quả chính sách hỗ trợ người dân, người lao động mất việc làm và doanh nghiệp gặp khó khăn. </a:t>
            </a: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(3) Chăm lo đời sống người có công với cách mạng, người có hoàn cảnh khó khăn; XD nông thôn mới, đô thị văn minh, gắn với bảo tồn, phát huy các giá trị, bản sắc văn hóa nông thôn, đô thị, giải quyết việc làm, giảm nghèo bền vững; ưu tiên bố trí nguồn lực thực hiện các chương trình, đề án, chính sách đối với đồng bào dân tộc thiểu số và miền núi, vùng sâu, vùng xa, biên giới, hải đảo. </a:t>
            </a:r>
          </a:p>
        </p:txBody>
      </p:sp>
    </p:spTree>
    <p:extLst>
      <p:ext uri="{BB962C8B-B14F-4D97-AF65-F5344CB8AC3E}">
        <p14:creationId xmlns:p14="http://schemas.microsoft.com/office/powerpoint/2010/main" val="7602871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(4) Tiếp tục làm tốt hơn nữa công tác phòng, chống dịch bệnh; nâng cao chất lượng khám, chữa bệnh, chăm sóc, bảo vệ sức khoẻ cho nhân dân; bảo đảm vệ sinh, an toàn thực phẩm. </a:t>
            </a: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(5) Nâng cao hiệu quả của các thiết chế văn hóa, nhất là ở các khu công nghiệp, khu đô thị mới; bảo tồn và phát huy các giá trị di sản, văn hóa tốt đẹp. XD nếp sống văn hóa lành mạnh; ngăn chặn sự suy thoái về đạo đức, lối sống và quan tâm hơn nữa đến việc phòng, chống bạo lực gia đình, xâm hại trẻ em và tệ nạn XH.</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200" dirty="0">
                <a:solidFill>
                  <a:schemeClr val="tx1"/>
                </a:solidFill>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4106800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4" end="4"/>
                                            </p:txEl>
                                          </p:spTgt>
                                        </p:tgtEl>
                                        <p:attrNameLst>
                                          <p:attrName>style.visibility</p:attrName>
                                        </p:attrNameLst>
                                      </p:cBhvr>
                                      <p:to>
                                        <p:strVal val="visible"/>
                                      </p:to>
                                    </p:set>
                                    <p:animEffect transition="in" filter="fade">
                                      <p:cBhvr>
                                        <p:cTn id="17" dur="5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25000"/>
              </a:lnSpc>
              <a:defRPr/>
            </a:pPr>
            <a:r>
              <a:rPr lang="vi-VN" sz="2000" b="1" i="1" dirty="0">
                <a:solidFill>
                  <a:srgbClr val="00B050"/>
                </a:solidFill>
                <a:latin typeface="Times New Roman" panose="02020603050405020304" pitchFamily="18" charset="0"/>
                <a:ea typeface="Times New Roman" panose="02020603050405020304" pitchFamily="18" charset="0"/>
              </a:rPr>
              <a:t>Ba là, về </a:t>
            </a:r>
            <a:r>
              <a:rPr lang="en-US" sz="2000" b="1" i="1" dirty="0">
                <a:solidFill>
                  <a:srgbClr val="00B050"/>
                </a:solidFill>
                <a:latin typeface="Times New Roman" panose="02020603050405020304" pitchFamily="18" charset="0"/>
                <a:ea typeface="Times New Roman" panose="02020603050405020304" pitchFamily="18" charset="0"/>
              </a:rPr>
              <a:t>QP, AN, ĐN</a:t>
            </a:r>
            <a:r>
              <a:rPr lang="vi-VN" sz="2000" b="1" i="1" dirty="0">
                <a:solidFill>
                  <a:srgbClr val="00B050"/>
                </a:solidFill>
                <a:latin typeface="Times New Roman" panose="02020603050405020304" pitchFamily="18" charset="0"/>
                <a:ea typeface="Times New Roman" panose="02020603050405020304" pitchFamily="18" charset="0"/>
              </a:rPr>
              <a:t> (5)</a:t>
            </a:r>
          </a:p>
          <a:p>
            <a:pPr lvl="0" algn="just" defTabSz="914400">
              <a:lnSpc>
                <a:spcPct val="125000"/>
              </a:lnSpc>
              <a:defRPr/>
            </a:pPr>
            <a:r>
              <a:rPr lang="vi-VN" sz="2000" dirty="0">
                <a:solidFill>
                  <a:schemeClr val="tx1"/>
                </a:solidFill>
                <a:latin typeface="Times New Roman" panose="02020603050405020304" pitchFamily="18" charset="0"/>
                <a:ea typeface="Times New Roman" panose="02020603050405020304" pitchFamily="18" charset="0"/>
              </a:rPr>
              <a:t>(1) Cần tiếp tục củng cố, tăng cường tiềm lực </a:t>
            </a:r>
            <a:r>
              <a:rPr lang="en-US" sz="2000" dirty="0">
                <a:solidFill>
                  <a:schemeClr val="tx1"/>
                </a:solidFill>
                <a:latin typeface="Times New Roman" panose="02020603050405020304" pitchFamily="18" charset="0"/>
                <a:ea typeface="Times New Roman" panose="02020603050405020304" pitchFamily="18" charset="0"/>
              </a:rPr>
              <a:t>QP, AN</a:t>
            </a:r>
            <a:r>
              <a:rPr lang="vi-VN" sz="2000" dirty="0">
                <a:solidFill>
                  <a:schemeClr val="tx1"/>
                </a:solidFill>
                <a:latin typeface="Times New Roman" panose="02020603050405020304" pitchFamily="18" charset="0"/>
                <a:ea typeface="Times New Roman" panose="02020603050405020304" pitchFamily="18" charset="0"/>
              </a:rPr>
              <a:t>; giữ vững ổn định </a:t>
            </a:r>
            <a:r>
              <a:rPr lang="en-US" sz="2000" dirty="0">
                <a:solidFill>
                  <a:schemeClr val="tx1"/>
                </a:solidFill>
                <a:latin typeface="Times New Roman" panose="02020603050405020304" pitchFamily="18" charset="0"/>
                <a:ea typeface="Times New Roman" panose="02020603050405020304" pitchFamily="18" charset="0"/>
              </a:rPr>
              <a:t>CT,TT, ATXH</a:t>
            </a:r>
            <a:r>
              <a:rPr lang="vi-VN" sz="2000" dirty="0">
                <a:solidFill>
                  <a:schemeClr val="tx1"/>
                </a:solidFill>
                <a:latin typeface="Times New Roman" panose="02020603050405020304" pitchFamily="18" charset="0"/>
                <a:ea typeface="Times New Roman" panose="02020603050405020304" pitchFamily="18" charset="0"/>
              </a:rPr>
              <a:t>; nâng cao hiệu quả công tác </a:t>
            </a:r>
            <a:r>
              <a:rPr lang="en-US" sz="2000" dirty="0">
                <a:solidFill>
                  <a:schemeClr val="tx1"/>
                </a:solidFill>
                <a:latin typeface="Times New Roman" panose="02020603050405020304" pitchFamily="18" charset="0"/>
                <a:ea typeface="Times New Roman" panose="02020603050405020304" pitchFamily="18" charset="0"/>
              </a:rPr>
              <a:t>ĐN </a:t>
            </a:r>
            <a:r>
              <a:rPr lang="vi-VN" sz="2000" dirty="0">
                <a:solidFill>
                  <a:schemeClr val="tx1"/>
                </a:solidFill>
                <a:latin typeface="Times New Roman" panose="02020603050405020304" pitchFamily="18" charset="0"/>
                <a:ea typeface="Times New Roman" panose="02020603050405020304" pitchFamily="18" charset="0"/>
              </a:rPr>
              <a:t>và </a:t>
            </a:r>
            <a:r>
              <a:rPr lang="en-US" sz="2000" dirty="0">
                <a:solidFill>
                  <a:schemeClr val="tx1"/>
                </a:solidFill>
                <a:latin typeface="Times New Roman" panose="02020603050405020304" pitchFamily="18" charset="0"/>
                <a:ea typeface="Times New Roman" panose="02020603050405020304" pitchFamily="18" charset="0"/>
              </a:rPr>
              <a:t>HNQT</a:t>
            </a:r>
            <a:r>
              <a:rPr lang="vi-VN" sz="2000" dirty="0">
                <a:solidFill>
                  <a:schemeClr val="tx1"/>
                </a:solidFill>
                <a:latin typeface="Times New Roman" panose="02020603050405020304" pitchFamily="18" charset="0"/>
                <a:ea typeface="Times New Roman" panose="02020603050405020304" pitchFamily="18" charset="0"/>
              </a:rPr>
              <a:t>. </a:t>
            </a:r>
          </a:p>
          <a:p>
            <a:pPr lvl="0" algn="just" defTabSz="914400">
              <a:lnSpc>
                <a:spcPct val="125000"/>
              </a:lnSpc>
              <a:defRPr/>
            </a:pPr>
            <a:r>
              <a:rPr lang="vi-VN" sz="2000" dirty="0">
                <a:solidFill>
                  <a:schemeClr val="tx1"/>
                </a:solidFill>
                <a:latin typeface="Times New Roman" panose="02020603050405020304" pitchFamily="18" charset="0"/>
                <a:ea typeface="Times New Roman" panose="02020603050405020304" pitchFamily="18" charset="0"/>
              </a:rPr>
              <a:t>(2) Chủ động phòng ngừa, kiên quyết đấu tranh làm thất bại mọi âm mưu chống phá của các thế lực thù địch, phản động; tuyệt đối không để bị động, bất ngờ trong mọi tình huống. </a:t>
            </a:r>
          </a:p>
          <a:p>
            <a:pPr lvl="0" algn="just" defTabSz="914400">
              <a:lnSpc>
                <a:spcPct val="125000"/>
              </a:lnSpc>
              <a:defRPr/>
            </a:pPr>
            <a:r>
              <a:rPr lang="vi-VN" sz="2000" dirty="0">
                <a:solidFill>
                  <a:schemeClr val="tx1"/>
                </a:solidFill>
                <a:latin typeface="Times New Roman" panose="02020603050405020304" pitchFamily="18" charset="0"/>
                <a:ea typeface="Times New Roman" panose="02020603050405020304" pitchFamily="18" charset="0"/>
              </a:rPr>
              <a:t>(3) Thực hiện đồng bộ các giải pháp bảo đảm </a:t>
            </a:r>
            <a:r>
              <a:rPr lang="en-US" sz="2000" dirty="0">
                <a:solidFill>
                  <a:schemeClr val="tx1"/>
                </a:solidFill>
                <a:latin typeface="Times New Roman" panose="02020603050405020304" pitchFamily="18" charset="0"/>
                <a:ea typeface="Times New Roman" panose="02020603050405020304" pitchFamily="18" charset="0"/>
              </a:rPr>
              <a:t>ANCT, TT, ATXH</a:t>
            </a:r>
            <a:r>
              <a:rPr lang="vi-VN" sz="2000" dirty="0">
                <a:solidFill>
                  <a:schemeClr val="tx1"/>
                </a:solidFill>
                <a:latin typeface="Times New Roman" panose="02020603050405020304" pitchFamily="18" charset="0"/>
                <a:ea typeface="Times New Roman" panose="02020603050405020304" pitchFamily="18" charset="0"/>
              </a:rPr>
              <a:t>; tích cực đấu tranh phòng, chống các loại tội phạm và tệ nạn </a:t>
            </a:r>
            <a:r>
              <a:rPr lang="en-US" sz="2000" dirty="0">
                <a:solidFill>
                  <a:schemeClr val="tx1"/>
                </a:solidFill>
                <a:latin typeface="Times New Roman" panose="02020603050405020304" pitchFamily="18" charset="0"/>
                <a:ea typeface="Times New Roman" panose="02020603050405020304" pitchFamily="18" charset="0"/>
              </a:rPr>
              <a:t>XH; </a:t>
            </a:r>
            <a:r>
              <a:rPr lang="vi-VN" sz="2000" dirty="0">
                <a:solidFill>
                  <a:schemeClr val="tx1"/>
                </a:solidFill>
                <a:latin typeface="Times New Roman" panose="02020603050405020304" pitchFamily="18" charset="0"/>
                <a:ea typeface="Times New Roman" panose="02020603050405020304" pitchFamily="18" charset="0"/>
              </a:rPr>
              <a:t>thực hiện các giải pháp bảo đảm AN mạng, an toàn giao thông, phòng, chống cháy, nổ.</a:t>
            </a:r>
          </a:p>
          <a:p>
            <a:pPr lvl="0" algn="just" defTabSz="914400">
              <a:lnSpc>
                <a:spcPct val="125000"/>
              </a:lnSpc>
              <a:defRPr/>
            </a:pPr>
            <a:r>
              <a:rPr lang="vi-VN" sz="2000" dirty="0">
                <a:solidFill>
                  <a:schemeClr val="tx1"/>
                </a:solidFill>
                <a:latin typeface="Times New Roman" panose="02020603050405020304" pitchFamily="18" charset="0"/>
                <a:ea typeface="Times New Roman" panose="02020603050405020304" pitchFamily="18" charset="0"/>
              </a:rPr>
              <a:t>(4) Tổ chức thật tốt các hoạt động </a:t>
            </a:r>
            <a:r>
              <a:rPr lang="en-US" sz="2000" dirty="0">
                <a:solidFill>
                  <a:schemeClr val="tx1"/>
                </a:solidFill>
                <a:latin typeface="Times New Roman" panose="02020603050405020304" pitchFamily="18" charset="0"/>
                <a:ea typeface="Times New Roman" panose="02020603050405020304" pitchFamily="18" charset="0"/>
              </a:rPr>
              <a:t>ĐN</a:t>
            </a:r>
            <a:r>
              <a:rPr lang="vi-VN" sz="2000" dirty="0">
                <a:solidFill>
                  <a:schemeClr val="tx1"/>
                </a:solidFill>
                <a:latin typeface="Times New Roman" panose="02020603050405020304" pitchFamily="18" charset="0"/>
                <a:ea typeface="Times New Roman" panose="02020603050405020304" pitchFamily="18" charset="0"/>
              </a:rPr>
              <a:t>, nhất là </a:t>
            </a:r>
            <a:r>
              <a:rPr lang="en-US" sz="2000" dirty="0">
                <a:solidFill>
                  <a:schemeClr val="tx1"/>
                </a:solidFill>
                <a:latin typeface="Times New Roman" panose="02020603050405020304" pitchFamily="18" charset="0"/>
                <a:ea typeface="Times New Roman" panose="02020603050405020304" pitchFamily="18" charset="0"/>
              </a:rPr>
              <a:t>ĐN</a:t>
            </a:r>
            <a:r>
              <a:rPr lang="vi-VN" sz="2000" dirty="0">
                <a:solidFill>
                  <a:schemeClr val="tx1"/>
                </a:solidFill>
                <a:latin typeface="Times New Roman" panose="02020603050405020304" pitchFamily="18" charset="0"/>
                <a:ea typeface="Times New Roman" panose="02020603050405020304" pitchFamily="18" charset="0"/>
              </a:rPr>
              <a:t>cấp cao; chủ động, tích cực, làm sâu sắc, thực chất hơn nữa quan hệ với các đối tác; đẩy mạnh </a:t>
            </a:r>
            <a:r>
              <a:rPr lang="en-US" sz="2000" dirty="0">
                <a:solidFill>
                  <a:schemeClr val="tx1"/>
                </a:solidFill>
                <a:latin typeface="Times New Roman" panose="02020603050405020304" pitchFamily="18" charset="0"/>
                <a:ea typeface="Times New Roman" panose="02020603050405020304" pitchFamily="18" charset="0"/>
              </a:rPr>
              <a:t>ĐN </a:t>
            </a:r>
            <a:r>
              <a:rPr lang="vi-VN" sz="2000" dirty="0">
                <a:solidFill>
                  <a:schemeClr val="tx1"/>
                </a:solidFill>
                <a:latin typeface="Times New Roman" panose="02020603050405020304" pitchFamily="18" charset="0"/>
                <a:ea typeface="Times New Roman" panose="02020603050405020304" pitchFamily="18" charset="0"/>
              </a:rPr>
              <a:t>đa phương; giữ vững đường lối </a:t>
            </a:r>
            <a:r>
              <a:rPr lang="en-US" sz="2000" dirty="0">
                <a:solidFill>
                  <a:schemeClr val="tx1"/>
                </a:solidFill>
                <a:latin typeface="Times New Roman" panose="02020603050405020304" pitchFamily="18" charset="0"/>
                <a:ea typeface="Times New Roman" panose="02020603050405020304" pitchFamily="18" charset="0"/>
              </a:rPr>
              <a:t>ĐN </a:t>
            </a:r>
            <a:r>
              <a:rPr lang="vi-VN" sz="2000" dirty="0">
                <a:solidFill>
                  <a:schemeClr val="tx1"/>
                </a:solidFill>
                <a:latin typeface="Times New Roman" panose="02020603050405020304" pitchFamily="18" charset="0"/>
                <a:ea typeface="Times New Roman" panose="02020603050405020304" pitchFamily="18" charset="0"/>
              </a:rPr>
              <a:t>ĐL, TC, hòa bình, hợp tác và phát triển; đa phương hóa, đa dạng hóa các quan hệ quốc tế; chủ động, tích cực hội nhập quốc tế sâu rộng, lấy lợi ích quốc gia, dân tộc là trên hết, trước hết. </a:t>
            </a:r>
          </a:p>
          <a:p>
            <a:pPr lvl="0" algn="just" defTabSz="914400">
              <a:lnSpc>
                <a:spcPct val="125000"/>
              </a:lnSpc>
              <a:defRPr/>
            </a:pPr>
            <a:r>
              <a:rPr lang="vi-VN" sz="2000" dirty="0">
                <a:solidFill>
                  <a:schemeClr val="tx1"/>
                </a:solidFill>
                <a:latin typeface="Times New Roman" panose="02020603050405020304" pitchFamily="18" charset="0"/>
                <a:ea typeface="Times New Roman" panose="02020603050405020304" pitchFamily="18" charset="0"/>
              </a:rPr>
              <a:t>(5) Triển khai thực hiện có hiệu quả các hiệp định thương mại đã ký kết, tranh thủ tối đa lợi ích mà các hiệp định này có thể đem lại..</a:t>
            </a:r>
            <a:endParaRPr lang="vi-VN"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359162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fade">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Effect transition="in" filter="fade">
                                      <p:cBhvr>
                                        <p:cTn id="27" dur="500"/>
                                        <p:tgtEl>
                                          <p:spTgt spid="6">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xEl>
                                              <p:pRg st="5" end="5"/>
                                            </p:txEl>
                                          </p:spTgt>
                                        </p:tgtEl>
                                        <p:attrNameLst>
                                          <p:attrName>style.visibility</p:attrName>
                                        </p:attrNameLst>
                                      </p:cBhvr>
                                      <p:to>
                                        <p:strVal val="visible"/>
                                      </p:to>
                                    </p:set>
                                    <p:animEffect transition="in" filter="fade">
                                      <p:cBhvr>
                                        <p:cTn id="32"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25000"/>
              </a:lnSpc>
              <a:defRPr/>
            </a:pPr>
            <a:r>
              <a:rPr lang="vi-VN" sz="2200" b="1" i="1" dirty="0">
                <a:solidFill>
                  <a:srgbClr val="00B050"/>
                </a:solidFill>
                <a:latin typeface="Times New Roman" panose="02020603050405020304" pitchFamily="18" charset="0"/>
                <a:ea typeface="Times New Roman" panose="02020603050405020304" pitchFamily="18" charset="0"/>
              </a:rPr>
              <a:t>Bốn là, về XD Đảng và hệ thống CT</a:t>
            </a:r>
            <a:r>
              <a:rPr lang="en-US" sz="2200" b="1" i="1" dirty="0">
                <a:solidFill>
                  <a:srgbClr val="00B050"/>
                </a:solidFill>
                <a:latin typeface="Times New Roman" panose="02020603050405020304" pitchFamily="18" charset="0"/>
                <a:ea typeface="Times New Roman" panose="02020603050405020304" pitchFamily="18" charset="0"/>
              </a:rPr>
              <a:t>: </a:t>
            </a:r>
            <a:r>
              <a:rPr lang="en-US" sz="2200" b="1" i="1" dirty="0">
                <a:solidFill>
                  <a:srgbClr val="FF0000"/>
                </a:solidFill>
                <a:latin typeface="Times New Roman" panose="02020603050405020304" pitchFamily="18" charset="0"/>
                <a:ea typeface="Times New Roman" panose="02020603050405020304" pitchFamily="18" charset="0"/>
              </a:rPr>
              <a:t>(8)</a:t>
            </a:r>
            <a:endParaRPr lang="vi-VN" sz="2200" b="1" i="1" dirty="0">
              <a:solidFill>
                <a:srgbClr val="FF0000"/>
              </a:solidFill>
              <a:latin typeface="Times New Roman" panose="02020603050405020304" pitchFamily="18" charset="0"/>
              <a:ea typeface="Times New Roman" panose="02020603050405020304" pitchFamily="18" charset="0"/>
            </a:endParaRP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(1) Cần tiếp tục đẩy mạnh và làm tốt hơn nữa công tác XD, CĐĐ và hệ thống CT thực sự trong sạch, vững mạnh, đặc biệt là hệ thống các cơ quan lập pháp, hành pháp và tư pháp từ Trung ương đến địa phương.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(2) XD Chính phủ, chính quyền các địa phương thật sự trong sạch, liêm chính, vững mạnh, hoạt động hiệu lực, hiệu quả. </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(3) Làm tốt hơn nữa công tác cán bộ để lựa chọn, bố trí đúng những người thật sự có đức, có tài, liêm chính, tâm huyết; thật sự vì nước, vì dân vào các vị trí lãnh đạo của bộ máy nhà nước.</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(4) Kiên quyết đấu tranh loại bỏ ra khỏi đội ngũ những người sa vào tham nhũng, hư hỏng; chống mọi biểu hiện chạy chức, chạy quyền, cục bộ, ưu ái tuyển dụng người nhà, người thân không đủ tiêu chuẩn. Phát huy dân chủ, nâng cao ý thức trách nhiệm, nêu gương; tinh thần phục vụ nhân dân của cán bộ, công chức, viên chức. </a:t>
            </a:r>
          </a:p>
        </p:txBody>
      </p:sp>
    </p:spTree>
    <p:extLst>
      <p:ext uri="{BB962C8B-B14F-4D97-AF65-F5344CB8AC3E}">
        <p14:creationId xmlns:p14="http://schemas.microsoft.com/office/powerpoint/2010/main" val="9596599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nodeType="clickEffect">
                                  <p:stCondLst>
                                    <p:cond delay="0"/>
                                  </p:stCondLst>
                                  <p:childTnLst>
                                    <p:set>
                                      <p:cBhvr>
                                        <p:cTn id="15" dur="1" fill="hold">
                                          <p:stCondLst>
                                            <p:cond delay="0"/>
                                          </p:stCondLst>
                                        </p:cTn>
                                        <p:tgtEl>
                                          <p:spTgt spid="6">
                                            <p:txEl>
                                              <p:pRg st="2" end="2"/>
                                            </p:txEl>
                                          </p:spTgt>
                                        </p:tgtEl>
                                        <p:attrNameLst>
                                          <p:attrName>style.visibility</p:attrName>
                                        </p:attrNameLst>
                                      </p:cBhvr>
                                      <p:to>
                                        <p:strVal val="visible"/>
                                      </p:to>
                                    </p:set>
                                    <p:animEffect transition="in" filter="fade">
                                      <p:cBhvr>
                                        <p:cTn id="16" dur="500"/>
                                        <p:tgtEl>
                                          <p:spTgt spid="6">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6">
                                            <p:txEl>
                                              <p:pRg st="3" end="3"/>
                                            </p:txEl>
                                          </p:spTgt>
                                        </p:tgtEl>
                                        <p:attrNameLst>
                                          <p:attrName>style.visibility</p:attrName>
                                        </p:attrNameLst>
                                      </p:cBhvr>
                                      <p:to>
                                        <p:strVal val="visible"/>
                                      </p:to>
                                    </p:set>
                                    <p:animEffect transition="in" filter="fade">
                                      <p:cBhvr>
                                        <p:cTn id="21" dur="1000"/>
                                        <p:tgtEl>
                                          <p:spTgt spid="6">
                                            <p:txEl>
                                              <p:pRg st="3" end="3"/>
                                            </p:txEl>
                                          </p:spTgt>
                                        </p:tgtEl>
                                      </p:cBhvr>
                                    </p:animEffect>
                                    <p:anim calcmode="lin" valueType="num">
                                      <p:cBhvr>
                                        <p:cTn id="22"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(5) Có cơ chế, chính sách khuyến khích, bảo vệ những người năng động, sáng tạo, dám nghĩ, dám làm, dám chịu trách nhiệm.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(6) Siết chặt kỷ luật, kỷ cương; thường xuyên kiểm tra, đôn đốc, tạo chuyển biến mạnh mẽ trong việc thực thi công vụ; nâng cao đạo đức, văn hóa, tính chuyên nghiệp của cán bộ, công chức, viên chức.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(7) Kiên trì, kiên quyết đấu tranh phòng, chống tham nhũng, tiêu cực gắn với việc đẩy mạnh XD, hoàn thiện luật pháp, cơ chế, chính sách để "không thể, không dám, không muốn tham nhũng".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(8) Đồng thời, chấn chỉnh, đấu tranh loại bỏ tư tưởng bàn lùi, lo ngại rằng nếu đấu tranh phòng, chống tham nhũng, tiêu cực quá mạnh sẽ cản trở sự phát triển, làm nhụt chí, làm "cầm chừng", "phòng thủ", "che chắn", giữ "an toàn", né tránh, đùn đẩy trách nhiệm trong một bộ phận cán bộ, công chức nào đó, nhất là cán bộ lãnh đạo, quản lý các cấp.  </a:t>
            </a:r>
          </a:p>
        </p:txBody>
      </p:sp>
    </p:spTree>
    <p:extLst>
      <p:ext uri="{BB962C8B-B14F-4D97-AF65-F5344CB8AC3E}">
        <p14:creationId xmlns:p14="http://schemas.microsoft.com/office/powerpoint/2010/main" val="1394453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25000"/>
              </a:lnSpc>
              <a:defRPr/>
            </a:pPr>
            <a:r>
              <a:rPr lang="vi-VN" sz="2200" b="1" i="1" dirty="0">
                <a:solidFill>
                  <a:srgbClr val="00B050"/>
                </a:solidFill>
                <a:latin typeface="Times New Roman" panose="02020603050405020304" pitchFamily="18" charset="0"/>
                <a:ea typeface="Times New Roman" panose="02020603050405020304" pitchFamily="18" charset="0"/>
              </a:rPr>
              <a:t>Năm là, về chuẩn bị cho </a:t>
            </a:r>
            <a:r>
              <a:rPr lang="en-US" sz="2200" b="1" i="1" dirty="0">
                <a:solidFill>
                  <a:srgbClr val="00B050"/>
                </a:solidFill>
                <a:latin typeface="Times New Roman" panose="02020603050405020304" pitchFamily="18" charset="0"/>
                <a:ea typeface="Times New Roman" panose="02020603050405020304" pitchFamily="18" charset="0"/>
              </a:rPr>
              <a:t>ĐH </a:t>
            </a:r>
            <a:r>
              <a:rPr lang="en-US" sz="2200" b="1" i="1" dirty="0" err="1">
                <a:solidFill>
                  <a:srgbClr val="00B050"/>
                </a:solidFill>
                <a:latin typeface="Times New Roman" panose="02020603050405020304" pitchFamily="18" charset="0"/>
                <a:ea typeface="Times New Roman" panose="02020603050405020304" pitchFamily="18" charset="0"/>
              </a:rPr>
              <a:t>đảng</a:t>
            </a:r>
            <a:r>
              <a:rPr lang="en-US" sz="2200" b="1" i="1" dirty="0">
                <a:solidFill>
                  <a:srgbClr val="00B050"/>
                </a:solidFill>
                <a:latin typeface="Times New Roman" panose="02020603050405020304" pitchFamily="18" charset="0"/>
                <a:ea typeface="Times New Roman" panose="02020603050405020304" pitchFamily="18" charset="0"/>
              </a:rPr>
              <a:t> </a:t>
            </a:r>
            <a:r>
              <a:rPr lang="vi-VN" sz="2200" b="1" i="1" dirty="0">
                <a:solidFill>
                  <a:srgbClr val="00B050"/>
                </a:solidFill>
                <a:latin typeface="Times New Roman" panose="02020603050405020304" pitchFamily="18" charset="0"/>
                <a:ea typeface="Times New Roman" panose="02020603050405020304" pitchFamily="18" charset="0"/>
              </a:rPr>
              <a:t>bộ các cấp, tiến tới </a:t>
            </a:r>
            <a:r>
              <a:rPr lang="en-US" sz="2200" b="1" i="1" dirty="0">
                <a:solidFill>
                  <a:srgbClr val="00B050"/>
                </a:solidFill>
                <a:latin typeface="Times New Roman" panose="02020603050405020304" pitchFamily="18" charset="0"/>
                <a:ea typeface="Times New Roman" panose="02020603050405020304" pitchFamily="18" charset="0"/>
              </a:rPr>
              <a:t>ĐH </a:t>
            </a:r>
            <a:r>
              <a:rPr lang="vi-VN" sz="2200" b="1" i="1" dirty="0">
                <a:solidFill>
                  <a:srgbClr val="00B050"/>
                </a:solidFill>
                <a:latin typeface="Times New Roman" panose="02020603050405020304" pitchFamily="18" charset="0"/>
                <a:ea typeface="Times New Roman" panose="02020603050405020304" pitchFamily="18" charset="0"/>
              </a:rPr>
              <a:t>toàn quốc lần thứ XIV của Đảng (2)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(1) Từ kết quả, kinh nghiệm tổ chức lấy phiếu tín nhiệm của </a:t>
            </a:r>
            <a:r>
              <a:rPr lang="en-US" sz="2200" dirty="0">
                <a:solidFill>
                  <a:schemeClr val="tx1"/>
                </a:solidFill>
                <a:latin typeface="Times New Roman" panose="02020603050405020304" pitchFamily="18" charset="0"/>
                <a:ea typeface="Times New Roman" panose="02020603050405020304" pitchFamily="18" charset="0"/>
              </a:rPr>
              <a:t>BCHTW </a:t>
            </a:r>
            <a:r>
              <a:rPr lang="vi-VN" sz="2200" dirty="0">
                <a:solidFill>
                  <a:schemeClr val="tx1"/>
                </a:solidFill>
                <a:latin typeface="Times New Roman" panose="02020603050405020304" pitchFamily="18" charset="0"/>
                <a:ea typeface="Times New Roman" panose="02020603050405020304" pitchFamily="18" charset="0"/>
              </a:rPr>
              <a:t>đối với các đồng chí </a:t>
            </a:r>
            <a:r>
              <a:rPr lang="en-US" sz="2200" dirty="0">
                <a:solidFill>
                  <a:schemeClr val="tx1"/>
                </a:solidFill>
                <a:latin typeface="Times New Roman" panose="02020603050405020304" pitchFamily="18" charset="0"/>
                <a:ea typeface="Times New Roman" panose="02020603050405020304" pitchFamily="18" charset="0"/>
              </a:rPr>
              <a:t>UVBCT, UVBBT </a:t>
            </a:r>
            <a:r>
              <a:rPr lang="vi-VN" sz="2200" dirty="0">
                <a:solidFill>
                  <a:schemeClr val="tx1"/>
                </a:solidFill>
                <a:latin typeface="Times New Roman" panose="02020603050405020304" pitchFamily="18" charset="0"/>
                <a:ea typeface="Times New Roman" panose="02020603050405020304" pitchFamily="18" charset="0"/>
              </a:rPr>
              <a:t>tại </a:t>
            </a:r>
            <a:r>
              <a:rPr lang="en-US" sz="2200" dirty="0">
                <a:solidFill>
                  <a:schemeClr val="tx1"/>
                </a:solidFill>
                <a:latin typeface="Times New Roman" panose="02020603050405020304" pitchFamily="18" charset="0"/>
                <a:ea typeface="Times New Roman" panose="02020603050405020304" pitchFamily="18" charset="0"/>
              </a:rPr>
              <a:t>HNTW </a:t>
            </a:r>
            <a:r>
              <a:rPr lang="vi-VN" sz="2200" dirty="0">
                <a:solidFill>
                  <a:schemeClr val="tx1"/>
                </a:solidFill>
                <a:latin typeface="Times New Roman" panose="02020603050405020304" pitchFamily="18" charset="0"/>
                <a:ea typeface="Times New Roman" panose="02020603050405020304" pitchFamily="18" charset="0"/>
              </a:rPr>
              <a:t>giữa nhiệm kỳ</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C</a:t>
            </a:r>
            <a:r>
              <a:rPr lang="vi-VN" sz="2200" dirty="0">
                <a:solidFill>
                  <a:schemeClr val="tx1"/>
                </a:solidFill>
                <a:latin typeface="Times New Roman" panose="02020603050405020304" pitchFamily="18" charset="0"/>
                <a:ea typeface="Times New Roman" panose="02020603050405020304" pitchFamily="18" charset="0"/>
              </a:rPr>
              <a:t>ần tập trung lãnh đạo, chỉ đạo tổ chức thực hiện thật tốt việc lấy phiếu tín nhiệm đối với các chức danh, chức vụ lãnh đạo, quản lý trong hệ thống CT; XD quy hoạch cán bộ lãnh đạo các cấp, đặc biệt là Quy hoạch </a:t>
            </a:r>
            <a:r>
              <a:rPr lang="en-US" sz="2200" dirty="0">
                <a:solidFill>
                  <a:schemeClr val="tx1"/>
                </a:solidFill>
                <a:latin typeface="Times New Roman" panose="02020603050405020304" pitchFamily="18" charset="0"/>
                <a:ea typeface="Times New Roman" panose="02020603050405020304" pitchFamily="18" charset="0"/>
              </a:rPr>
              <a:t>BCHTW, BCT, BBT </a:t>
            </a:r>
            <a:r>
              <a:rPr lang="vi-VN" sz="2200" dirty="0">
                <a:solidFill>
                  <a:schemeClr val="tx1"/>
                </a:solidFill>
                <a:latin typeface="Times New Roman" panose="02020603050405020304" pitchFamily="18" charset="0"/>
                <a:ea typeface="Times New Roman" panose="02020603050405020304" pitchFamily="18" charset="0"/>
              </a:rPr>
              <a:t>khóa XIV nhiệm kỳ 2026 - 2031; chuẩn bị </a:t>
            </a:r>
            <a:r>
              <a:rPr lang="en-US" sz="2200" dirty="0">
                <a:solidFill>
                  <a:schemeClr val="tx1"/>
                </a:solidFill>
                <a:latin typeface="Times New Roman" panose="02020603050405020304" pitchFamily="18" charset="0"/>
                <a:ea typeface="Times New Roman" panose="02020603050405020304" pitchFamily="18" charset="0"/>
              </a:rPr>
              <a:t>ĐH </a:t>
            </a:r>
            <a:r>
              <a:rPr lang="vi-VN" sz="2200" dirty="0">
                <a:solidFill>
                  <a:schemeClr val="tx1"/>
                </a:solidFill>
                <a:latin typeface="Times New Roman" panose="02020603050405020304" pitchFamily="18" charset="0"/>
                <a:ea typeface="Times New Roman" panose="02020603050405020304" pitchFamily="18" charset="0"/>
              </a:rPr>
              <a:t>đảng bộ các cấp nhiệm kỳ 2025-2030, tiến tới Đại hội XIV của Đảng. </a:t>
            </a:r>
          </a:p>
          <a:p>
            <a:pPr lvl="0" algn="just" defTabSz="914400">
              <a:lnSpc>
                <a:spcPct val="125000"/>
              </a:lnSpc>
              <a:defRPr/>
            </a:pPr>
            <a:r>
              <a:rPr lang="vi-VN" sz="2200" dirty="0">
                <a:solidFill>
                  <a:schemeClr val="tx1"/>
                </a:solidFill>
                <a:latin typeface="Times New Roman" panose="02020603050405020304" pitchFamily="18" charset="0"/>
                <a:ea typeface="Times New Roman" panose="02020603050405020304" pitchFamily="18" charset="0"/>
              </a:rPr>
              <a:t>(2) Đồng thời, khẩn trương, nghiêm túc tiến hành tổng kết những vấn đề lý luận và thực tiễn qua 40 năm đổi mới, tập trung vào 10 năm gần đây; thành lập các Tiểu ban chuẩn bị cho Đại hội XIV của Đảng để các Tiểu ban này, nhất là Tiểu ban Văn kiện và Tiểu ban Nhân sự, sớm đi vào hoạt động, đáp ứng tốt mục tiêu, yêu cầu đề ra.  </a:t>
            </a:r>
          </a:p>
        </p:txBody>
      </p:sp>
    </p:spTree>
    <p:extLst>
      <p:ext uri="{BB962C8B-B14F-4D97-AF65-F5344CB8AC3E}">
        <p14:creationId xmlns:p14="http://schemas.microsoft.com/office/powerpoint/2010/main" val="24667474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10738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1073888"/>
            <a:ext cx="12192000" cy="570560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(5)</a:t>
            </a:r>
            <a:r>
              <a:rPr lang="vi-VN" sz="2400" dirty="0">
                <a:solidFill>
                  <a:schemeClr val="tx1"/>
                </a:solidFill>
                <a:latin typeface="Times New Roman" panose="02020603050405020304" pitchFamily="18" charset="0"/>
                <a:ea typeface="Times New Roman" panose="02020603050405020304" pitchFamily="18" charset="0"/>
              </a:rPr>
              <a:t> Lạm phát tăng cao, các nước thắt chặt chính sách tiền tệ, tăng lãi suất, dẫn đến suy giảm tăng trưởng và gia tăng rủi ro trên các thị trường tài chính, tiền tệ, bất động sản quốc tế;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(6)</a:t>
            </a:r>
            <a:r>
              <a:rPr lang="vi-VN" sz="2400" dirty="0">
                <a:solidFill>
                  <a:schemeClr val="tx1"/>
                </a:solidFill>
                <a:latin typeface="Times New Roman" panose="02020603050405020304" pitchFamily="18" charset="0"/>
                <a:ea typeface="Times New Roman" panose="02020603050405020304" pitchFamily="18" charset="0"/>
              </a:rPr>
              <a:t> Các thách thức AN truyền thống, phi truyền thống; biến đổi khí hậu, thiên tai, động đất... diễn ra với tần suất cao hơn, gây hậu quả nghiêm trọng tại nhiều quốc gia, khu vực; tác động, ảnh hưởng sâu sắc đến AN CT, KT, XH trên phạm vi toàn cầu. </a:t>
            </a:r>
          </a:p>
        </p:txBody>
      </p:sp>
    </p:spTree>
    <p:extLst>
      <p:ext uri="{BB962C8B-B14F-4D97-AF65-F5344CB8AC3E}">
        <p14:creationId xmlns:p14="http://schemas.microsoft.com/office/powerpoint/2010/main" val="789194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barn(inVertical)">
                                      <p:cBhvr>
                                        <p:cTn id="14"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anose="02020603050405020304" pitchFamily="18" charset="0"/>
                <a:cs typeface="Times New Roman" panose="02020603050405020304" pitchFamily="18" charset="0"/>
              </a:rPr>
              <a:t>II- LẤY PHIẾU TÍN NHIỆM CỦA </a:t>
            </a:r>
            <a:r>
              <a:rPr lang="en-US" sz="2400" dirty="0">
                <a:solidFill>
                  <a:srgbClr val="FF0000"/>
                </a:solidFill>
                <a:latin typeface="Times New Roman" panose="02020603050405020304" pitchFamily="18" charset="0"/>
                <a:cs typeface="Times New Roman" panose="02020603050405020304" pitchFamily="18" charset="0"/>
              </a:rPr>
              <a:t>BCHTW </a:t>
            </a:r>
            <a:r>
              <a:rPr lang="vi-VN" sz="2400" dirty="0">
                <a:solidFill>
                  <a:srgbClr val="FF0000"/>
                </a:solidFill>
                <a:latin typeface="Times New Roman" panose="02020603050405020304" pitchFamily="18" charset="0"/>
                <a:cs typeface="Times New Roman" panose="02020603050405020304" pitchFamily="18" charset="0"/>
              </a:rPr>
              <a:t>ĐỐI VỚI </a:t>
            </a:r>
            <a:endParaRPr lang="en-US" sz="2400" dirty="0">
              <a:solidFill>
                <a:srgbClr val="FF0000"/>
              </a:solidFill>
              <a:latin typeface="Times New Roman" panose="02020603050405020304" pitchFamily="18" charset="0"/>
              <a:cs typeface="Times New Roman" panose="02020603050405020304" pitchFamily="18" charset="0"/>
            </a:endParaRPr>
          </a:p>
          <a:p>
            <a:pPr algn="ctr"/>
            <a:r>
              <a:rPr lang="vi-VN" sz="2400" dirty="0">
                <a:solidFill>
                  <a:srgbClr val="FF0000"/>
                </a:solidFill>
                <a:latin typeface="Times New Roman" panose="02020603050405020304" pitchFamily="18" charset="0"/>
                <a:cs typeface="Times New Roman" panose="02020603050405020304" pitchFamily="18" charset="0"/>
              </a:rPr>
              <a:t>CÁC ĐỒNG CHÍ </a:t>
            </a:r>
            <a:r>
              <a:rPr lang="en-US" sz="2400" dirty="0">
                <a:solidFill>
                  <a:srgbClr val="FF0000"/>
                </a:solidFill>
                <a:latin typeface="Times New Roman" panose="02020603050405020304" pitchFamily="18" charset="0"/>
                <a:cs typeface="Times New Roman" panose="02020603050405020304" pitchFamily="18" charset="0"/>
              </a:rPr>
              <a:t>UVBCT, UVBBT </a:t>
            </a:r>
            <a:r>
              <a:rPr lang="vi-VN" sz="2400" dirty="0">
                <a:solidFill>
                  <a:srgbClr val="FF0000"/>
                </a:solidFill>
                <a:latin typeface="Times New Roman" panose="02020603050405020304" pitchFamily="18" charset="0"/>
                <a:cs typeface="Times New Roman" panose="02020603050405020304" pitchFamily="18" charset="0"/>
              </a:rPr>
              <a:t>KHÓA XIII</a:t>
            </a:r>
            <a:r>
              <a:rPr lang="en-US" sz="2400" dirty="0">
                <a:solidFill>
                  <a:srgbClr val="FF0000"/>
                </a:solidFill>
                <a:latin typeface="Times New Roman" panose="02020603050405020304" pitchFamily="18" charset="0"/>
                <a:cs typeface="Times New Roman" panose="02020603050405020304" pitchFamily="18" charset="0"/>
              </a:rPr>
              <a:t>I</a:t>
            </a: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Đây là một trong những nội dung đổi mới rất quan trọng trong công tác cán bộ của Đảng ta, bắt đầu được tiến hành từ nhiệm kỳ khoá XI đến nay.  </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Trên cơ sở tổng kết việc lấy phiếu tín nhiệm theo các quy định của </a:t>
            </a:r>
            <a:r>
              <a:rPr lang="en-US" sz="2400" dirty="0">
                <a:solidFill>
                  <a:schemeClr val="tx1"/>
                </a:solidFill>
                <a:latin typeface="Times New Roman" panose="02020603050405020304" pitchFamily="18" charset="0"/>
                <a:ea typeface="Times New Roman" panose="02020603050405020304" pitchFamily="18" charset="0"/>
              </a:rPr>
              <a:t>BCT </a:t>
            </a:r>
            <a:r>
              <a:rPr lang="vi-VN" sz="2400" dirty="0">
                <a:solidFill>
                  <a:schemeClr val="tx1"/>
                </a:solidFill>
                <a:latin typeface="Times New Roman" panose="02020603050405020304" pitchFamily="18" charset="0"/>
                <a:ea typeface="Times New Roman" panose="02020603050405020304" pitchFamily="18" charset="0"/>
              </a:rPr>
              <a:t>khóa XI, khóa XII, ngày 02/02/2023, </a:t>
            </a:r>
            <a:r>
              <a:rPr lang="en-US" sz="2400" dirty="0">
                <a:solidFill>
                  <a:schemeClr val="tx1"/>
                </a:solidFill>
                <a:latin typeface="Times New Roman" panose="02020603050405020304" pitchFamily="18" charset="0"/>
                <a:ea typeface="Times New Roman" panose="02020603050405020304" pitchFamily="18" charset="0"/>
              </a:rPr>
              <a:t>BCT </a:t>
            </a:r>
            <a:r>
              <a:rPr lang="vi-VN" sz="2400" dirty="0">
                <a:solidFill>
                  <a:schemeClr val="tx1"/>
                </a:solidFill>
                <a:latin typeface="Times New Roman" panose="02020603050405020304" pitchFamily="18" charset="0"/>
                <a:ea typeface="Times New Roman" panose="02020603050405020304" pitchFamily="18" charset="0"/>
              </a:rPr>
              <a:t>khóa XIII đã ban hành </a:t>
            </a:r>
            <a:r>
              <a:rPr lang="en-US" sz="2400" dirty="0">
                <a:solidFill>
                  <a:schemeClr val="tx1"/>
                </a:solidFill>
                <a:latin typeface="Times New Roman" panose="02020603050405020304" pitchFamily="18" charset="0"/>
                <a:ea typeface="Times New Roman" panose="02020603050405020304" pitchFamily="18" charset="0"/>
              </a:rPr>
              <a:t>QĐ </a:t>
            </a:r>
            <a:r>
              <a:rPr lang="vi-VN" sz="2400" dirty="0">
                <a:solidFill>
                  <a:schemeClr val="tx1"/>
                </a:solidFill>
                <a:latin typeface="Times New Roman" panose="02020603050405020304" pitchFamily="18" charset="0"/>
                <a:ea typeface="Times New Roman" panose="02020603050405020304" pitchFamily="18" charset="0"/>
              </a:rPr>
              <a:t>số 96-QĐ/TW, và ngày 06/4/2023 đã ban hành Kế hoạch số 16-KH/TW "Về việc lấy phiếu tín nhiệm của </a:t>
            </a:r>
            <a:r>
              <a:rPr lang="en-US" sz="2400" dirty="0">
                <a:solidFill>
                  <a:schemeClr val="tx1"/>
                </a:solidFill>
                <a:latin typeface="Times New Roman" panose="02020603050405020304" pitchFamily="18" charset="0"/>
                <a:ea typeface="Times New Roman" panose="02020603050405020304" pitchFamily="18" charset="0"/>
              </a:rPr>
              <a:t>BCHTW </a:t>
            </a:r>
            <a:r>
              <a:rPr lang="vi-VN" sz="2400" dirty="0">
                <a:solidFill>
                  <a:schemeClr val="tx1"/>
                </a:solidFill>
                <a:latin typeface="Times New Roman" panose="02020603050405020304" pitchFamily="18" charset="0"/>
                <a:ea typeface="Times New Roman" panose="02020603050405020304" pitchFamily="18" charset="0"/>
              </a:rPr>
              <a:t>đối với các đồng chí </a:t>
            </a:r>
            <a:r>
              <a:rPr lang="en-US" sz="2400" dirty="0">
                <a:solidFill>
                  <a:schemeClr val="tx1"/>
                </a:solidFill>
                <a:latin typeface="Times New Roman" panose="02020603050405020304" pitchFamily="18" charset="0"/>
                <a:ea typeface="Times New Roman" panose="02020603050405020304" pitchFamily="18" charset="0"/>
              </a:rPr>
              <a:t>UVBCT, BBT </a:t>
            </a:r>
            <a:r>
              <a:rPr lang="vi-VN" sz="2400" dirty="0">
                <a:solidFill>
                  <a:schemeClr val="tx1"/>
                </a:solidFill>
                <a:latin typeface="Times New Roman" panose="02020603050405020304" pitchFamily="18" charset="0"/>
                <a:ea typeface="Times New Roman" panose="02020603050405020304" pitchFamily="18" charset="0"/>
              </a:rPr>
              <a:t>khóa XIII".</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a:t>
            </a:r>
            <a:r>
              <a:rPr lang="en-US" sz="2400" dirty="0">
                <a:solidFill>
                  <a:schemeClr val="tx1"/>
                </a:solidFill>
                <a:latin typeface="Times New Roman" panose="02020603050405020304" pitchFamily="18" charset="0"/>
                <a:ea typeface="Times New Roman" panose="02020603050405020304" pitchFamily="18" charset="0"/>
              </a:rPr>
              <a:t>3</a:t>
            </a:r>
            <a:r>
              <a:rPr lang="vi-VN" sz="2400" dirty="0">
                <a:solidFill>
                  <a:schemeClr val="tx1"/>
                </a:solidFill>
                <a:latin typeface="Times New Roman" panose="02020603050405020304" pitchFamily="18" charset="0"/>
                <a:ea typeface="Times New Roman" panose="02020603050405020304" pitchFamily="18" charset="0"/>
              </a:rPr>
              <a:t>) Thực hiện các Quy định, Kế hoạch, các </a:t>
            </a:r>
            <a:r>
              <a:rPr lang="en-US" sz="2400" dirty="0">
                <a:solidFill>
                  <a:schemeClr val="tx1"/>
                </a:solidFill>
                <a:latin typeface="Times New Roman" panose="02020603050405020304" pitchFamily="18" charset="0"/>
                <a:ea typeface="Times New Roman" panose="02020603050405020304" pitchFamily="18" charset="0"/>
              </a:rPr>
              <a:t>UVBCT, BBT </a:t>
            </a:r>
            <a:r>
              <a:rPr lang="vi-VN" sz="2400" dirty="0">
                <a:solidFill>
                  <a:schemeClr val="tx1"/>
                </a:solidFill>
                <a:latin typeface="Times New Roman" panose="02020603050405020304" pitchFamily="18" charset="0"/>
                <a:ea typeface="Times New Roman" panose="02020603050405020304" pitchFamily="18" charset="0"/>
              </a:rPr>
              <a:t>chuẩn bị nghiêm túc, chu đáo và gửi trình </a:t>
            </a:r>
            <a:r>
              <a:rPr lang="en-US" sz="2400" dirty="0">
                <a:solidFill>
                  <a:schemeClr val="tx1"/>
                </a:solidFill>
                <a:latin typeface="Times New Roman" panose="02020603050405020304" pitchFamily="18" charset="0"/>
                <a:ea typeface="Times New Roman" panose="02020603050405020304" pitchFamily="18" charset="0"/>
              </a:rPr>
              <a:t>TW </a:t>
            </a:r>
            <a:r>
              <a:rPr lang="vi-VN" sz="2400" dirty="0">
                <a:solidFill>
                  <a:schemeClr val="tx1"/>
                </a:solidFill>
                <a:latin typeface="Times New Roman" panose="02020603050405020304" pitchFamily="18" charset="0"/>
                <a:ea typeface="Times New Roman" panose="02020603050405020304" pitchFamily="18" charset="0"/>
              </a:rPr>
              <a:t>Báo cáo kiểm điểm cá nhân của mình, trong đó tự nhận xét, đánh giá về phẩm chất CT, đạo đức, lối sống, ý thức tổ chức kỷ luật; kết quả thực hiện chức trách, nhiệm vụ được giao; chỉ ra những hạn chế và giải pháp khắc phục; báo cáo giải trình các vấn đề mà cấp có thẩm quyền hoặc người ghi phiếu yêu cầu.</a:t>
            </a:r>
          </a:p>
        </p:txBody>
      </p:sp>
    </p:spTree>
    <p:extLst>
      <p:ext uri="{BB962C8B-B14F-4D97-AF65-F5344CB8AC3E}">
        <p14:creationId xmlns:p14="http://schemas.microsoft.com/office/powerpoint/2010/main" val="2080980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1000"/>
                                        <p:tgtEl>
                                          <p:spTgt spid="5"/>
                                        </p:tgtEl>
                                      </p:cBhvr>
                                    </p:animEffect>
                                    <p:anim calcmode="lin" valueType="num">
                                      <p:cBhvr>
                                        <p:cTn id="8" dur="1000" fill="hold"/>
                                        <p:tgtEl>
                                          <p:spTgt spid="5"/>
                                        </p:tgtEl>
                                        <p:attrNameLst>
                                          <p:attrName>ppt_x</p:attrName>
                                        </p:attrNameLst>
                                      </p:cBhvr>
                                      <p:tavLst>
                                        <p:tav tm="0">
                                          <p:val>
                                            <p:strVal val="#ppt_x"/>
                                          </p:val>
                                        </p:tav>
                                        <p:tav tm="100000">
                                          <p:val>
                                            <p:strVal val="#ppt_x"/>
                                          </p:val>
                                        </p:tav>
                                      </p:tavLst>
                                    </p:anim>
                                    <p:anim calcmode="lin" valueType="num">
                                      <p:cBhvr>
                                        <p:cTn id="9"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4" fill="hold">
                      <p:stCondLst>
                        <p:cond delay="indefinite"/>
                      </p:stCondLst>
                      <p:childTnLst>
                        <p:par>
                          <p:cTn id="15" fill="hold">
                            <p:stCondLst>
                              <p:cond delay="0"/>
                            </p:stCondLst>
                            <p:childTnLst>
                              <p:par>
                                <p:cTn id="16" presetID="1" presetClass="entr" presetSubtype="0" fill="hold" nodeType="clickEffect">
                                  <p:stCondLst>
                                    <p:cond delay="0"/>
                                  </p:stCondLst>
                                  <p:childTnLst>
                                    <p:set>
                                      <p:cBhvr>
                                        <p:cTn id="17"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8" fill="hold">
                      <p:stCondLst>
                        <p:cond delay="indefinite"/>
                      </p:stCondLst>
                      <p:childTnLst>
                        <p:par>
                          <p:cTn id="19" fill="hold">
                            <p:stCondLst>
                              <p:cond delay="0"/>
                            </p:stCondLst>
                            <p:childTnLst>
                              <p:par>
                                <p:cTn id="20" presetID="1" presetClass="entr" presetSubtype="0" fill="hold"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anose="02020603050405020304" pitchFamily="18" charset="0"/>
                <a:cs typeface="Times New Roman" panose="02020603050405020304" pitchFamily="18" charset="0"/>
              </a:rPr>
              <a:t>II- LẤY PHIẾU TÍN NHIỆM CỦA </a:t>
            </a:r>
            <a:r>
              <a:rPr lang="en-US" sz="2400" dirty="0">
                <a:solidFill>
                  <a:srgbClr val="FF0000"/>
                </a:solidFill>
                <a:latin typeface="Times New Roman" panose="02020603050405020304" pitchFamily="18" charset="0"/>
                <a:cs typeface="Times New Roman" panose="02020603050405020304" pitchFamily="18" charset="0"/>
              </a:rPr>
              <a:t>BCHTW </a:t>
            </a:r>
            <a:r>
              <a:rPr lang="vi-VN" sz="2400" dirty="0">
                <a:solidFill>
                  <a:srgbClr val="FF0000"/>
                </a:solidFill>
                <a:latin typeface="Times New Roman" panose="02020603050405020304" pitchFamily="18" charset="0"/>
                <a:cs typeface="Times New Roman" panose="02020603050405020304" pitchFamily="18" charset="0"/>
              </a:rPr>
              <a:t>ĐỐI VỚI </a:t>
            </a:r>
            <a:endParaRPr lang="en-US" sz="2400" dirty="0">
              <a:solidFill>
                <a:srgbClr val="FF0000"/>
              </a:solidFill>
              <a:latin typeface="Times New Roman" panose="02020603050405020304" pitchFamily="18" charset="0"/>
              <a:cs typeface="Times New Roman" panose="02020603050405020304" pitchFamily="18" charset="0"/>
            </a:endParaRPr>
          </a:p>
          <a:p>
            <a:pPr algn="ctr"/>
            <a:r>
              <a:rPr lang="vi-VN" sz="2400" dirty="0">
                <a:solidFill>
                  <a:srgbClr val="FF0000"/>
                </a:solidFill>
                <a:latin typeface="Times New Roman" panose="02020603050405020304" pitchFamily="18" charset="0"/>
                <a:cs typeface="Times New Roman" panose="02020603050405020304" pitchFamily="18" charset="0"/>
              </a:rPr>
              <a:t>CÁC ĐỒNG CHÍ </a:t>
            </a:r>
            <a:r>
              <a:rPr lang="en-US" sz="2400" dirty="0">
                <a:solidFill>
                  <a:srgbClr val="FF0000"/>
                </a:solidFill>
                <a:latin typeface="Times New Roman" panose="02020603050405020304" pitchFamily="18" charset="0"/>
                <a:cs typeface="Times New Roman" panose="02020603050405020304" pitchFamily="18" charset="0"/>
              </a:rPr>
              <a:t>UVBCT, UVBBT </a:t>
            </a:r>
            <a:r>
              <a:rPr lang="vi-VN" sz="2400" dirty="0">
                <a:solidFill>
                  <a:srgbClr val="FF0000"/>
                </a:solidFill>
                <a:latin typeface="Times New Roman" panose="02020603050405020304" pitchFamily="18" charset="0"/>
                <a:cs typeface="Times New Roman" panose="02020603050405020304" pitchFamily="18" charset="0"/>
              </a:rPr>
              <a:t>KHÓA XIII</a:t>
            </a:r>
            <a:r>
              <a:rPr lang="en-US" sz="2400" dirty="0">
                <a:solidFill>
                  <a:srgbClr val="FF0000"/>
                </a:solidFill>
                <a:latin typeface="Times New Roman" panose="02020603050405020304" pitchFamily="18" charset="0"/>
                <a:cs typeface="Times New Roman" panose="02020603050405020304" pitchFamily="18" charset="0"/>
              </a:rPr>
              <a:t>I</a:t>
            </a: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a:t>
            </a:r>
            <a:r>
              <a:rPr lang="en-US" sz="2400" dirty="0">
                <a:solidFill>
                  <a:schemeClr val="tx1"/>
                </a:solidFill>
                <a:latin typeface="Times New Roman" panose="02020603050405020304" pitchFamily="18" charset="0"/>
                <a:ea typeface="Times New Roman" panose="02020603050405020304" pitchFamily="18" charset="0"/>
              </a:rPr>
              <a:t>4</a:t>
            </a:r>
            <a:r>
              <a:rPr lang="vi-VN" sz="2400" dirty="0">
                <a:solidFill>
                  <a:schemeClr val="tx1"/>
                </a:solidFill>
                <a:latin typeface="Times New Roman" panose="02020603050405020304" pitchFamily="18" charset="0"/>
                <a:ea typeface="Times New Roman" panose="02020603050405020304" pitchFamily="18" charset="0"/>
              </a:rPr>
              <a:t>) Các đồng chí trong </a:t>
            </a:r>
            <a:r>
              <a:rPr lang="en-US" sz="2400" dirty="0">
                <a:solidFill>
                  <a:schemeClr val="tx1"/>
                </a:solidFill>
                <a:latin typeface="Times New Roman" panose="02020603050405020304" pitchFamily="18" charset="0"/>
                <a:ea typeface="Times New Roman" panose="02020603050405020304" pitchFamily="18" charset="0"/>
              </a:rPr>
              <a:t>BCHTWĐ </a:t>
            </a:r>
            <a:r>
              <a:rPr lang="vi-VN" sz="2400" dirty="0">
                <a:solidFill>
                  <a:schemeClr val="tx1"/>
                </a:solidFill>
                <a:latin typeface="Times New Roman" panose="02020603050405020304" pitchFamily="18" charset="0"/>
                <a:ea typeface="Times New Roman" panose="02020603050405020304" pitchFamily="18" charset="0"/>
              </a:rPr>
              <a:t>đã phát huy tinh thần trách nhiệm, nghiêm túc, dân chủ, khách quan, công tâm, nghiên cứu kỹ lưỡng Báo cáo kiểm điểm cá nhân của từng đồng chí </a:t>
            </a:r>
            <a:r>
              <a:rPr lang="en-US" sz="2400" dirty="0">
                <a:solidFill>
                  <a:schemeClr val="tx1"/>
                </a:solidFill>
                <a:latin typeface="Times New Roman" panose="02020603050405020304" pitchFamily="18" charset="0"/>
                <a:ea typeface="Times New Roman" panose="02020603050405020304" pitchFamily="18" charset="0"/>
              </a:rPr>
              <a:t>UVBCT, UVBBT </a:t>
            </a:r>
            <a:r>
              <a:rPr lang="vi-VN" sz="2400" dirty="0">
                <a:solidFill>
                  <a:schemeClr val="tx1"/>
                </a:solidFill>
                <a:latin typeface="Times New Roman" panose="02020603050405020304" pitchFamily="18" charset="0"/>
                <a:ea typeface="Times New Roman" panose="02020603050405020304" pitchFamily="18" charset="0"/>
              </a:rPr>
              <a:t>; căn cứ từ thực tế quan hệ công tác đã thể hiện rõ chính kiến về mức độ tín nhiệm đối với các đồng chí </a:t>
            </a:r>
            <a:r>
              <a:rPr lang="en-US" sz="2400" dirty="0">
                <a:solidFill>
                  <a:schemeClr val="tx1"/>
                </a:solidFill>
                <a:latin typeface="Times New Roman" panose="02020603050405020304" pitchFamily="18" charset="0"/>
                <a:ea typeface="Times New Roman" panose="02020603050405020304" pitchFamily="18" charset="0"/>
              </a:rPr>
              <a:t>UVBCT, UVBBT </a:t>
            </a:r>
            <a:r>
              <a:rPr lang="vi-VN" sz="2400" dirty="0">
                <a:solidFill>
                  <a:schemeClr val="tx1"/>
                </a:solidFill>
                <a:latin typeface="Times New Roman" panose="02020603050405020304" pitchFamily="18" charset="0"/>
                <a:ea typeface="Times New Roman" panose="02020603050405020304" pitchFamily="18" charset="0"/>
              </a:rPr>
              <a:t>khóa XIII của Đảng (Mức độ tín nhiệm theo 3 mức: “Tín nhiệm cao”, “Tín nhiệm” và “Tín nhiệm thấp”.</a:t>
            </a:r>
          </a:p>
          <a:p>
            <a:pPr lvl="0" algn="just" defTabSz="914400">
              <a:lnSpc>
                <a:spcPct val="130000"/>
              </a:lnSpc>
              <a:defRPr/>
            </a:pPr>
            <a:r>
              <a:rPr lang="vi-VN" sz="2400" b="1" dirty="0">
                <a:solidFill>
                  <a:srgbClr val="00B050"/>
                </a:solidFill>
                <a:latin typeface="Times New Roman" panose="02020603050405020304" pitchFamily="18" charset="0"/>
                <a:ea typeface="Times New Roman" panose="02020603050405020304" pitchFamily="18" charset="0"/>
              </a:rPr>
              <a:t>Về kết quả phiếu tín nhiệm đối với các chức danh này</a:t>
            </a:r>
            <a:r>
              <a:rPr lang="vi-VN" sz="2400" dirty="0">
                <a:solidFill>
                  <a:schemeClr val="tx1"/>
                </a:solidFill>
                <a:latin typeface="Times New Roman" panose="02020603050405020304" pitchFamily="18" charset="0"/>
                <a:ea typeface="Times New Roman" panose="02020603050405020304" pitchFamily="18" charset="0"/>
              </a:rPr>
              <a:t>: Theo Điều 10, Quy định số 96-QĐ/TW của Bộ CT quy định: “Công khai trong Ban Chấp hành Trung ương”. </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15661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400" dirty="0">
                <a:solidFill>
                  <a:srgbClr val="FF0000"/>
                </a:solidFill>
                <a:latin typeface="Times New Roman" panose="02020603050405020304" pitchFamily="18" charset="0"/>
                <a:cs typeface="Times New Roman" panose="02020603050405020304" pitchFamily="18" charset="0"/>
              </a:rPr>
              <a:t>II- LẤY PHIẾU TÍN NHIỆM CỦA </a:t>
            </a:r>
            <a:r>
              <a:rPr lang="en-US" sz="2400" dirty="0">
                <a:solidFill>
                  <a:srgbClr val="FF0000"/>
                </a:solidFill>
                <a:latin typeface="Times New Roman" panose="02020603050405020304" pitchFamily="18" charset="0"/>
                <a:cs typeface="Times New Roman" panose="02020603050405020304" pitchFamily="18" charset="0"/>
              </a:rPr>
              <a:t>BCHTW </a:t>
            </a:r>
            <a:r>
              <a:rPr lang="vi-VN" sz="2400" dirty="0">
                <a:solidFill>
                  <a:srgbClr val="FF0000"/>
                </a:solidFill>
                <a:latin typeface="Times New Roman" panose="02020603050405020304" pitchFamily="18" charset="0"/>
                <a:cs typeface="Times New Roman" panose="02020603050405020304" pitchFamily="18" charset="0"/>
              </a:rPr>
              <a:t>ĐỐI VỚI </a:t>
            </a:r>
            <a:endParaRPr lang="en-US" sz="2400" dirty="0">
              <a:solidFill>
                <a:srgbClr val="FF0000"/>
              </a:solidFill>
              <a:latin typeface="Times New Roman" panose="02020603050405020304" pitchFamily="18" charset="0"/>
              <a:cs typeface="Times New Roman" panose="02020603050405020304" pitchFamily="18" charset="0"/>
            </a:endParaRPr>
          </a:p>
          <a:p>
            <a:pPr algn="ctr"/>
            <a:r>
              <a:rPr lang="vi-VN" sz="2400" dirty="0">
                <a:solidFill>
                  <a:srgbClr val="FF0000"/>
                </a:solidFill>
                <a:latin typeface="Times New Roman" panose="02020603050405020304" pitchFamily="18" charset="0"/>
                <a:cs typeface="Times New Roman" panose="02020603050405020304" pitchFamily="18" charset="0"/>
              </a:rPr>
              <a:t>CÁC ĐỒNG CHÍ </a:t>
            </a:r>
            <a:r>
              <a:rPr lang="en-US" sz="2400" dirty="0">
                <a:solidFill>
                  <a:srgbClr val="FF0000"/>
                </a:solidFill>
                <a:latin typeface="Times New Roman" panose="02020603050405020304" pitchFamily="18" charset="0"/>
                <a:cs typeface="Times New Roman" panose="02020603050405020304" pitchFamily="18" charset="0"/>
              </a:rPr>
              <a:t>UVBCT, UVBBT </a:t>
            </a:r>
            <a:r>
              <a:rPr lang="vi-VN" sz="2400" dirty="0">
                <a:solidFill>
                  <a:srgbClr val="FF0000"/>
                </a:solidFill>
                <a:latin typeface="Times New Roman" panose="02020603050405020304" pitchFamily="18" charset="0"/>
                <a:cs typeface="Times New Roman" panose="02020603050405020304" pitchFamily="18" charset="0"/>
              </a:rPr>
              <a:t>KHÓA XIII</a:t>
            </a:r>
            <a:r>
              <a:rPr lang="en-US" sz="2400" dirty="0">
                <a:solidFill>
                  <a:srgbClr val="FF0000"/>
                </a:solidFill>
                <a:latin typeface="Times New Roman" panose="02020603050405020304" pitchFamily="18" charset="0"/>
                <a:cs typeface="Times New Roman" panose="02020603050405020304" pitchFamily="18" charset="0"/>
              </a:rPr>
              <a:t>I</a:t>
            </a: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vi-VN" sz="2400" b="1" i="1" dirty="0">
                <a:solidFill>
                  <a:srgbClr val="00B050"/>
                </a:solidFill>
                <a:latin typeface="Times New Roman" panose="02020603050405020304" pitchFamily="18" charset="0"/>
                <a:ea typeface="Times New Roman" panose="02020603050405020304" pitchFamily="18" charset="0"/>
              </a:rPr>
              <a:t>Về sử dụng kết quả phiếu tín nhiệm</a:t>
            </a:r>
            <a:r>
              <a:rPr lang="vi-VN" sz="2400" dirty="0">
                <a:solidFill>
                  <a:schemeClr val="tx1"/>
                </a:solidFill>
                <a:latin typeface="Times New Roman" panose="02020603050405020304" pitchFamily="18" charset="0"/>
                <a:ea typeface="Times New Roman" panose="02020603050405020304" pitchFamily="18" charset="0"/>
              </a:rPr>
              <a:t>: Theo Điều 11, Quy định số 96-QĐ/TW của Bộ CT quy định: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Những trường hợp có </a:t>
            </a:r>
            <a:r>
              <a:rPr lang="vi-VN" sz="2400" dirty="0">
                <a:solidFill>
                  <a:srgbClr val="FF0000"/>
                </a:solidFill>
                <a:latin typeface="Times New Roman" panose="02020603050405020304" pitchFamily="18" charset="0"/>
                <a:ea typeface="Times New Roman" panose="02020603050405020304" pitchFamily="18" charset="0"/>
              </a:rPr>
              <a:t>trên 50% </a:t>
            </a:r>
            <a:r>
              <a:rPr lang="vi-VN" sz="2400" dirty="0">
                <a:solidFill>
                  <a:schemeClr val="tx1"/>
                </a:solidFill>
                <a:latin typeface="Times New Roman" panose="02020603050405020304" pitchFamily="18" charset="0"/>
                <a:ea typeface="Times New Roman" panose="02020603050405020304" pitchFamily="18" charset="0"/>
              </a:rPr>
              <a:t>nhưng </a:t>
            </a:r>
            <a:r>
              <a:rPr lang="vi-VN" sz="2400" dirty="0">
                <a:solidFill>
                  <a:srgbClr val="FF0000"/>
                </a:solidFill>
                <a:latin typeface="Times New Roman" panose="02020603050405020304" pitchFamily="18" charset="0"/>
                <a:ea typeface="Times New Roman" panose="02020603050405020304" pitchFamily="18" charset="0"/>
              </a:rPr>
              <a:t>dưới 2/3 số phiếu tín nhiệm thấp </a:t>
            </a:r>
            <a:r>
              <a:rPr lang="vi-VN" sz="2400" dirty="0">
                <a:solidFill>
                  <a:schemeClr val="tx1"/>
                </a:solidFill>
                <a:latin typeface="Times New Roman" panose="02020603050405020304" pitchFamily="18" charset="0"/>
                <a:ea typeface="Times New Roman" panose="02020603050405020304" pitchFamily="18" charset="0"/>
              </a:rPr>
              <a:t>thì cấp có thẩm quyền quản lý cán bộ đưa ra khỏi quy hoạch các chức vụ cao hơn; xem xét cho thôi giữ chức vụ đang đảm nhiệm, bố trí công tác khác, cho từ chức hoặc tiến hành bỏ phiếu tín nhiệm theo quy định…</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(2) Những trường hợp có từ </a:t>
            </a:r>
            <a:r>
              <a:rPr lang="vi-VN" sz="2400" dirty="0">
                <a:solidFill>
                  <a:srgbClr val="FF0000"/>
                </a:solidFill>
                <a:latin typeface="Times New Roman" panose="02020603050405020304" pitchFamily="18" charset="0"/>
                <a:ea typeface="Times New Roman" panose="02020603050405020304" pitchFamily="18" charset="0"/>
              </a:rPr>
              <a:t>2/3 số phiếu tín nhiệm thấp trở lên </a:t>
            </a:r>
            <a:r>
              <a:rPr lang="vi-VN" sz="2400" dirty="0">
                <a:solidFill>
                  <a:schemeClr val="tx1"/>
                </a:solidFill>
                <a:latin typeface="Times New Roman" panose="02020603050405020304" pitchFamily="18" charset="0"/>
                <a:ea typeface="Times New Roman" panose="02020603050405020304" pitchFamily="18" charset="0"/>
              </a:rPr>
              <a:t>thì cấp có thẩm quyền quản lý cán bộ thực hiện miễn nhiệm chức vụ đang đảm nhiệm và bố trí công tác khác (</a:t>
            </a:r>
            <a:r>
              <a:rPr lang="vi-VN" sz="2400" dirty="0">
                <a:solidFill>
                  <a:srgbClr val="FF0000"/>
                </a:solidFill>
                <a:latin typeface="Times New Roman" panose="02020603050405020304" pitchFamily="18" charset="0"/>
                <a:ea typeface="Times New Roman" panose="02020603050405020304" pitchFamily="18" charset="0"/>
              </a:rPr>
              <a:t>thấp hơn</a:t>
            </a:r>
            <a:r>
              <a:rPr lang="vi-VN" sz="2400" dirty="0">
                <a:solidFill>
                  <a:schemeClr val="tx1"/>
                </a:solidFill>
                <a:latin typeface="Times New Roman" panose="02020603050405020304" pitchFamily="18" charset="0"/>
                <a:ea typeface="Times New Roman" panose="02020603050405020304" pitchFamily="18" charset="0"/>
              </a:rPr>
              <a:t>) mà không chờ đến hết nhiệm kỳ, hết thời hạn bổ nhiệm.</a:t>
            </a:r>
            <a:endParaRPr lang="en-US" sz="24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30000"/>
              </a:lnSpc>
              <a:defRPr/>
            </a:pPr>
            <a:endParaRPr lang="vi-VN" sz="24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29496836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a:solidFill>
                  <a:srgbClr val="FF0000"/>
                </a:solidFill>
                <a:latin typeface="Times New Roman" panose="02020603050405020304" pitchFamily="18" charset="0"/>
                <a:cs typeface="Times New Roman" panose="02020603050405020304" pitchFamily="18" charset="0"/>
              </a:rPr>
              <a:t>III- MỘT SỐ VẤN ĐỀ QUAN TRỌNG KHÁC</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50000"/>
              </a:lnSpc>
              <a:defRPr/>
            </a:pPr>
            <a:r>
              <a:rPr lang="vi-VN" sz="2600" dirty="0">
                <a:solidFill>
                  <a:schemeClr val="tx1"/>
                </a:solidFill>
                <a:latin typeface="Times New Roman" panose="02020603050405020304" pitchFamily="18" charset="0"/>
                <a:ea typeface="Times New Roman" panose="02020603050405020304" pitchFamily="18" charset="0"/>
              </a:rPr>
              <a:t>(1) </a:t>
            </a:r>
            <a:r>
              <a:rPr lang="en-US" sz="2600" dirty="0">
                <a:solidFill>
                  <a:schemeClr val="tx1"/>
                </a:solidFill>
                <a:latin typeface="Times New Roman" panose="02020603050405020304" pitchFamily="18" charset="0"/>
                <a:ea typeface="Times New Roman" panose="02020603050405020304" pitchFamily="18" charset="0"/>
              </a:rPr>
              <a:t>BCHTWĐ </a:t>
            </a:r>
            <a:r>
              <a:rPr lang="vi-VN" sz="2600" dirty="0">
                <a:solidFill>
                  <a:schemeClr val="tx1"/>
                </a:solidFill>
                <a:latin typeface="Times New Roman" panose="02020603050405020304" pitchFamily="18" charset="0"/>
                <a:ea typeface="Times New Roman" panose="02020603050405020304" pitchFamily="18" charset="0"/>
              </a:rPr>
              <a:t>quyết định thi hành kỷ luật khai trừ ra khỏi Đảng đối với đồng chí Nguyễn Văn Vịnh, nguyên </a:t>
            </a:r>
            <a:r>
              <a:rPr lang="en-US" sz="2600" dirty="0">
                <a:solidFill>
                  <a:schemeClr val="tx1"/>
                </a:solidFill>
                <a:latin typeface="Times New Roman" panose="02020603050405020304" pitchFamily="18" charset="0"/>
                <a:ea typeface="Times New Roman" panose="02020603050405020304" pitchFamily="18" charset="0"/>
              </a:rPr>
              <a:t>UVTWĐ</a:t>
            </a:r>
            <a:r>
              <a:rPr lang="vi-VN" sz="2600" dirty="0">
                <a:solidFill>
                  <a:schemeClr val="tx1"/>
                </a:solidFill>
                <a:latin typeface="Times New Roman" panose="02020603050405020304" pitchFamily="18" charset="0"/>
                <a:ea typeface="Times New Roman" panose="02020603050405020304" pitchFamily="18" charset="0"/>
              </a:rPr>
              <a:t>, nguyên Bí thư Tỉnh ủy, nguyên Bí thư Ban cán sự đảng, nguyên Chủ tịch Ủy ban nhân dân tỉnh Lào Cai; </a:t>
            </a:r>
          </a:p>
          <a:p>
            <a:pPr lvl="0" algn="just" defTabSz="914400">
              <a:lnSpc>
                <a:spcPct val="150000"/>
              </a:lnSpc>
              <a:defRPr/>
            </a:pPr>
            <a:r>
              <a:rPr lang="vi-VN" sz="2600" dirty="0">
                <a:solidFill>
                  <a:schemeClr val="tx1"/>
                </a:solidFill>
                <a:latin typeface="Times New Roman" panose="02020603050405020304" pitchFamily="18" charset="0"/>
                <a:ea typeface="Times New Roman" panose="02020603050405020304" pitchFamily="18" charset="0"/>
              </a:rPr>
              <a:t>(2) </a:t>
            </a:r>
            <a:r>
              <a:rPr lang="en-US" sz="2600" dirty="0">
                <a:solidFill>
                  <a:schemeClr val="tx1"/>
                </a:solidFill>
                <a:latin typeface="Times New Roman" panose="02020603050405020304" pitchFamily="18" charset="0"/>
                <a:ea typeface="Times New Roman" panose="02020603050405020304" pitchFamily="18" charset="0"/>
              </a:rPr>
              <a:t>BCHTWĐ </a:t>
            </a:r>
            <a:r>
              <a:rPr lang="vi-VN" sz="2600" dirty="0">
                <a:solidFill>
                  <a:schemeClr val="tx1"/>
                </a:solidFill>
                <a:latin typeface="Times New Roman" panose="02020603050405020304" pitchFamily="18" charset="0"/>
                <a:ea typeface="Times New Roman" panose="02020603050405020304" pitchFamily="18" charset="0"/>
              </a:rPr>
              <a:t>biểu quyết, thống nhất để đồng chí Nguyễn Phú Cường, </a:t>
            </a:r>
            <a:r>
              <a:rPr lang="en-US" sz="2600" dirty="0">
                <a:solidFill>
                  <a:schemeClr val="tx1"/>
                </a:solidFill>
                <a:latin typeface="Times New Roman" panose="02020603050405020304" pitchFamily="18" charset="0"/>
                <a:ea typeface="Times New Roman" panose="02020603050405020304" pitchFamily="18" charset="0"/>
              </a:rPr>
              <a:t>UVTWĐ</a:t>
            </a:r>
            <a:r>
              <a:rPr lang="vi-VN" sz="2600" dirty="0">
                <a:solidFill>
                  <a:schemeClr val="tx1"/>
                </a:solidFill>
                <a:latin typeface="Times New Roman" panose="02020603050405020304" pitchFamily="18" charset="0"/>
                <a:ea typeface="Times New Roman" panose="02020603050405020304" pitchFamily="18" charset="0"/>
              </a:rPr>
              <a:t>, Chủ nhiệm Ủy ban Tài chính, Ngân sách của </a:t>
            </a:r>
            <a:r>
              <a:rPr lang="en-US" sz="2600" dirty="0">
                <a:solidFill>
                  <a:schemeClr val="tx1"/>
                </a:solidFill>
                <a:latin typeface="Times New Roman" panose="02020603050405020304" pitchFamily="18" charset="0"/>
                <a:ea typeface="Times New Roman" panose="02020603050405020304" pitchFamily="18" charset="0"/>
              </a:rPr>
              <a:t>QH </a:t>
            </a:r>
            <a:r>
              <a:rPr lang="vi-VN" sz="2600" dirty="0">
                <a:solidFill>
                  <a:schemeClr val="tx1"/>
                </a:solidFill>
                <a:latin typeface="Times New Roman" panose="02020603050405020304" pitchFamily="18" charset="0"/>
                <a:ea typeface="Times New Roman" panose="02020603050405020304" pitchFamily="18" charset="0"/>
              </a:rPr>
              <a:t>thôi giữ chức </a:t>
            </a:r>
            <a:r>
              <a:rPr lang="en-US" sz="2600" dirty="0">
                <a:solidFill>
                  <a:schemeClr val="tx1"/>
                </a:solidFill>
                <a:latin typeface="Times New Roman" panose="02020603050405020304" pitchFamily="18" charset="0"/>
                <a:ea typeface="Times New Roman" panose="02020603050405020304" pitchFamily="18" charset="0"/>
              </a:rPr>
              <a:t>UVTWĐ </a:t>
            </a:r>
            <a:r>
              <a:rPr lang="vi-VN" sz="2600" dirty="0">
                <a:solidFill>
                  <a:schemeClr val="tx1"/>
                </a:solidFill>
                <a:latin typeface="Times New Roman" panose="02020603050405020304" pitchFamily="18" charset="0"/>
                <a:ea typeface="Times New Roman" panose="02020603050405020304" pitchFamily="18" charset="0"/>
              </a:rPr>
              <a:t>khóa XIII; </a:t>
            </a:r>
          </a:p>
          <a:p>
            <a:pPr lvl="0" algn="just" defTabSz="914400">
              <a:lnSpc>
                <a:spcPct val="150000"/>
              </a:lnSpc>
              <a:defRPr/>
            </a:pPr>
            <a:r>
              <a:rPr lang="vi-VN" sz="2600" dirty="0">
                <a:solidFill>
                  <a:schemeClr val="tx1"/>
                </a:solidFill>
                <a:latin typeface="Times New Roman" panose="02020603050405020304" pitchFamily="18" charset="0"/>
                <a:ea typeface="Times New Roman" panose="02020603050405020304" pitchFamily="18" charset="0"/>
              </a:rPr>
              <a:t>(3) </a:t>
            </a:r>
            <a:r>
              <a:rPr lang="en-US" sz="2600" dirty="0">
                <a:solidFill>
                  <a:schemeClr val="tx1"/>
                </a:solidFill>
                <a:latin typeface="Times New Roman" panose="02020603050405020304" pitchFamily="18" charset="0"/>
                <a:ea typeface="Times New Roman" panose="02020603050405020304" pitchFamily="18" charset="0"/>
              </a:rPr>
              <a:t>BCHTWĐ </a:t>
            </a:r>
            <a:r>
              <a:rPr lang="vi-VN" sz="2600" dirty="0">
                <a:solidFill>
                  <a:schemeClr val="tx1"/>
                </a:solidFill>
                <a:latin typeface="Times New Roman" panose="02020603050405020304" pitchFamily="18" charset="0"/>
                <a:ea typeface="Times New Roman" panose="02020603050405020304" pitchFamily="18" charset="0"/>
              </a:rPr>
              <a:t>cho ý kiến về nhân sự một số cơ quan Trung ương để </a:t>
            </a:r>
            <a:r>
              <a:rPr lang="en-US" sz="2600" dirty="0">
                <a:solidFill>
                  <a:schemeClr val="tx1"/>
                </a:solidFill>
                <a:latin typeface="Times New Roman" panose="02020603050405020304" pitchFamily="18" charset="0"/>
                <a:ea typeface="Times New Roman" panose="02020603050405020304" pitchFamily="18" charset="0"/>
              </a:rPr>
              <a:t>BCT </a:t>
            </a:r>
            <a:r>
              <a:rPr lang="vi-VN" sz="2600" dirty="0">
                <a:solidFill>
                  <a:schemeClr val="tx1"/>
                </a:solidFill>
                <a:latin typeface="Times New Roman" panose="02020603050405020304" pitchFamily="18" charset="0"/>
                <a:ea typeface="Times New Roman" panose="02020603050405020304" pitchFamily="18" charset="0"/>
              </a:rPr>
              <a:t>quyết định giới thiệu </a:t>
            </a:r>
            <a:r>
              <a:rPr lang="en-US" sz="2600" dirty="0">
                <a:solidFill>
                  <a:schemeClr val="tx1"/>
                </a:solidFill>
                <a:latin typeface="Times New Roman" panose="02020603050405020304" pitchFamily="18" charset="0"/>
                <a:ea typeface="Times New Roman" panose="02020603050405020304" pitchFamily="18" charset="0"/>
              </a:rPr>
              <a:t>QH </a:t>
            </a:r>
            <a:r>
              <a:rPr lang="vi-VN" sz="2600" dirty="0">
                <a:solidFill>
                  <a:schemeClr val="tx1"/>
                </a:solidFill>
                <a:latin typeface="Times New Roman" panose="02020603050405020304" pitchFamily="18" charset="0"/>
                <a:ea typeface="Times New Roman" panose="02020603050405020304" pitchFamily="18" charset="0"/>
              </a:rPr>
              <a:t>khóa XV bầu, phê chuẩn theo quy định tại kỳ họp thứ năm (Chủ nhiệm Ủy ban Tài chính, ngân sách Quốc hội; Bộ trưởng Bộ Tài nguyên - Môi trường)</a:t>
            </a:r>
            <a:r>
              <a:rPr lang="en-US" sz="26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50000"/>
              </a:lnSpc>
              <a:defRPr/>
            </a:pPr>
            <a:endParaRPr lang="vi-VN" sz="26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725141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1000"/>
                                        <p:tgtEl>
                                          <p:spTgt spid="6">
                                            <p:txEl>
                                              <p:pRg st="0" end="0"/>
                                            </p:txEl>
                                          </p:spTgt>
                                        </p:tgtEl>
                                      </p:cBhvr>
                                    </p:animEffect>
                                    <p:anim calcmode="lin" valueType="num">
                                      <p:cBhvr>
                                        <p:cTn id="13"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22" presetClass="entr" presetSubtype="4" fill="hold" nodeType="clickEffect">
                                  <p:stCondLst>
                                    <p:cond delay="0"/>
                                  </p:stCondLst>
                                  <p:childTnLst>
                                    <p:set>
                                      <p:cBhvr>
                                        <p:cTn id="22" dur="1" fill="hold">
                                          <p:stCondLst>
                                            <p:cond delay="0"/>
                                          </p:stCondLst>
                                        </p:cTn>
                                        <p:tgtEl>
                                          <p:spTgt spid="6">
                                            <p:txEl>
                                              <p:pRg st="2" end="2"/>
                                            </p:txEl>
                                          </p:spTgt>
                                        </p:tgtEl>
                                        <p:attrNameLst>
                                          <p:attrName>style.visibility</p:attrName>
                                        </p:attrNameLst>
                                      </p:cBhvr>
                                      <p:to>
                                        <p:strVal val="visible"/>
                                      </p:to>
                                    </p:set>
                                    <p:animEffect transition="in" filter="wipe(down)">
                                      <p:cBhvr>
                                        <p:cTn id="23"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xmlns="" id="{25756E52-A704-6225-DE32-DF69D1E2567A}"/>
              </a:ext>
            </a:extLst>
          </p:cNvPr>
          <p:cNvSpPr>
            <a:spLocks noGrp="1"/>
          </p:cNvSpPr>
          <p:nvPr>
            <p:ph idx="1"/>
          </p:nvPr>
        </p:nvSpPr>
        <p:spPr>
          <a:xfrm>
            <a:off x="838200" y="961534"/>
            <a:ext cx="10515600" cy="5215429"/>
          </a:xfrm>
        </p:spPr>
        <p:txBody>
          <a:bodyPr>
            <a:normAutofit/>
          </a:bodyPr>
          <a:lstStyle/>
          <a:p>
            <a:pPr marL="0" indent="0" algn="ctr">
              <a:buNone/>
            </a:pPr>
            <a:endParaRPr lang="en-US" sz="6600" dirty="0">
              <a:solidFill>
                <a:srgbClr val="C00000"/>
              </a:solidFill>
              <a:latin typeface="Times New Roman" panose="02020603050405020304" pitchFamily="18" charset="0"/>
              <a:cs typeface="Times New Roman" panose="02020603050405020304" pitchFamily="18" charset="0"/>
            </a:endParaRPr>
          </a:p>
          <a:p>
            <a:pPr marL="0" indent="0" algn="ctr">
              <a:buNone/>
            </a:pPr>
            <a:endParaRPr lang="en-US" sz="6600" dirty="0">
              <a:solidFill>
                <a:srgbClr val="C00000"/>
              </a:solidFill>
              <a:latin typeface="Times New Roman" panose="02020603050405020304" pitchFamily="18" charset="0"/>
              <a:cs typeface="Times New Roman" panose="02020603050405020304" pitchFamily="18" charset="0"/>
            </a:endParaRPr>
          </a:p>
          <a:p>
            <a:pPr marL="0" indent="0" algn="ctr">
              <a:buNone/>
            </a:pPr>
            <a:r>
              <a:rPr lang="en-US" sz="6600" dirty="0">
                <a:solidFill>
                  <a:srgbClr val="C00000"/>
                </a:solidFill>
                <a:latin typeface="Times New Roman" panose="02020603050405020304" pitchFamily="18" charset="0"/>
                <a:cs typeface="Times New Roman" panose="02020603050405020304" pitchFamily="18" charset="0"/>
              </a:rPr>
              <a:t>TRÂN TRỌNG CẢM ƠN!</a:t>
            </a:r>
          </a:p>
        </p:txBody>
      </p:sp>
    </p:spTree>
    <p:extLst>
      <p:ext uri="{BB962C8B-B14F-4D97-AF65-F5344CB8AC3E}">
        <p14:creationId xmlns:p14="http://schemas.microsoft.com/office/powerpoint/2010/main" val="1966644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10738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1073888"/>
            <a:ext cx="12192000" cy="570560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400" i="1" dirty="0">
                <a:solidFill>
                  <a:srgbClr val="0070C0"/>
                </a:solidFill>
                <a:latin typeface="Times New Roman" panose="02020603050405020304" pitchFamily="18" charset="0"/>
                <a:ea typeface="Times New Roman" panose="02020603050405020304" pitchFamily="18" charset="0"/>
              </a:rPr>
              <a:t>b. </a:t>
            </a:r>
            <a:r>
              <a:rPr lang="vi-VN" sz="2400" i="1" dirty="0">
                <a:solidFill>
                  <a:srgbClr val="0070C0"/>
                </a:solidFill>
                <a:latin typeface="Times New Roman" panose="02020603050405020304" pitchFamily="18" charset="0"/>
                <a:ea typeface="Times New Roman" panose="02020603050405020304" pitchFamily="18" charset="0"/>
              </a:rPr>
              <a:t>Ở trong nước</a:t>
            </a:r>
            <a:r>
              <a:rPr lang="en-US" sz="2400" i="1" dirty="0">
                <a:solidFill>
                  <a:srgbClr val="0070C0"/>
                </a:solidFill>
                <a:latin typeface="Times New Roman" panose="02020603050405020304" pitchFamily="18" charset="0"/>
                <a:ea typeface="Times New Roman" panose="02020603050405020304" pitchFamily="18" charset="0"/>
              </a:rPr>
              <a:t>:</a:t>
            </a:r>
            <a:r>
              <a:rPr lang="vi-VN" sz="2400" dirty="0">
                <a:solidFill>
                  <a:schemeClr val="tx1"/>
                </a:solidFill>
                <a:latin typeface="Times New Roman" panose="02020603050405020304" pitchFamily="18" charset="0"/>
                <a:ea typeface="Times New Roman" panose="02020603050405020304" pitchFamily="18" charset="0"/>
              </a:rPr>
              <a:t> </a:t>
            </a:r>
            <a:r>
              <a:rPr lang="en-US" sz="2400" dirty="0">
                <a:solidFill>
                  <a:schemeClr val="tx1"/>
                </a:solidFill>
                <a:latin typeface="Times New Roman" panose="02020603050405020304" pitchFamily="18" charset="0"/>
                <a:ea typeface="Times New Roman" panose="02020603050405020304" pitchFamily="18" charset="0"/>
              </a:rPr>
              <a:t>D</a:t>
            </a:r>
            <a:r>
              <a:rPr lang="vi-VN" sz="2400" dirty="0">
                <a:solidFill>
                  <a:schemeClr val="tx1"/>
                </a:solidFill>
                <a:latin typeface="Times New Roman" panose="02020603050405020304" pitchFamily="18" charset="0"/>
                <a:ea typeface="Times New Roman" panose="02020603050405020304" pitchFamily="18" charset="0"/>
              </a:rPr>
              <a:t>ưới tác động của tình hình thế giới và hậu quả nặng nề của đại dịch Covid-19, biến đổi khí hậu, thiên tai, bão lũ..., KT - XH nước ta phải đối mặt với nhiều khó khăn, thách thức lớn, rất gay gắt, nặng nề: (3)</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(1)</a:t>
            </a:r>
            <a:r>
              <a:rPr lang="vi-VN" sz="2400" dirty="0">
                <a:solidFill>
                  <a:schemeClr val="tx1"/>
                </a:solidFill>
                <a:latin typeface="Times New Roman" panose="02020603050405020304" pitchFamily="18" charset="0"/>
                <a:ea typeface="Times New Roman" panose="02020603050405020304" pitchFamily="18" charset="0"/>
              </a:rPr>
              <a:t> Hầu hết các ngành, các lĩnh vực đều bị ảnh hưởng nghiêm trọng;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(2)</a:t>
            </a:r>
            <a:r>
              <a:rPr lang="vi-VN" sz="2400" dirty="0">
                <a:solidFill>
                  <a:schemeClr val="tx1"/>
                </a:solidFill>
                <a:latin typeface="Times New Roman" panose="02020603050405020304" pitchFamily="18" charset="0"/>
                <a:ea typeface="Times New Roman" panose="02020603050405020304" pitchFamily="18" charset="0"/>
              </a:rPr>
              <a:t> Vừa phải tập trung giải quyết những vấn đề phức tạp mới phát sinh, vừa phải xử lý các yếu kém, tồn đọng kéo dài từ nhiều năm trước để lại. </a:t>
            </a:r>
          </a:p>
          <a:p>
            <a:pPr lvl="0" algn="just" defTabSz="914400">
              <a:lnSpc>
                <a:spcPct val="130000"/>
              </a:lnSpc>
              <a:defRPr/>
            </a:pPr>
            <a:r>
              <a:rPr lang="en-US" sz="2400" dirty="0">
                <a:solidFill>
                  <a:schemeClr val="tx1"/>
                </a:solidFill>
                <a:latin typeface="Times New Roman" panose="02020603050405020304" pitchFamily="18" charset="0"/>
                <a:ea typeface="Times New Roman" panose="02020603050405020304" pitchFamily="18" charset="0"/>
              </a:rPr>
              <a:t>(3)</a:t>
            </a:r>
            <a:r>
              <a:rPr lang="vi-VN" sz="2400" dirty="0">
                <a:solidFill>
                  <a:schemeClr val="tx1"/>
                </a:solidFill>
                <a:latin typeface="Times New Roman" panose="02020603050405020304" pitchFamily="18" charset="0"/>
                <a:ea typeface="Times New Roman" panose="02020603050405020304" pitchFamily="18" charset="0"/>
              </a:rPr>
              <a:t> Trong khi đó, các thế lực xấu, thù địch, phản động tiếp tục lợi dụng tình hình này để đẩy mạnh việc thực hiện chiến lược “</a:t>
            </a:r>
            <a:r>
              <a:rPr lang="en-US" sz="2400" dirty="0">
                <a:solidFill>
                  <a:schemeClr val="tx1"/>
                </a:solidFill>
                <a:latin typeface="Times New Roman" panose="02020603050405020304" pitchFamily="18" charset="0"/>
                <a:ea typeface="Times New Roman" panose="02020603050405020304" pitchFamily="18" charset="0"/>
              </a:rPr>
              <a:t>DBHB</a:t>
            </a:r>
            <a:r>
              <a:rPr lang="vi-VN" sz="2400" dirty="0">
                <a:solidFill>
                  <a:schemeClr val="tx1"/>
                </a:solidFill>
                <a:latin typeface="Times New Roman" panose="02020603050405020304" pitchFamily="18" charset="0"/>
                <a:ea typeface="Times New Roman" panose="02020603050405020304" pitchFamily="18" charset="0"/>
              </a:rPr>
              <a:t>", thúc đẩy “</a:t>
            </a:r>
            <a:r>
              <a:rPr lang="en-US" sz="2400" dirty="0">
                <a:solidFill>
                  <a:schemeClr val="tx1"/>
                </a:solidFill>
                <a:latin typeface="Times New Roman" panose="02020603050405020304" pitchFamily="18" charset="0"/>
                <a:ea typeface="Times New Roman" panose="02020603050405020304" pitchFamily="18" charset="0"/>
              </a:rPr>
              <a:t>TDB</a:t>
            </a:r>
            <a:r>
              <a:rPr lang="vi-VN" sz="2400" dirty="0">
                <a:solidFill>
                  <a:schemeClr val="tx1"/>
                </a:solidFill>
                <a:latin typeface="Times New Roman" panose="02020603050405020304" pitchFamily="18" charset="0"/>
                <a:ea typeface="Times New Roman" panose="02020603050405020304" pitchFamily="18" charset="0"/>
              </a:rPr>
              <a:t>", “TC</a:t>
            </a:r>
            <a:r>
              <a:rPr lang="en-US" sz="2400" dirty="0">
                <a:solidFill>
                  <a:schemeClr val="tx1"/>
                </a:solidFill>
                <a:latin typeface="Times New Roman" panose="02020603050405020304" pitchFamily="18" charset="0"/>
                <a:ea typeface="Times New Roman" panose="02020603050405020304" pitchFamily="18" charset="0"/>
              </a:rPr>
              <a:t>H</a:t>
            </a:r>
            <a:r>
              <a:rPr lang="vi-VN" sz="2400" dirty="0">
                <a:solidFill>
                  <a:schemeClr val="tx1"/>
                </a:solidFill>
                <a:latin typeface="Times New Roman" panose="02020603050405020304" pitchFamily="18" charset="0"/>
                <a:ea typeface="Times New Roman" panose="02020603050405020304" pitchFamily="18" charset="0"/>
              </a:rPr>
              <a:t>" trong nội bộ chúng ta, nhằm chống phá Đảng, Nhà nước và chế độ ta. </a:t>
            </a:r>
          </a:p>
        </p:txBody>
      </p:sp>
    </p:spTree>
    <p:extLst>
      <p:ext uri="{BB962C8B-B14F-4D97-AF65-F5344CB8AC3E}">
        <p14:creationId xmlns:p14="http://schemas.microsoft.com/office/powerpoint/2010/main" val="10638760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10738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1073888"/>
            <a:ext cx="12192000" cy="570560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30000"/>
              </a:lnSpc>
              <a:defRPr/>
            </a:pPr>
            <a:r>
              <a:rPr lang="en-US" sz="2400" b="1" dirty="0">
                <a:solidFill>
                  <a:srgbClr val="C00000"/>
                </a:solidFill>
                <a:latin typeface="Times New Roman" panose="02020603050405020304" pitchFamily="18" charset="0"/>
                <a:ea typeface="Times New Roman" panose="02020603050405020304" pitchFamily="18" charset="0"/>
              </a:rPr>
              <a:t>2. </a:t>
            </a:r>
            <a:r>
              <a:rPr lang="en-US" sz="2400" b="1" dirty="0" err="1">
                <a:solidFill>
                  <a:srgbClr val="C00000"/>
                </a:solidFill>
                <a:latin typeface="Times New Roman" panose="02020603050405020304" pitchFamily="18" charset="0"/>
                <a:ea typeface="Times New Roman" panose="02020603050405020304" pitchFamily="18" charset="0"/>
              </a:rPr>
              <a:t>Nhìn</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lại</a:t>
            </a:r>
            <a:r>
              <a:rPr lang="en-US" sz="2400" b="1" dirty="0">
                <a:solidFill>
                  <a:srgbClr val="C00000"/>
                </a:solidFill>
                <a:latin typeface="Times New Roman" panose="02020603050405020304" pitchFamily="18" charset="0"/>
                <a:ea typeface="Times New Roman" panose="02020603050405020304" pitchFamily="18" charset="0"/>
              </a:rPr>
              <a:t> </a:t>
            </a:r>
            <a:r>
              <a:rPr lang="en-US" sz="2400" b="1" dirty="0" err="1">
                <a:solidFill>
                  <a:srgbClr val="C00000"/>
                </a:solidFill>
                <a:latin typeface="Times New Roman" panose="02020603050405020304" pitchFamily="18" charset="0"/>
                <a:ea typeface="Times New Roman" panose="02020603050405020304" pitchFamily="18" charset="0"/>
              </a:rPr>
              <a:t>nử</a:t>
            </a:r>
            <a:r>
              <a:rPr lang="vi-VN" sz="2400" b="1" dirty="0">
                <a:solidFill>
                  <a:srgbClr val="C00000"/>
                </a:solidFill>
                <a:latin typeface="Times New Roman" panose="02020603050405020304" pitchFamily="18" charset="0"/>
                <a:ea typeface="Times New Roman" panose="02020603050405020304" pitchFamily="18" charset="0"/>
              </a:rPr>
              <a:t>a nhiệm kỳ </a:t>
            </a:r>
            <a:r>
              <a:rPr lang="en-US" sz="2400" b="1" dirty="0">
                <a:solidFill>
                  <a:srgbClr val="C00000"/>
                </a:solidFill>
                <a:latin typeface="Times New Roman" panose="02020603050405020304" pitchFamily="18" charset="0"/>
                <a:ea typeface="Times New Roman" panose="02020603050405020304" pitchFamily="18" charset="0"/>
              </a:rPr>
              <a:t>qua</a:t>
            </a:r>
            <a:endParaRPr lang="vi-VN" sz="2400" b="1" dirty="0">
              <a:solidFill>
                <a:srgbClr val="C00000"/>
              </a:solidFill>
              <a:latin typeface="Times New Roman" panose="02020603050405020304" pitchFamily="18" charset="0"/>
              <a:ea typeface="Times New Roman" panose="02020603050405020304" pitchFamily="18" charset="0"/>
            </a:endParaRPr>
          </a:p>
          <a:p>
            <a:pPr lvl="0" algn="just" defTabSz="914400">
              <a:lnSpc>
                <a:spcPct val="130000"/>
              </a:lnSpc>
              <a:defRPr/>
            </a:pPr>
            <a:r>
              <a:rPr lang="en-US" sz="2400" i="1" dirty="0">
                <a:solidFill>
                  <a:srgbClr val="0070C0"/>
                </a:solidFill>
                <a:latin typeface="Times New Roman" panose="02020603050405020304" pitchFamily="18" charset="0"/>
                <a:ea typeface="Times New Roman" panose="02020603050405020304" pitchFamily="18" charset="0"/>
              </a:rPr>
              <a:t>a. </a:t>
            </a:r>
            <a:r>
              <a:rPr lang="en-US" sz="2400" i="1" dirty="0" err="1">
                <a:solidFill>
                  <a:srgbClr val="0070C0"/>
                </a:solidFill>
                <a:latin typeface="Times New Roman" panose="02020603050405020304" pitchFamily="18" charset="0"/>
                <a:ea typeface="Times New Roman" panose="02020603050405020304" pitchFamily="18" charset="0"/>
              </a:rPr>
              <a:t>Thành</a:t>
            </a:r>
            <a:r>
              <a:rPr lang="en-US" sz="2400" i="1" dirty="0">
                <a:solidFill>
                  <a:srgbClr val="0070C0"/>
                </a:solidFill>
                <a:latin typeface="Times New Roman" panose="02020603050405020304" pitchFamily="18" charset="0"/>
                <a:ea typeface="Times New Roman" panose="02020603050405020304" pitchFamily="18" charset="0"/>
              </a:rPr>
              <a:t> </a:t>
            </a:r>
            <a:r>
              <a:rPr lang="en-US" sz="2400" i="1" dirty="0" err="1">
                <a:solidFill>
                  <a:srgbClr val="0070C0"/>
                </a:solidFill>
                <a:latin typeface="Times New Roman" panose="02020603050405020304" pitchFamily="18" charset="0"/>
                <a:ea typeface="Times New Roman" panose="02020603050405020304" pitchFamily="18" charset="0"/>
              </a:rPr>
              <a:t>tựu</a:t>
            </a:r>
            <a:r>
              <a:rPr lang="vi-VN" sz="2400" dirty="0">
                <a:solidFill>
                  <a:schemeClr val="tx1"/>
                </a:solidFill>
                <a:latin typeface="Times New Roman" panose="02020603050405020304" pitchFamily="18" charset="0"/>
                <a:ea typeface="Times New Roman" panose="02020603050405020304" pitchFamily="18" charset="0"/>
              </a:rPr>
              <a:t>  </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Đất nước ta vẫn vững vàng vượt qua mọi khó khăn, thách thức, tiếp tục đạt được những kết quả quan trọng, khá toàn diện và đáng mừng trên nhiều lĩnh vực. Nổi bật là những thành tựu trên 5 lĩnh vực sau: </a:t>
            </a:r>
          </a:p>
          <a:p>
            <a:pPr lvl="0" algn="just" defTabSz="914400">
              <a:lnSpc>
                <a:spcPct val="130000"/>
              </a:lnSpc>
              <a:defRPr/>
            </a:pPr>
            <a:r>
              <a:rPr lang="vi-VN" sz="2400" dirty="0">
                <a:solidFill>
                  <a:srgbClr val="00B050"/>
                </a:solidFill>
                <a:latin typeface="Times New Roman" panose="02020603050405020304" pitchFamily="18" charset="0"/>
                <a:ea typeface="Times New Roman" panose="02020603050405020304" pitchFamily="18" charset="0"/>
              </a:rPr>
              <a:t>Một là, về KT - XH</a:t>
            </a:r>
          </a:p>
          <a:p>
            <a:pPr lvl="0" algn="just" defTabSz="914400">
              <a:lnSpc>
                <a:spcPct val="130000"/>
              </a:lnSpc>
              <a:defRPr/>
            </a:pPr>
            <a:r>
              <a:rPr lang="vi-VN" sz="2400" dirty="0">
                <a:solidFill>
                  <a:schemeClr val="tx1"/>
                </a:solidFill>
                <a:latin typeface="Times New Roman" panose="02020603050405020304" pitchFamily="18" charset="0"/>
                <a:ea typeface="Times New Roman" panose="02020603050405020304" pitchFamily="18" charset="0"/>
              </a:rPr>
              <a:t>(1) Đã cơ bản thực hiện thắng lợi mục tiêu, nhiệm vụ: Vừa tập trung phòng, chống, kiểm soát dịch bệnh; vừa thúc đẩy phục hồi và phát triển </a:t>
            </a:r>
            <a:r>
              <a:rPr lang="en-US" sz="2400" dirty="0">
                <a:solidFill>
                  <a:schemeClr val="tx1"/>
                </a:solidFill>
                <a:latin typeface="Times New Roman" panose="02020603050405020304" pitchFamily="18" charset="0"/>
                <a:ea typeface="Times New Roman" panose="02020603050405020304" pitchFamily="18" charset="0"/>
              </a:rPr>
              <a:t>KT-XH</a:t>
            </a:r>
            <a:r>
              <a:rPr lang="vi-VN" sz="2400" dirty="0">
                <a:solidFill>
                  <a:schemeClr val="tx1"/>
                </a:solidFill>
                <a:latin typeface="Times New Roman" panose="02020603050405020304" pitchFamily="18" charset="0"/>
                <a:ea typeface="Times New Roman" panose="02020603050405020304" pitchFamily="18" charset="0"/>
              </a:rPr>
              <a:t>; XD nền KT ĐL, TC gắn với chủ động, tích cực </a:t>
            </a:r>
            <a:r>
              <a:rPr lang="en-US" sz="2400" dirty="0">
                <a:solidFill>
                  <a:schemeClr val="tx1"/>
                </a:solidFill>
                <a:latin typeface="Times New Roman" panose="02020603050405020304" pitchFamily="18" charset="0"/>
                <a:ea typeface="Times New Roman" panose="02020603050405020304" pitchFamily="18" charset="0"/>
              </a:rPr>
              <a:t>HNQT </a:t>
            </a:r>
            <a:r>
              <a:rPr lang="vi-VN" sz="2400" dirty="0">
                <a:solidFill>
                  <a:schemeClr val="tx1"/>
                </a:solidFill>
                <a:latin typeface="Times New Roman" panose="02020603050405020304" pitchFamily="18" charset="0"/>
                <a:ea typeface="Times New Roman" panose="02020603050405020304" pitchFamily="18" charset="0"/>
              </a:rPr>
              <a:t>sâu rộng và hiệu quả. Đến nay, dịch Covid-19 và các loại dịch bệnh khác đã cơ bản được kiểm soát; đời sống XH và các hoạt động SX KD đã trở lại tương đối bình thường. </a:t>
            </a:r>
          </a:p>
        </p:txBody>
      </p:sp>
    </p:spTree>
    <p:extLst>
      <p:ext uri="{BB962C8B-B14F-4D97-AF65-F5344CB8AC3E}">
        <p14:creationId xmlns:p14="http://schemas.microsoft.com/office/powerpoint/2010/main" val="23540729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arn(inVertical)">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arn(inVertical)">
                                      <p:cBhvr>
                                        <p:cTn id="17" dur="500"/>
                                        <p:tgtEl>
                                          <p:spTgt spid="6">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6">
                                            <p:txEl>
                                              <p:pRg st="3" end="3"/>
                                            </p:txEl>
                                          </p:spTgt>
                                        </p:tgtEl>
                                        <p:attrNameLst>
                                          <p:attrName>style.visibility</p:attrName>
                                        </p:attrNameLst>
                                      </p:cBhvr>
                                      <p:to>
                                        <p:strVal val="visible"/>
                                      </p:to>
                                    </p:set>
                                    <p:animEffect transition="in" filter="barn(inVertical)">
                                      <p:cBhvr>
                                        <p:cTn id="22" dur="500"/>
                                        <p:tgtEl>
                                          <p:spTgt spid="6">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 presetClass="entr" presetSubtype="4" fill="hold" nodeType="clickEffect">
                                  <p:stCondLst>
                                    <p:cond delay="0"/>
                                  </p:stCondLst>
                                  <p:childTnLst>
                                    <p:set>
                                      <p:cBhvr>
                                        <p:cTn id="26" dur="1" fill="hold">
                                          <p:stCondLst>
                                            <p:cond delay="0"/>
                                          </p:stCondLst>
                                        </p:cTn>
                                        <p:tgtEl>
                                          <p:spTgt spid="6">
                                            <p:txEl>
                                              <p:pRg st="4" end="4"/>
                                            </p:txEl>
                                          </p:spTgt>
                                        </p:tgtEl>
                                        <p:attrNameLst>
                                          <p:attrName>style.visibility</p:attrName>
                                        </p:attrNameLst>
                                      </p:cBhvr>
                                      <p:to>
                                        <p:strVal val="visible"/>
                                      </p:to>
                                    </p:set>
                                    <p:anim calcmode="lin" valueType="num">
                                      <p:cBhvr additive="base">
                                        <p:cTn id="27"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8"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1073888"/>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1073888"/>
            <a:ext cx="12192000" cy="5705603"/>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(2) Trong bối cảnh tình hình KT và thương mại toàn cầu suy giảm, có nhiều rủi ro, KT nước ta vẫn tiếp tục tăng trưởng khá. </a:t>
            </a:r>
            <a:r>
              <a:rPr lang="en-US" sz="2200" dirty="0">
                <a:solidFill>
                  <a:schemeClr val="tx1"/>
                </a:solidFill>
                <a:latin typeface="Times New Roman" panose="02020603050405020304" pitchFamily="18" charset="0"/>
                <a:ea typeface="Times New Roman" panose="02020603050405020304" pitchFamily="18" charset="0"/>
              </a:rPr>
              <a:t>n</a:t>
            </a:r>
            <a:r>
              <a:rPr lang="vi-VN" sz="2200" dirty="0">
                <a:solidFill>
                  <a:schemeClr val="tx1"/>
                </a:solidFill>
                <a:latin typeface="Times New Roman" panose="02020603050405020304" pitchFamily="18" charset="0"/>
                <a:ea typeface="Times New Roman" panose="02020603050405020304" pitchFamily="18" charset="0"/>
              </a:rPr>
              <a:t>ăm 2021 đạt 2,56%, năm 2022 đạt 8,02%, quý I năm 2023 tuy chỉ đạt 3,2% so với cùng kỳ, nhưng theo dự báo của nhiều tổ chức quốc tế, thì cả năm Việt Nam vẫn có thể đạt từ 6 đến 6,5%.</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(3) Các chỉ tiêu quan trọng về thu ngân sách nhà nước, tổng vốn đầu tư toàn XH vẫn tăng; tổng kim ngạch </a:t>
            </a:r>
            <a:r>
              <a:rPr lang="en-US" sz="2200" dirty="0">
                <a:solidFill>
                  <a:schemeClr val="tx1"/>
                </a:solidFill>
                <a:latin typeface="Times New Roman" panose="02020603050405020304" pitchFamily="18" charset="0"/>
                <a:ea typeface="Times New Roman" panose="02020603050405020304" pitchFamily="18" charset="0"/>
              </a:rPr>
              <a:t>XNK</a:t>
            </a:r>
            <a:r>
              <a:rPr lang="vi-VN" sz="2200" dirty="0">
                <a:solidFill>
                  <a:schemeClr val="tx1"/>
                </a:solidFill>
                <a:latin typeface="Times New Roman" panose="02020603050405020304" pitchFamily="18" charset="0"/>
                <a:ea typeface="Times New Roman" panose="02020603050405020304" pitchFamily="18" charset="0"/>
              </a:rPr>
              <a:t>, cán cân thương mại... đều đạt và vượt so với kế hoạch đề ra. Đặc biệt là, KT vĩ mô vẫn cơ bản ổn định; lạm phát được kiểm soát ở mức 4%; các cân đối lớn của nền KT nhìn chung được bảo đảm; thị trường tài chính - tiền tệ vẫn cơ bản ổn định. Nhiều vấn đề tồn đọng kéo dài, nhất là việc xử lý tình trạng các ngân hàng thương mại yếu kém; những doanh nghiệp, dự án chậm tiến độ, kém hiệu quả được tập trung tháo gỡ, bước đầu đạt được kết quả tích cực</a:t>
            </a:r>
            <a:r>
              <a:rPr lang="en-US" sz="2200" dirty="0">
                <a:solidFill>
                  <a:schemeClr val="tx1"/>
                </a:solidFill>
                <a:latin typeface="Times New Roman" panose="02020603050405020304" pitchFamily="18" charset="0"/>
                <a:ea typeface="Times New Roman" panose="02020603050405020304" pitchFamily="18" charset="0"/>
              </a:rPr>
              <a:t>.</a:t>
            </a:r>
            <a:endParaRPr lang="vi-VN" sz="2200" dirty="0">
              <a:solidFill>
                <a:schemeClr val="tx1"/>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36508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(4) Đặc biệt, có một điểm mới rất quan trọng của nhiệm kỳ này là, chúng ta đã ban hành và chỉ đạo tổ chức rất thành công </a:t>
            </a:r>
            <a:r>
              <a:rPr lang="en-US" sz="2200" dirty="0">
                <a:solidFill>
                  <a:schemeClr val="tx1"/>
                </a:solidFill>
                <a:latin typeface="Times New Roman" panose="02020603050405020304" pitchFamily="18" charset="0"/>
                <a:ea typeface="Times New Roman" panose="02020603050405020304" pitchFamily="18" charset="0"/>
              </a:rPr>
              <a:t>6</a:t>
            </a:r>
            <a:r>
              <a:rPr lang="vi-VN" sz="2200" dirty="0">
                <a:solidFill>
                  <a:schemeClr val="tx1"/>
                </a:solidFill>
                <a:latin typeface="Times New Roman" panose="02020603050405020304" pitchFamily="18" charset="0"/>
                <a:ea typeface="Times New Roman" panose="02020603050405020304" pitchFamily="18" charset="0"/>
              </a:rPr>
              <a:t> </a:t>
            </a:r>
            <a:r>
              <a:rPr lang="en-US" sz="2200" dirty="0">
                <a:solidFill>
                  <a:schemeClr val="tx1"/>
                </a:solidFill>
                <a:latin typeface="Times New Roman" panose="02020603050405020304" pitchFamily="18" charset="0"/>
                <a:ea typeface="Times New Roman" panose="02020603050405020304" pitchFamily="18" charset="0"/>
              </a:rPr>
              <a:t>HN</a:t>
            </a:r>
            <a:r>
              <a:rPr lang="vi-VN" sz="2200" dirty="0">
                <a:solidFill>
                  <a:schemeClr val="tx1"/>
                </a:solidFill>
                <a:latin typeface="Times New Roman" panose="02020603050405020304" pitchFamily="18" charset="0"/>
                <a:ea typeface="Times New Roman" panose="02020603050405020304" pitchFamily="18" charset="0"/>
              </a:rPr>
              <a:t> toàn quốc quán triệt, triển khai thực hiện </a:t>
            </a:r>
            <a:r>
              <a:rPr lang="en-US" sz="2200" dirty="0">
                <a:solidFill>
                  <a:schemeClr val="tx1"/>
                </a:solidFill>
                <a:latin typeface="Times New Roman" panose="02020603050405020304" pitchFamily="18" charset="0"/>
                <a:ea typeface="Times New Roman" panose="02020603050405020304" pitchFamily="18" charset="0"/>
              </a:rPr>
              <a:t>NQĐH XIII </a:t>
            </a:r>
            <a:r>
              <a:rPr lang="en-US" sz="2200" dirty="0" err="1">
                <a:solidFill>
                  <a:schemeClr val="tx1"/>
                </a:solidFill>
                <a:latin typeface="Times New Roman" panose="02020603050405020304" pitchFamily="18" charset="0"/>
                <a:ea typeface="Times New Roman" panose="02020603050405020304" pitchFamily="18" charset="0"/>
              </a:rPr>
              <a:t>trên</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các</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lĩnh</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vực</a:t>
            </a:r>
            <a:r>
              <a:rPr lang="en-US" sz="2200" dirty="0">
                <a:solidFill>
                  <a:schemeClr val="tx1"/>
                </a:solidFill>
                <a:latin typeface="Times New Roman" panose="02020603050405020304" pitchFamily="18" charset="0"/>
                <a:ea typeface="Times New Roman" panose="02020603050405020304" pitchFamily="18" charset="0"/>
              </a:rPr>
              <a:t> </a:t>
            </a:r>
            <a:r>
              <a:rPr lang="en-US" sz="2200" dirty="0" err="1">
                <a:solidFill>
                  <a:schemeClr val="tx1"/>
                </a:solidFill>
                <a:latin typeface="Times New Roman" panose="02020603050405020304" pitchFamily="18" charset="0"/>
                <a:ea typeface="Times New Roman" panose="02020603050405020304" pitchFamily="18" charset="0"/>
              </a:rPr>
              <a:t>và</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các </a:t>
            </a:r>
            <a:r>
              <a:rPr lang="en-US" sz="2200" dirty="0">
                <a:solidFill>
                  <a:schemeClr val="tx1"/>
                </a:solidFill>
                <a:latin typeface="Times New Roman" panose="02020603050405020304" pitchFamily="18" charset="0"/>
                <a:ea typeface="Times New Roman" panose="02020603050405020304" pitchFamily="18" charset="0"/>
              </a:rPr>
              <a:t>NQ</a:t>
            </a:r>
            <a:r>
              <a:rPr lang="vi-VN" sz="2200" dirty="0">
                <a:solidFill>
                  <a:schemeClr val="tx1"/>
                </a:solidFill>
                <a:latin typeface="Times New Roman" panose="02020603050405020304" pitchFamily="18" charset="0"/>
                <a:ea typeface="Times New Roman" panose="02020603050405020304" pitchFamily="18" charset="0"/>
              </a:rPr>
              <a:t> mới của B</a:t>
            </a:r>
            <a:r>
              <a:rPr lang="en-US" sz="2200" dirty="0">
                <a:solidFill>
                  <a:schemeClr val="tx1"/>
                </a:solidFill>
                <a:latin typeface="Times New Roman" panose="02020603050405020304" pitchFamily="18" charset="0"/>
                <a:ea typeface="Times New Roman" panose="02020603050405020304" pitchFamily="18" charset="0"/>
              </a:rPr>
              <a:t>CT</a:t>
            </a:r>
            <a:r>
              <a:rPr lang="vi-VN" sz="2200" dirty="0">
                <a:solidFill>
                  <a:schemeClr val="tx1"/>
                </a:solidFill>
                <a:latin typeface="Times New Roman" panose="02020603050405020304" pitchFamily="18" charset="0"/>
                <a:ea typeface="Times New Roman" panose="02020603050405020304" pitchFamily="18" charset="0"/>
              </a:rPr>
              <a:t> về phát triển </a:t>
            </a:r>
            <a:r>
              <a:rPr lang="en-US" sz="2200" dirty="0">
                <a:solidFill>
                  <a:schemeClr val="tx1"/>
                </a:solidFill>
                <a:latin typeface="Times New Roman" panose="02020603050405020304" pitchFamily="18" charset="0"/>
                <a:ea typeface="Times New Roman" panose="02020603050405020304" pitchFamily="18" charset="0"/>
              </a:rPr>
              <a:t>KT-XH, BĐQP, AN </a:t>
            </a:r>
            <a:r>
              <a:rPr lang="vi-VN" sz="2200" dirty="0">
                <a:solidFill>
                  <a:schemeClr val="tx1"/>
                </a:solidFill>
                <a:latin typeface="Times New Roman" panose="02020603050405020304" pitchFamily="18" charset="0"/>
                <a:ea typeface="Times New Roman" panose="02020603050405020304" pitchFamily="18" charset="0"/>
              </a:rPr>
              <a:t>ở toàn bộ 6 Vùng </a:t>
            </a:r>
            <a:r>
              <a:rPr lang="en-US" sz="2200" dirty="0">
                <a:solidFill>
                  <a:schemeClr val="tx1"/>
                </a:solidFill>
                <a:latin typeface="Times New Roman" panose="02020603050405020304" pitchFamily="18" charset="0"/>
                <a:ea typeface="Times New Roman" panose="02020603050405020304" pitchFamily="18" charset="0"/>
              </a:rPr>
              <a:t>KT-XH </a:t>
            </a:r>
            <a:r>
              <a:rPr lang="vi-VN" sz="2200" dirty="0">
                <a:solidFill>
                  <a:schemeClr val="tx1"/>
                </a:solidFill>
                <a:latin typeface="Times New Roman" panose="02020603050405020304" pitchFamily="18" charset="0"/>
                <a:ea typeface="Times New Roman" panose="02020603050405020304" pitchFamily="18" charset="0"/>
              </a:rPr>
              <a:t>của cả nước</a:t>
            </a:r>
            <a:r>
              <a:rPr lang="en-US" sz="2200" dirty="0">
                <a:solidFill>
                  <a:schemeClr val="tx1"/>
                </a:solidFill>
                <a:latin typeface="Times New Roman" panose="02020603050405020304" pitchFamily="18" charset="0"/>
                <a:ea typeface="Times New Roman" panose="02020603050405020304" pitchFamily="18" charset="0"/>
              </a:rPr>
              <a:t>.</a:t>
            </a: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(5) Trong khó khăn, các lĩnh vực </a:t>
            </a:r>
            <a:r>
              <a:rPr lang="en-US" sz="2200" dirty="0">
                <a:solidFill>
                  <a:schemeClr val="tx1"/>
                </a:solidFill>
                <a:latin typeface="Times New Roman" panose="02020603050405020304" pitchFamily="18" charset="0"/>
                <a:ea typeface="Times New Roman" panose="02020603050405020304" pitchFamily="18" charset="0"/>
              </a:rPr>
              <a:t>VH, XH </a:t>
            </a:r>
            <a:r>
              <a:rPr lang="vi-VN" sz="2200" dirty="0">
                <a:solidFill>
                  <a:schemeClr val="tx1"/>
                </a:solidFill>
                <a:latin typeface="Times New Roman" panose="02020603050405020304" pitchFamily="18" charset="0"/>
                <a:ea typeface="Times New Roman" panose="02020603050405020304" pitchFamily="18" charset="0"/>
              </a:rPr>
              <a:t>vẫn tiếp tục được quan tâm chăm lo, đầu tư phát triển, đạt được nhiều kết quả quan trọng, rõ rệt. </a:t>
            </a:r>
            <a:r>
              <a:rPr lang="en-US" sz="2200" dirty="0">
                <a:solidFill>
                  <a:schemeClr val="tx1"/>
                </a:solidFill>
                <a:latin typeface="Times New Roman" panose="02020603050405020304" pitchFamily="18" charset="0"/>
                <a:ea typeface="Times New Roman" panose="02020603050405020304" pitchFamily="18" charset="0"/>
              </a:rPr>
              <a:t>HN </a:t>
            </a:r>
            <a:r>
              <a:rPr lang="vi-VN" sz="2200" dirty="0">
                <a:solidFill>
                  <a:schemeClr val="tx1"/>
                </a:solidFill>
                <a:latin typeface="Times New Roman" panose="02020603050405020304" pitchFamily="18" charset="0"/>
                <a:ea typeface="Times New Roman" panose="02020603050405020304" pitchFamily="18" charset="0"/>
              </a:rPr>
              <a:t>Văn hóa toàn quốc lần đầu tiên được tổ chức rất thành công, đã tạo ra một nguồn sinh lực mới, khí thế mới cho sự nghiệp XD, chấn hưng nền văn hóa Việt Nam tiên tiến, đậm đà bản sắc dân tộc, được dư luận rộng rãi trong cả nước hoan nghênh và đồng tình, ủng hộ cao</a:t>
            </a:r>
            <a:r>
              <a:rPr lang="en-US" sz="2200" dirty="0">
                <a:solidFill>
                  <a:schemeClr val="tx1"/>
                </a:solidFill>
                <a:latin typeface="Times New Roman" panose="02020603050405020304" pitchFamily="18" charset="0"/>
                <a:ea typeface="Times New Roman" panose="02020603050405020304" pitchFamily="18" charset="0"/>
              </a:rPr>
              <a:t>.</a:t>
            </a:r>
            <a:r>
              <a:rPr lang="vi-VN" sz="2200" dirty="0">
                <a:solidFill>
                  <a:schemeClr val="tx1"/>
                </a:solidFill>
                <a:latin typeface="Times New Roman" panose="02020603050405020304" pitchFamily="18" charset="0"/>
                <a:ea typeface="Times New Roman" panose="02020603050405020304" pitchFamily="18" charset="0"/>
              </a:rPr>
              <a:t> An sinh XH được bảo đảm; đời sống </a:t>
            </a:r>
            <a:r>
              <a:rPr lang="en-US" sz="2200" dirty="0">
                <a:solidFill>
                  <a:schemeClr val="tx1"/>
                </a:solidFill>
                <a:latin typeface="Times New Roman" panose="02020603050405020304" pitchFamily="18" charset="0"/>
                <a:ea typeface="Times New Roman" panose="02020603050405020304" pitchFamily="18" charset="0"/>
              </a:rPr>
              <a:t>ND </a:t>
            </a:r>
            <a:r>
              <a:rPr lang="vi-VN" sz="2200" dirty="0">
                <a:solidFill>
                  <a:schemeClr val="tx1"/>
                </a:solidFill>
                <a:latin typeface="Times New Roman" panose="02020603050405020304" pitchFamily="18" charset="0"/>
                <a:ea typeface="Times New Roman" panose="02020603050405020304" pitchFamily="18" charset="0"/>
              </a:rPr>
              <a:t>được cải thiện</a:t>
            </a:r>
            <a:r>
              <a:rPr lang="en-US" sz="2200" dirty="0">
                <a:solidFill>
                  <a:schemeClr val="tx1"/>
                </a:solidFill>
                <a:latin typeface="Times New Roman" panose="02020603050405020304" pitchFamily="18" charset="0"/>
                <a:ea typeface="Times New Roman" panose="02020603050405020304" pitchFamily="18" charset="0"/>
              </a:rPr>
              <a:t>. </a:t>
            </a:r>
            <a:r>
              <a:rPr lang="vi-VN" sz="2200" dirty="0">
                <a:solidFill>
                  <a:schemeClr val="tx1"/>
                </a:solidFill>
                <a:latin typeface="Times New Roman" panose="02020603050405020304" pitchFamily="18" charset="0"/>
                <a:ea typeface="Times New Roman" panose="02020603050405020304" pitchFamily="18" charset="0"/>
              </a:rPr>
              <a:t>Đặc biệt, trong phòng, chống đại dịch Covid-19, truyền thống anh hùng, yêu nước, "thương người như thể thương thân" của dân tộc ta và tính ưu việt của chế độ ta lại được phát huy lên một tầm cao mới (đã giải ngân 104 nghìn tỷ đồng, hỗ trợ cho gần 58 triệu người dân, người lao động và 1,4 triệu người sử dụng lao động). </a:t>
            </a:r>
          </a:p>
        </p:txBody>
      </p:sp>
    </p:spTree>
    <p:extLst>
      <p:ext uri="{BB962C8B-B14F-4D97-AF65-F5344CB8AC3E}">
        <p14:creationId xmlns:p14="http://schemas.microsoft.com/office/powerpoint/2010/main" val="2971678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6">
                                            <p:txEl>
                                              <p:pRg st="1" end="1"/>
                                            </p:txEl>
                                          </p:spTgt>
                                        </p:tgtEl>
                                        <p:attrNameLst>
                                          <p:attrName>style.visibility</p:attrName>
                                        </p:attrNameLst>
                                      </p:cBhvr>
                                      <p:to>
                                        <p:strVal val="visible"/>
                                      </p:to>
                                    </p:set>
                                    <p:anim calcmode="lin" valueType="num">
                                      <p:cBhvr additive="base">
                                        <p:cTn id="13"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Rounded Corners 4">
            <a:extLst>
              <a:ext uri="{FF2B5EF4-FFF2-40B4-BE49-F238E27FC236}">
                <a16:creationId xmlns:a16="http://schemas.microsoft.com/office/drawing/2014/main" xmlns="" id="{412062B9-2FBF-3C46-423D-874FA63C8EF6}"/>
              </a:ext>
            </a:extLst>
          </p:cNvPr>
          <p:cNvSpPr/>
          <p:nvPr/>
        </p:nvSpPr>
        <p:spPr>
          <a:xfrm>
            <a:off x="0" y="0"/>
            <a:ext cx="12192000" cy="914400"/>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rgbClr val="FF0000"/>
                </a:solidFill>
                <a:latin typeface="Times New Roman" panose="02020603050405020304" pitchFamily="18" charset="0"/>
                <a:cs typeface="Times New Roman" panose="02020603050405020304" pitchFamily="18" charset="0"/>
              </a:rPr>
              <a:t>I. </a:t>
            </a:r>
            <a:r>
              <a:rPr lang="vi-VN" sz="2400" dirty="0">
                <a:solidFill>
                  <a:srgbClr val="FF0000"/>
                </a:solidFill>
                <a:latin typeface="Times New Roman" panose="02020603050405020304" pitchFamily="18" charset="0"/>
                <a:cs typeface="Times New Roman" panose="02020603050405020304" pitchFamily="18" charset="0"/>
              </a:rPr>
              <a:t>BÁO CÁO KIỂM ĐIỂM SỰ LÃNH ĐẠO, CHỈ ĐẠO CỦA </a:t>
            </a:r>
            <a:r>
              <a:rPr lang="en-US" sz="2400" dirty="0">
                <a:solidFill>
                  <a:srgbClr val="FF0000"/>
                </a:solidFill>
                <a:latin typeface="Times New Roman" panose="02020603050405020304" pitchFamily="18" charset="0"/>
                <a:cs typeface="Times New Roman" panose="02020603050405020304" pitchFamily="18" charset="0"/>
              </a:rPr>
              <a:t>BCT, BBT </a:t>
            </a:r>
            <a:r>
              <a:rPr lang="vi-VN" sz="2400" dirty="0">
                <a:solidFill>
                  <a:srgbClr val="FF0000"/>
                </a:solidFill>
                <a:latin typeface="Times New Roman" panose="02020603050405020304" pitchFamily="18" charset="0"/>
                <a:cs typeface="Times New Roman" panose="02020603050405020304" pitchFamily="18" charset="0"/>
              </a:rPr>
              <a:t>GIỮA NHIỆM KỲ VÀ MỘT SỐ NHIỆM VỤ TRỌNG TÂM ĐẾN HẾT NHIỆM KỲ </a:t>
            </a:r>
            <a:r>
              <a:rPr lang="en-US" sz="2400" dirty="0">
                <a:solidFill>
                  <a:srgbClr val="FF0000"/>
                </a:solidFill>
                <a:latin typeface="Times New Roman" panose="02020603050405020304" pitchFamily="18" charset="0"/>
                <a:cs typeface="Times New Roman" panose="02020603050405020304" pitchFamily="18" charset="0"/>
              </a:rPr>
              <a:t>ĐH </a:t>
            </a:r>
            <a:r>
              <a:rPr lang="vi-VN" sz="2400" dirty="0">
                <a:solidFill>
                  <a:srgbClr val="FF0000"/>
                </a:solidFill>
                <a:latin typeface="Times New Roman" panose="02020603050405020304" pitchFamily="18" charset="0"/>
                <a:cs typeface="Times New Roman" panose="02020603050405020304" pitchFamily="18" charset="0"/>
              </a:rPr>
              <a:t>XIII CỦA ĐẢNG</a:t>
            </a:r>
            <a:endParaRPr lang="en-US" sz="2400" dirty="0">
              <a:solidFill>
                <a:srgbClr val="FF0000"/>
              </a:solidFill>
              <a:latin typeface="Times New Roman" panose="02020603050405020304" pitchFamily="18" charset="0"/>
              <a:cs typeface="Times New Roman" panose="02020603050405020304" pitchFamily="18" charset="0"/>
            </a:endParaRPr>
          </a:p>
        </p:txBody>
      </p:sp>
      <p:sp>
        <p:nvSpPr>
          <p:cNvPr id="6" name="Rectangle: Rounded Corners 5">
            <a:extLst>
              <a:ext uri="{FF2B5EF4-FFF2-40B4-BE49-F238E27FC236}">
                <a16:creationId xmlns:a16="http://schemas.microsoft.com/office/drawing/2014/main" xmlns="" id="{EDC6B190-6B45-601B-3952-B33A2747A20D}"/>
              </a:ext>
            </a:extLst>
          </p:cNvPr>
          <p:cNvSpPr/>
          <p:nvPr/>
        </p:nvSpPr>
        <p:spPr>
          <a:xfrm>
            <a:off x="0" y="914400"/>
            <a:ext cx="12192000" cy="5865091"/>
          </a:xfrm>
          <a:prstGeom prst="roundRec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a:lnSpc>
                <a:spcPct val="114000"/>
              </a:lnSpc>
              <a:defRPr/>
            </a:pPr>
            <a:r>
              <a:rPr lang="en-US" sz="2200" dirty="0">
                <a:solidFill>
                  <a:srgbClr val="00B050"/>
                </a:solidFill>
                <a:latin typeface="Times New Roman" panose="02020603050405020304" pitchFamily="18" charset="0"/>
                <a:ea typeface="Times New Roman" panose="02020603050405020304" pitchFamily="18" charset="0"/>
              </a:rPr>
              <a:t>H</a:t>
            </a:r>
            <a:r>
              <a:rPr lang="vi-VN" sz="2200" dirty="0">
                <a:solidFill>
                  <a:srgbClr val="00B050"/>
                </a:solidFill>
                <a:latin typeface="Times New Roman" panose="02020603050405020304" pitchFamily="18" charset="0"/>
                <a:ea typeface="Times New Roman" panose="02020603050405020304" pitchFamily="18" charset="0"/>
              </a:rPr>
              <a:t>ai là, về </a:t>
            </a:r>
            <a:r>
              <a:rPr lang="en-US" sz="2200" dirty="0">
                <a:solidFill>
                  <a:srgbClr val="00B050"/>
                </a:solidFill>
                <a:latin typeface="Times New Roman" panose="02020603050405020304" pitchFamily="18" charset="0"/>
                <a:ea typeface="Times New Roman" panose="02020603050405020304" pitchFamily="18" charset="0"/>
              </a:rPr>
              <a:t>QP, AN, ĐN (</a:t>
            </a:r>
            <a:r>
              <a:rPr lang="en-US" sz="2200" dirty="0">
                <a:solidFill>
                  <a:srgbClr val="FF0000"/>
                </a:solidFill>
                <a:latin typeface="Times New Roman" panose="02020603050405020304" pitchFamily="18" charset="0"/>
                <a:ea typeface="Times New Roman" panose="02020603050405020304" pitchFamily="18" charset="0"/>
              </a:rPr>
              <a:t>6</a:t>
            </a:r>
            <a:r>
              <a:rPr lang="en-US" sz="2200" dirty="0">
                <a:solidFill>
                  <a:srgbClr val="00B050"/>
                </a:solidFill>
                <a:latin typeface="Times New Roman" panose="02020603050405020304" pitchFamily="18" charset="0"/>
                <a:ea typeface="Times New Roman" panose="02020603050405020304" pitchFamily="18" charset="0"/>
              </a:rPr>
              <a:t>)</a:t>
            </a:r>
            <a:r>
              <a:rPr lang="vi-VN" sz="2200" dirty="0">
                <a:solidFill>
                  <a:srgbClr val="00B050"/>
                </a:solidFill>
                <a:latin typeface="Times New Roman" panose="02020603050405020304" pitchFamily="18" charset="0"/>
                <a:ea typeface="Times New Roman" panose="02020603050405020304" pitchFamily="18" charset="0"/>
              </a:rPr>
              <a:t> </a:t>
            </a: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(1) </a:t>
            </a:r>
            <a:r>
              <a:rPr lang="en-US" sz="2200" dirty="0">
                <a:solidFill>
                  <a:schemeClr val="tx1"/>
                </a:solidFill>
                <a:latin typeface="Times New Roman" panose="02020603050405020304" pitchFamily="18" charset="0"/>
                <a:ea typeface="Times New Roman" panose="02020603050405020304" pitchFamily="18" charset="0"/>
              </a:rPr>
              <a:t>BCHTW, BCT, BBT </a:t>
            </a:r>
            <a:r>
              <a:rPr lang="vi-VN" sz="2200" dirty="0">
                <a:solidFill>
                  <a:schemeClr val="tx1"/>
                </a:solidFill>
                <a:latin typeface="Times New Roman" panose="02020603050405020304" pitchFamily="18" charset="0"/>
                <a:ea typeface="Times New Roman" panose="02020603050405020304" pitchFamily="18" charset="0"/>
              </a:rPr>
              <a:t>đã tiếp tục quan tâm lãnh đạo, chỉ đạo lĩnh vực </a:t>
            </a:r>
            <a:r>
              <a:rPr lang="en-US" sz="2200" dirty="0">
                <a:solidFill>
                  <a:schemeClr val="tx1"/>
                </a:solidFill>
                <a:latin typeface="Times New Roman" panose="02020603050405020304" pitchFamily="18" charset="0"/>
                <a:ea typeface="Times New Roman" panose="02020603050405020304" pitchFamily="18" charset="0"/>
              </a:rPr>
              <a:t>QP, AN, ĐN</a:t>
            </a:r>
            <a:r>
              <a:rPr lang="vi-VN" sz="2200" dirty="0">
                <a:solidFill>
                  <a:schemeClr val="tx1"/>
                </a:solidFill>
                <a:latin typeface="Times New Roman" panose="02020603050405020304" pitchFamily="18" charset="0"/>
                <a:ea typeface="Times New Roman" panose="02020603050405020304" pitchFamily="18" charset="0"/>
              </a:rPr>
              <a:t>; từng bước hoàn thiện và phát triển tư duy lý luận, chủ trương, đường lối của Đảng về XD và tổ chức thực hiện </a:t>
            </a:r>
            <a:r>
              <a:rPr lang="en-US" sz="2200" dirty="0">
                <a:solidFill>
                  <a:schemeClr val="tx1"/>
                </a:solidFill>
                <a:latin typeface="Times New Roman" panose="02020603050405020304" pitchFamily="18" charset="0"/>
                <a:ea typeface="Times New Roman" panose="02020603050405020304" pitchFamily="18" charset="0"/>
              </a:rPr>
              <a:t>CLBVTQ </a:t>
            </a:r>
            <a:r>
              <a:rPr lang="vi-VN" sz="2200" dirty="0">
                <a:solidFill>
                  <a:schemeClr val="tx1"/>
                </a:solidFill>
                <a:latin typeface="Times New Roman" panose="02020603050405020304" pitchFamily="18" charset="0"/>
                <a:ea typeface="Times New Roman" panose="02020603050405020304" pitchFamily="18" charset="0"/>
              </a:rPr>
              <a:t>theo hướng: Tăng cường thế trận lòng dân; chủ động, kịp thời phát hiện, ngăn ngừa, đẩy lùi nguy cơ chiến tranh, xung đột, bảo vệ </a:t>
            </a:r>
            <a:r>
              <a:rPr lang="en-US" sz="2200" dirty="0">
                <a:solidFill>
                  <a:schemeClr val="tx1"/>
                </a:solidFill>
                <a:latin typeface="Times New Roman" panose="02020603050405020304" pitchFamily="18" charset="0"/>
                <a:ea typeface="Times New Roman" panose="02020603050405020304" pitchFamily="18" charset="0"/>
              </a:rPr>
              <a:t>TQ </a:t>
            </a:r>
            <a:r>
              <a:rPr lang="vi-VN" sz="2200" dirty="0">
                <a:solidFill>
                  <a:schemeClr val="tx1"/>
                </a:solidFill>
                <a:latin typeface="Times New Roman" panose="02020603050405020304" pitchFamily="18" charset="0"/>
                <a:ea typeface="Times New Roman" panose="02020603050405020304" pitchFamily="18" charset="0"/>
              </a:rPr>
              <a:t>từ sớm, từ xa; giữ nước từ khi nước chưa nguy. </a:t>
            </a: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(2) Tiếp tục củng cố, tăng cường </a:t>
            </a:r>
            <a:r>
              <a:rPr lang="en-US" sz="2200" dirty="0">
                <a:solidFill>
                  <a:schemeClr val="tx1"/>
                </a:solidFill>
                <a:latin typeface="Times New Roman" panose="02020603050405020304" pitchFamily="18" charset="0"/>
                <a:ea typeface="Times New Roman" panose="02020603050405020304" pitchFamily="18" charset="0"/>
              </a:rPr>
              <a:t>QP, AN</a:t>
            </a:r>
            <a:r>
              <a:rPr lang="vi-VN" sz="2200" dirty="0">
                <a:solidFill>
                  <a:schemeClr val="tx1"/>
                </a:solidFill>
                <a:latin typeface="Times New Roman" panose="02020603050405020304" pitchFamily="18" charset="0"/>
                <a:ea typeface="Times New Roman" panose="02020603050405020304" pitchFamily="18" charset="0"/>
              </a:rPr>
              <a:t>; giữ vững môi trường hòa bình, ổn định để phát triển đất nước. </a:t>
            </a: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(3) Xử lý linh hoạt, cân bằng, hài hòa quan hệ với các nước láng giềng, các nước lớn, các nước trong khu vực cũng như các tình huống phức tạp trên biển và tuyến biên giới. </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 (4) Bảo đảm </a:t>
            </a:r>
            <a:r>
              <a:rPr lang="en-US" sz="2200" dirty="0">
                <a:solidFill>
                  <a:schemeClr val="tx1"/>
                </a:solidFill>
                <a:latin typeface="Times New Roman" panose="02020603050405020304" pitchFamily="18" charset="0"/>
                <a:ea typeface="Times New Roman" panose="02020603050405020304" pitchFamily="18" charset="0"/>
              </a:rPr>
              <a:t>ANCT, TT, ATXH, AN</a:t>
            </a:r>
            <a:r>
              <a:rPr lang="vi-VN" sz="2200" dirty="0">
                <a:solidFill>
                  <a:schemeClr val="tx1"/>
                </a:solidFill>
                <a:latin typeface="Times New Roman" panose="02020603050405020304" pitchFamily="18" charset="0"/>
                <a:ea typeface="Times New Roman" panose="02020603050405020304" pitchFamily="18" charset="0"/>
              </a:rPr>
              <a:t>, an toàn cho các sự kiện CT quan trọng của đất nước. </a:t>
            </a:r>
            <a:endParaRPr lang="en-US" sz="2200" dirty="0">
              <a:solidFill>
                <a:schemeClr val="tx1"/>
              </a:solidFill>
              <a:latin typeface="Times New Roman" panose="02020603050405020304" pitchFamily="18" charset="0"/>
              <a:ea typeface="Times New Roman" panose="02020603050405020304" pitchFamily="18" charset="0"/>
            </a:endParaRPr>
          </a:p>
          <a:p>
            <a:pPr lvl="0" algn="just" defTabSz="914400">
              <a:lnSpc>
                <a:spcPct val="114000"/>
              </a:lnSpc>
              <a:defRPr/>
            </a:pPr>
            <a:r>
              <a:rPr lang="vi-VN" sz="2200" dirty="0">
                <a:solidFill>
                  <a:schemeClr val="tx1"/>
                </a:solidFill>
                <a:latin typeface="Times New Roman" panose="02020603050405020304" pitchFamily="18" charset="0"/>
                <a:ea typeface="Times New Roman" panose="02020603050405020304" pitchFamily="18" charset="0"/>
              </a:rPr>
              <a:t>(5) Chủ động, tích cực đấu tranh, phản bác các luận điểm sai trái, xuyên tạc của các thế lực thù địch, phản động. </a:t>
            </a:r>
          </a:p>
        </p:txBody>
      </p:sp>
    </p:spTree>
    <p:extLst>
      <p:ext uri="{BB962C8B-B14F-4D97-AF65-F5344CB8AC3E}">
        <p14:creationId xmlns:p14="http://schemas.microsoft.com/office/powerpoint/2010/main" val="36204250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arn(inVertical)">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 calcmode="lin" valueType="num">
                                      <p:cBhvr additive="base">
                                        <p:cTn id="12" dur="5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13" dur="5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4" fill="hold" nodeType="clickEffect">
                                  <p:stCondLst>
                                    <p:cond delay="0"/>
                                  </p:stCondLst>
                                  <p:childTnLst>
                                    <p:set>
                                      <p:cBhvr>
                                        <p:cTn id="17" dur="1" fill="hold">
                                          <p:stCondLst>
                                            <p:cond delay="0"/>
                                          </p:stCondLst>
                                        </p:cTn>
                                        <p:tgtEl>
                                          <p:spTgt spid="6">
                                            <p:txEl>
                                              <p:pRg st="2" end="2"/>
                                            </p:txEl>
                                          </p:spTgt>
                                        </p:tgtEl>
                                        <p:attrNameLst>
                                          <p:attrName>style.visibility</p:attrName>
                                        </p:attrNameLst>
                                      </p:cBhvr>
                                      <p:to>
                                        <p:strVal val="visible"/>
                                      </p:to>
                                    </p:set>
                                    <p:anim calcmode="lin" valueType="num">
                                      <p:cBhvr additive="base">
                                        <p:cTn id="18"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9"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4" fill="hold" nodeType="clickEffect">
                                  <p:stCondLst>
                                    <p:cond delay="0"/>
                                  </p:stCondLst>
                                  <p:childTnLst>
                                    <p:set>
                                      <p:cBhvr>
                                        <p:cTn id="23" dur="1" fill="hold">
                                          <p:stCondLst>
                                            <p:cond delay="0"/>
                                          </p:stCondLst>
                                        </p:cTn>
                                        <p:tgtEl>
                                          <p:spTgt spid="6">
                                            <p:txEl>
                                              <p:pRg st="3" end="3"/>
                                            </p:txEl>
                                          </p:spTgt>
                                        </p:tgtEl>
                                        <p:attrNameLst>
                                          <p:attrName>style.visibility</p:attrName>
                                        </p:attrNameLst>
                                      </p:cBhvr>
                                      <p:to>
                                        <p:strVal val="visible"/>
                                      </p:to>
                                    </p:set>
                                    <p:anim calcmode="lin" valueType="num">
                                      <p:cBhvr additive="base">
                                        <p:cTn id="24"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5"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nodeType="clickEffect">
                                  <p:stCondLst>
                                    <p:cond delay="0"/>
                                  </p:stCondLst>
                                  <p:childTnLst>
                                    <p:set>
                                      <p:cBhvr>
                                        <p:cTn id="29" dur="1" fill="hold">
                                          <p:stCondLst>
                                            <p:cond delay="0"/>
                                          </p:stCondLst>
                                        </p:cTn>
                                        <p:tgtEl>
                                          <p:spTgt spid="6">
                                            <p:txEl>
                                              <p:pRg st="4" end="4"/>
                                            </p:txEl>
                                          </p:spTgt>
                                        </p:tgtEl>
                                        <p:attrNameLst>
                                          <p:attrName>style.visibility</p:attrName>
                                        </p:attrNameLst>
                                      </p:cBhvr>
                                      <p:to>
                                        <p:strVal val="visible"/>
                                      </p:to>
                                    </p:set>
                                    <p:anim calcmode="lin" valueType="num">
                                      <p:cBhvr additive="base">
                                        <p:cTn id="30"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31"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4" fill="hold" nodeType="clickEffect">
                                  <p:stCondLst>
                                    <p:cond delay="0"/>
                                  </p:stCondLst>
                                  <p:childTnLst>
                                    <p:set>
                                      <p:cBhvr>
                                        <p:cTn id="35" dur="1" fill="hold">
                                          <p:stCondLst>
                                            <p:cond delay="0"/>
                                          </p:stCondLst>
                                        </p:cTn>
                                        <p:tgtEl>
                                          <p:spTgt spid="6">
                                            <p:txEl>
                                              <p:pRg st="5" end="5"/>
                                            </p:txEl>
                                          </p:spTgt>
                                        </p:tgtEl>
                                        <p:attrNameLst>
                                          <p:attrName>style.visibility</p:attrName>
                                        </p:attrNameLst>
                                      </p:cBhvr>
                                      <p:to>
                                        <p:strVal val="visible"/>
                                      </p:to>
                                    </p:set>
                                    <p:anim calcmode="lin" valueType="num">
                                      <p:cBhvr additive="base">
                                        <p:cTn id="36"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7"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2013 - 2022"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 2013 - 2022</Template>
  <TotalTime>849</TotalTime>
  <Words>9010</Words>
  <Application>Microsoft Office PowerPoint</Application>
  <PresentationFormat>Custom</PresentationFormat>
  <Paragraphs>212</Paragraphs>
  <Slides>44</Slides>
  <Notes>0</Notes>
  <HiddenSlides>0</HiddenSlides>
  <MMClips>0</MMClips>
  <ScaleCrop>false</ScaleCrop>
  <HeadingPairs>
    <vt:vector size="4" baseType="variant">
      <vt:variant>
        <vt:lpstr>Theme</vt:lpstr>
      </vt:variant>
      <vt:variant>
        <vt:i4>1</vt:i4>
      </vt:variant>
      <vt:variant>
        <vt:lpstr>Slide Titles</vt:lpstr>
      </vt:variant>
      <vt:variant>
        <vt:i4>44</vt:i4>
      </vt:variant>
    </vt:vector>
  </HeadingPairs>
  <TitlesOfParts>
    <vt:vector size="45"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Dung</cp:lastModifiedBy>
  <cp:revision>34</cp:revision>
  <dcterms:created xsi:type="dcterms:W3CDTF">2023-02-14T02:57:14Z</dcterms:created>
  <dcterms:modified xsi:type="dcterms:W3CDTF">2023-07-20T07:02:53Z</dcterms:modified>
</cp:coreProperties>
</file>