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</p:sldMasterIdLst>
  <p:notesMasterIdLst>
    <p:notesMasterId r:id="rId22"/>
  </p:notesMasterIdLst>
  <p:sldIdLst>
    <p:sldId id="382" r:id="rId3"/>
    <p:sldId id="356" r:id="rId4"/>
    <p:sldId id="357" r:id="rId5"/>
    <p:sldId id="358" r:id="rId6"/>
    <p:sldId id="359" r:id="rId7"/>
    <p:sldId id="293" r:id="rId8"/>
    <p:sldId id="353" r:id="rId9"/>
    <p:sldId id="360" r:id="rId10"/>
    <p:sldId id="362" r:id="rId11"/>
    <p:sldId id="342" r:id="rId12"/>
    <p:sldId id="363" r:id="rId13"/>
    <p:sldId id="345" r:id="rId14"/>
    <p:sldId id="374" r:id="rId15"/>
    <p:sldId id="346" r:id="rId16"/>
    <p:sldId id="349" r:id="rId17"/>
    <p:sldId id="348" r:id="rId18"/>
    <p:sldId id="350" r:id="rId19"/>
    <p:sldId id="375" r:id="rId20"/>
    <p:sldId id="36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A5C"/>
    <a:srgbClr val="F8F8F8"/>
    <a:srgbClr val="FF66CC"/>
    <a:srgbClr val="00CC00"/>
    <a:srgbClr val="FF3300"/>
    <a:srgbClr val="CC0053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78"/>
    <p:restoredTop sz="94728"/>
  </p:normalViewPr>
  <p:slideViewPr>
    <p:cSldViewPr showGuides="1">
      <p:cViewPr varScale="1">
        <p:scale>
          <a:sx n="72" d="100"/>
          <a:sy n="72" d="100"/>
        </p:scale>
        <p:origin x="356" y="44"/>
      </p:cViewPr>
      <p:guideLst>
        <p:guide orient="horz" pos="2160"/>
        <p:guide pos="3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en-US" sz="1200" dirty="0"/>
              <a:t>‹#›</a:t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2355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3</a:t>
            </a:fld>
            <a:endParaRPr lang="en-US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smtClean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581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suction.wav"/>
          </p:stSnd>
        </p:sndAc>
      </p:transition>
    </mc:Choice>
    <mc:Fallback xmlns="">
      <p:transition spd="slow">
        <p:fade/>
        <p:sndAc>
          <p:stSnd>
            <p:snd r:embed="rId3" name="suction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smtClean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2629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suction.wav"/>
          </p:stSnd>
        </p:sndAc>
      </p:transition>
    </mc:Choice>
    <mc:Fallback xmlns="">
      <p:transition spd="slow">
        <p:fade/>
        <p:sndAc>
          <p:stSnd>
            <p:snd r:embed="rId3" name="suction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smtClean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834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suction.wav"/>
          </p:stSnd>
        </p:sndAc>
      </p:transition>
    </mc:Choice>
    <mc:Fallback xmlns="">
      <p:transition spd="slow">
        <p:fade/>
        <p:sndAc>
          <p:stSnd>
            <p:snd r:embed="rId3" name="suction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13F8A8-1F14-9BC0-5BF6-939274740A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D5F0F8-FA5C-1179-AF05-F9381224C6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09ECD3-11CE-CBBC-3E32-E336B0FC7D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4B2F4-C9D9-4120-B984-B269509175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469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2A720C-881C-800D-4364-81BD9B2D5D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1B8868-4B7A-A9D6-945F-0346629032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900D0C-5C50-06C2-2F0E-A69F269B91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AC46C-AF2E-4D8A-96C2-28DC1699EF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418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AFE8D9-C92C-1A67-494F-D0CC8F56E6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386FB6-3879-522B-3EF4-8B39BAA19F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724908-481F-5DEF-EFC2-DD4112B482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1B7F5-440A-43A7-BEF0-7953D97590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748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418531-C35B-67C4-440C-09B0C5992C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4943FC-D805-2092-9A27-E1218E1EDA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C982B8-6BF1-17A2-D45F-A6DEF1447C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77514-4B3B-4D6D-8429-7A9218AD7A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990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A8C1CE8-B876-EE8A-E3CA-85447E5551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18F169D-18DB-7C8E-1345-E3E81C5D2A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8871D2F-77A5-599C-3AD7-BF6917EAD0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DD4A1-29DA-469C-B018-F617979783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916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FE0FC43-573B-A5E9-750A-32F2E47E13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F84498E-4150-D12B-C217-C05EBAE073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6F00EE7-55E3-A4CE-84AC-993000B38D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91846-DDE1-4F8B-A173-20ED704FEF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9864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190B7ED-49C0-95BC-C9C9-4ABD09D695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4FD57F2-DD54-DEF1-F0F9-E9B4C81E42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1A34B2C-9072-A20B-F30B-87DCB29DDC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5EA99-204D-4A8A-8E42-3CE292DD06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337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A28AF-4DCE-029D-9CA5-8F73C55A56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3DA632-D307-441A-CA7C-99E1984418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D39473-63ED-D55A-3B03-DF2712F122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4F281-2A5B-4163-AECF-7B885AFD37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82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smtClean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286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suction.wav"/>
          </p:stSnd>
        </p:sndAc>
      </p:transition>
    </mc:Choice>
    <mc:Fallback xmlns="">
      <p:transition spd="slow">
        <p:fade/>
        <p:sndAc>
          <p:stSnd>
            <p:snd r:embed="rId3" name="suction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135F85-ACF9-21CD-DFA4-E7F9D49E72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858273-9FD8-F299-064F-9573F66C92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E27CCE-B2D5-B386-81FB-3474C84576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19C1A-6531-47B5-A39A-FD6F995AA2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758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B4A4B3-A213-C98D-BE43-5D1EA97E16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DD3008-892B-C18C-3D5E-6773FFC427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0DC7E7-0305-8139-4A72-D3C49D213E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62FA8-BF84-493D-A0AF-792AAADE57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993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3CDC8F-023C-C64F-2EAB-425E7D56AC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DE0018-A482-2700-AD33-4C4FADABA8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BD3A26-AA7D-D721-D6F5-FD6DDAF509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CAD07-FFFA-4E5B-AEDC-FD06E646EA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050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smtClean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453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suction.wav"/>
          </p:stSnd>
        </p:sndAc>
      </p:transition>
    </mc:Choice>
    <mc:Fallback xmlns="">
      <p:transition spd="slow">
        <p:fade/>
        <p:sndAc>
          <p:stSnd>
            <p:snd r:embed="rId3" name="suction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smtClean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80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suction.wav"/>
          </p:stSnd>
        </p:sndAc>
      </p:transition>
    </mc:Choice>
    <mc:Fallback xmlns="">
      <p:transition spd="slow">
        <p:fade/>
        <p:sndAc>
          <p:stSnd>
            <p:snd r:embed="rId3" name="suction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smtClean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829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suction.wav"/>
          </p:stSnd>
        </p:sndAc>
      </p:transition>
    </mc:Choice>
    <mc:Fallback xmlns="">
      <p:transition spd="slow">
        <p:fade/>
        <p:sndAc>
          <p:stSnd>
            <p:snd r:embed="rId3" name="suction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smtClean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146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suction.wav"/>
          </p:stSnd>
        </p:sndAc>
      </p:transition>
    </mc:Choice>
    <mc:Fallback xmlns="">
      <p:transition spd="slow">
        <p:fade/>
        <p:sndAc>
          <p:stSnd>
            <p:snd r:embed="rId3" name="suction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smtClean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937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suction.wav"/>
          </p:stSnd>
        </p:sndAc>
      </p:transition>
    </mc:Choice>
    <mc:Fallback xmlns="">
      <p:transition spd="slow">
        <p:fade/>
        <p:sndAc>
          <p:stSnd>
            <p:snd r:embed="rId3" name="suction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smtClean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971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suction.wav"/>
          </p:stSnd>
        </p:sndAc>
      </p:transition>
    </mc:Choice>
    <mc:Fallback xmlns="">
      <p:transition spd="slow">
        <p:fade/>
        <p:sndAc>
          <p:stSnd>
            <p:snd r:embed="rId3" name="suction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smtClean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797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suction.wav"/>
          </p:stSnd>
        </p:sndAc>
      </p:transition>
    </mc:Choice>
    <mc:Fallback xmlns="">
      <p:transition spd="slow">
        <p:fade/>
        <p:sndAc>
          <p:stSnd>
            <p:snd r:embed="rId3" name="suction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altLang="en-US" smtClean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71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3" name="suction.wav"/>
          </p:stSnd>
        </p:sndAc>
      </p:transition>
    </mc:Choice>
    <mc:Fallback xmlns="">
      <p:transition spd="slow">
        <p:fade/>
        <p:sndAc>
          <p:stSnd>
            <p:snd r:embed="rId14" name="suction.wav"/>
          </p:stSnd>
        </p:sndAc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84F916B-DFDA-7C6F-0619-18D5EA1688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8C09AC4-2ECA-F2F8-5548-BCBBBC77EC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5E4CB2B-B82F-CC90-EB0B-76DA7D33F25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44E5837-C886-BB02-12C6-D4A938CE35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786D933-17F2-E20A-79B8-B94741AE0D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5592E66-B333-4337-83A9-4759104BDB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69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306277ED-89C4-3E2E-2285-C5C0FE75B2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4E6EF387-3DB8-5059-76B2-970CC986DA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6" name="Picture 2" descr="Những khung hình đẹp đơn giản, dễ thương dùng để bàn">
            <a:extLst>
              <a:ext uri="{FF2B5EF4-FFF2-40B4-BE49-F238E27FC236}">
                <a16:creationId xmlns:a16="http://schemas.microsoft.com/office/drawing/2014/main" id="{163002FA-6441-3209-E422-A378D726F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WordArt 15">
            <a:extLst>
              <a:ext uri="{FF2B5EF4-FFF2-40B4-BE49-F238E27FC236}">
                <a16:creationId xmlns:a16="http://schemas.microsoft.com/office/drawing/2014/main" id="{34BAF2CD-E8E3-219C-993D-3E866D4DF2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3345010"/>
            <a:ext cx="5981700" cy="75723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0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s-x</a:t>
            </a:r>
          </a:p>
        </p:txBody>
      </p:sp>
      <p:sp>
        <p:nvSpPr>
          <p:cNvPr id="3078" name="WordArt 6">
            <a:extLst>
              <a:ext uri="{FF2B5EF4-FFF2-40B4-BE49-F238E27FC236}">
                <a16:creationId xmlns:a16="http://schemas.microsoft.com/office/drawing/2014/main" id="{9BCA24EE-65B9-E86C-16EB-12CF31AF54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24300" y="4216400"/>
            <a:ext cx="4343400" cy="685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kern="1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HảiYến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17A631-1BC1-474A-59B9-F8B40190828E}"/>
              </a:ext>
            </a:extLst>
          </p:cNvPr>
          <p:cNvSpPr txBox="1"/>
          <p:nvPr/>
        </p:nvSpPr>
        <p:spPr>
          <a:xfrm>
            <a:off x="1295400" y="890588"/>
            <a:ext cx="96012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UBND QUẬN LONG BIÊN</a:t>
            </a:r>
          </a:p>
          <a:p>
            <a:pPr algn="ctr">
              <a:defRPr/>
            </a:pPr>
            <a:r>
              <a:rPr lang="en-US" sz="24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TRƯỜNG MẦM NON GIANG BIÊN</a:t>
            </a:r>
            <a:endParaRPr lang="en-US" b="1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3080" name="Picture 4">
            <a:extLst>
              <a:ext uri="{FF2B5EF4-FFF2-40B4-BE49-F238E27FC236}">
                <a16:creationId xmlns:a16="http://schemas.microsoft.com/office/drawing/2014/main" id="{32E038EE-7ED5-A638-378D-B46D4A2A2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4" y="1817688"/>
            <a:ext cx="790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9">
            <a:extLst>
              <a:ext uri="{FF2B5EF4-FFF2-40B4-BE49-F238E27FC236}">
                <a16:creationId xmlns:a16="http://schemas.microsoft.com/office/drawing/2014/main" id="{C2F639B6-A73A-5E2B-927F-DEFD43E96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064125"/>
            <a:ext cx="3657600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3200" b="1" kern="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Lớp</a:t>
            </a:r>
            <a:r>
              <a:rPr lang="en-US" altLang="en-US" sz="32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MGL A4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C91CDB-EDC0-8403-0294-B79D7416469E}"/>
              </a:ext>
            </a:extLst>
          </p:cNvPr>
          <p:cNvSpPr/>
          <p:nvPr/>
        </p:nvSpPr>
        <p:spPr>
          <a:xfrm>
            <a:off x="2590800" y="2700785"/>
            <a:ext cx="719847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latin typeface="Arial" panose="020B0604020202020204" pitchFamily="34" charset="0"/>
              </a:rPr>
              <a:t>LĨNH VỰC PHÁT TRIỂN NGÔN NGỮ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0" y="-228600"/>
            <a:ext cx="9144000" cy="7086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endParaRPr lang="en-US" sz="9600" b="1" dirty="0">
              <a:solidFill>
                <a:srgbClr val="6600FF"/>
              </a:solidFill>
            </a:endParaRPr>
          </a:p>
        </p:txBody>
      </p:sp>
      <p:pic>
        <p:nvPicPr>
          <p:cNvPr id="12292" name="Picture 7" descr="18MOUS~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-228600"/>
            <a:ext cx="43434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11" descr="Butterfly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18288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Picture 11" descr="Butterfly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-152400"/>
            <a:ext cx="26670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 12"/>
          <p:cNvSpPr/>
          <p:nvPr/>
        </p:nvSpPr>
        <p:spPr>
          <a:xfrm>
            <a:off x="1905001" y="914401"/>
            <a:ext cx="2438400" cy="45078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700" b="1" dirty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X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76800" y="1295400"/>
            <a:ext cx="2362200" cy="37693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39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x</a:t>
            </a:r>
          </a:p>
        </p:txBody>
      </p:sp>
      <p:pic>
        <p:nvPicPr>
          <p:cNvPr id="20" name="Picture 2" descr="http://luyenchuanhduong.edu.vn/files/assets/chu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1638300"/>
            <a:ext cx="2667000" cy="3581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6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5"/>
          <p:cNvSpPr/>
          <p:nvPr/>
        </p:nvSpPr>
        <p:spPr>
          <a:xfrm>
            <a:off x="3352800" y="228600"/>
            <a:ext cx="5410200" cy="1600200"/>
          </a:xfrm>
          <a:prstGeom prst="horizontalScroll">
            <a:avLst>
              <a:gd name="adj" fmla="val 12500"/>
            </a:avLst>
          </a:prstGeom>
          <a:solidFill>
            <a:srgbClr val="66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/>
          </a:p>
        </p:txBody>
      </p:sp>
      <p:sp>
        <p:nvSpPr>
          <p:cNvPr id="13315" name="WordArt 8"/>
          <p:cNvSpPr>
            <a:spLocks noTextEdit="1"/>
          </p:cNvSpPr>
          <p:nvPr/>
        </p:nvSpPr>
        <p:spPr>
          <a:xfrm>
            <a:off x="3657600" y="533400"/>
            <a:ext cx="5029200" cy="838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so sánh chữ s,x</a:t>
            </a:r>
          </a:p>
        </p:txBody>
      </p:sp>
      <p:pic>
        <p:nvPicPr>
          <p:cNvPr id="13316" name="Picture 18" descr="photo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-228600"/>
            <a:ext cx="76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19" descr="photo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0"/>
            <a:ext cx="76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5"/>
          <p:cNvSpPr txBox="1"/>
          <p:nvPr/>
        </p:nvSpPr>
        <p:spPr>
          <a:xfrm>
            <a:off x="5638800" y="838200"/>
            <a:ext cx="4038600" cy="6858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sz="33600" b="1" dirty="0">
                <a:solidFill>
                  <a:srgbClr val="FF0000"/>
                </a:solidFill>
              </a:rPr>
              <a:t>x</a:t>
            </a:r>
          </a:p>
          <a:p>
            <a:pPr marL="342900" indent="-342900" algn="ctr">
              <a:spcBef>
                <a:spcPct val="20000"/>
              </a:spcBef>
            </a:pPr>
            <a:r>
              <a:rPr sz="33600" b="1" dirty="0">
                <a:solidFill>
                  <a:srgbClr val="FF3300"/>
                </a:solidFill>
                <a:latin typeface=".VnAvant" pitchFamily="34" charset="0"/>
              </a:rPr>
              <a:t>e</a:t>
            </a:r>
            <a:r>
              <a:rPr sz="49300" b="1" dirty="0">
                <a:solidFill>
                  <a:srgbClr val="FF3300"/>
                </a:solidFill>
                <a:latin typeface=".VnAvant" pitchFamily="34" charset="0"/>
              </a:rPr>
              <a:t>  </a:t>
            </a:r>
            <a:r>
              <a:rPr sz="43100" b="1" dirty="0">
                <a:latin typeface=".VnAvant" pitchFamily="34" charset="0"/>
              </a:rPr>
              <a:t>c</a:t>
            </a:r>
            <a:r>
              <a:rPr sz="49300" b="1" dirty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sz="43100" b="1" dirty="0">
                <a:latin typeface=".VnAvant" pitchFamily="34" charset="0"/>
              </a:rPr>
              <a:t>c</a:t>
            </a:r>
          </a:p>
        </p:txBody>
      </p:sp>
      <p:sp>
        <p:nvSpPr>
          <p:cNvPr id="11" name="Rectangle 6"/>
          <p:cNvSpPr txBox="1"/>
          <p:nvPr/>
        </p:nvSpPr>
        <p:spPr>
          <a:xfrm>
            <a:off x="3048000" y="685800"/>
            <a:ext cx="2895600" cy="6705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sz="33600" b="1" dirty="0">
                <a:solidFill>
                  <a:srgbClr val="0000FF"/>
                </a:solidFill>
                <a:cs typeface="Arial" panose="020B0604020202020204" pitchFamily="34" charset="0"/>
              </a:rPr>
              <a:t>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4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1201" y="1295401"/>
            <a:ext cx="8590915" cy="29229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vi-VN" sz="7200" kern="1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Trò chơi 1</a:t>
            </a:r>
            <a:r>
              <a:rPr lang="en-US" sz="7200" kern="1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: </a:t>
            </a:r>
            <a:r>
              <a:rPr lang="en-US" sz="5400" kern="1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Hãy</a:t>
            </a:r>
            <a:r>
              <a:rPr lang="en-US" sz="5400" kern="1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5400" kern="1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chọn</a:t>
            </a:r>
            <a:r>
              <a:rPr lang="en-US" sz="5400" kern="1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5400" kern="1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tôi</a:t>
            </a:r>
            <a:r>
              <a:rPr lang="en-US" sz="5400" kern="1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:</a:t>
            </a:r>
          </a:p>
          <a:p>
            <a:pPr algn="ctr">
              <a:defRPr/>
            </a:pPr>
            <a:r>
              <a:rPr lang="en-US" sz="4000" kern="1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Cách</a:t>
            </a:r>
            <a:r>
              <a:rPr lang="en-US" sz="4000" kern="1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000" kern="1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chơi</a:t>
            </a:r>
            <a:r>
              <a:rPr lang="en-US" sz="4000" kern="1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: </a:t>
            </a:r>
            <a:r>
              <a:rPr lang="fr-FR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fr-FR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fr-FR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fr-FR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fr-FR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fr-FR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fr-FR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fr-FR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fr-FR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fr-FR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s, x khi </a:t>
            </a:r>
            <a:r>
              <a:rPr lang="fr-FR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fr-FR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fr-FR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fr-FR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fr-FR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fr-FR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fr-FR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fr-FR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fr-FR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altLang="fr-FR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fr-FR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fr-FR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fr-FR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fr-FR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fr-FR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fr-FR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fr-FR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fr-FR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fr-FR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altLang="fr-FR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fr-FR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fr-FR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fr-FR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fr-FR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fr-FR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fr-FR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fr-FR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fr-FR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fr-FR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fr-FR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fr-FR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fr-FR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fr-FR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fr-FR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fr-FR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fr-FR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fr-FR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fr-FR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fr-FR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fr-FR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fr-FR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3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/>
          <p:cNvSpPr/>
          <p:nvPr/>
        </p:nvSpPr>
        <p:spPr>
          <a:xfrm>
            <a:off x="2590801" y="1676400"/>
            <a:ext cx="7629525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4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 Hãy chọn đúng tôi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3" name="suction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Downloads\hình ảnh về quê hương\hoa-sen-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676400"/>
            <a:ext cx="586740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Rectangle 5"/>
          <p:cNvSpPr/>
          <p:nvPr/>
        </p:nvSpPr>
        <p:spPr>
          <a:xfrm>
            <a:off x="4427286" y="381001"/>
            <a:ext cx="3302507" cy="10156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vi-VN" altLang="en-US" sz="6000" b="1" dirty="0">
                <a:solidFill>
                  <a:srgbClr val="FF3300"/>
                </a:solidFill>
              </a:rPr>
              <a:t>hoa ...en</a:t>
            </a:r>
            <a:endParaRPr lang="en-US" altLang="en-US" sz="6000" b="1" dirty="0">
              <a:solidFill>
                <a:srgbClr val="FF3300"/>
              </a:solidFill>
            </a:endParaRPr>
          </a:p>
        </p:txBody>
      </p:sp>
      <p:pic>
        <p:nvPicPr>
          <p:cNvPr id="18438" name="Picture 6" descr="Butterfly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104776"/>
            <a:ext cx="2057400" cy="1952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2" name="Rectangle 10"/>
          <p:cNvSpPr/>
          <p:nvPr/>
        </p:nvSpPr>
        <p:spPr>
          <a:xfrm>
            <a:off x="3810000" y="5287964"/>
            <a:ext cx="1371600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9600" b="1" dirty="0">
                <a:solidFill>
                  <a:srgbClr val="FF0066"/>
                </a:solidFill>
              </a:rPr>
              <a:t>S</a:t>
            </a:r>
            <a:r>
              <a:rPr lang="en-US" altLang="en-US" dirty="0"/>
              <a:t> </a:t>
            </a:r>
            <a:endParaRPr lang="en-US" altLang="en-US" sz="9600" b="1" dirty="0">
              <a:solidFill>
                <a:srgbClr val="3333FF"/>
              </a:solidFill>
            </a:endParaRPr>
          </a:p>
        </p:txBody>
      </p:sp>
      <p:sp>
        <p:nvSpPr>
          <p:cNvPr id="18441" name="TextBox 1"/>
          <p:cNvSpPr txBox="1"/>
          <p:nvPr/>
        </p:nvSpPr>
        <p:spPr>
          <a:xfrm>
            <a:off x="6324601" y="5287964"/>
            <a:ext cx="1389063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vi-VN" altLang="en-US" sz="9600" b="1" dirty="0">
                <a:solidFill>
                  <a:srgbClr val="0E0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9600" b="1" dirty="0">
              <a:solidFill>
                <a:srgbClr val="0E0A5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42" name="TextBox 2"/>
          <p:cNvSpPr txBox="1"/>
          <p:nvPr/>
        </p:nvSpPr>
        <p:spPr>
          <a:xfrm>
            <a:off x="5182340" y="5932490"/>
            <a:ext cx="1971675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vi-VN" altLang="en-US" dirty="0"/>
              <a:t>hay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5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225 -0.76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0" y="-3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6" descr="Butterfly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104776"/>
            <a:ext cx="2057400" cy="1495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2" name="Rectangle 10"/>
          <p:cNvSpPr/>
          <p:nvPr/>
        </p:nvSpPr>
        <p:spPr>
          <a:xfrm>
            <a:off x="4191000" y="152401"/>
            <a:ext cx="3962400" cy="110799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vi-VN" altLang="en-US" sz="6600" b="1" dirty="0">
                <a:solidFill>
                  <a:srgbClr val="FF3300"/>
                </a:solidFill>
              </a:rPr>
              <a:t>tre ...anh</a:t>
            </a:r>
            <a:endParaRPr lang="en-US" altLang="en-US" sz="6600" b="1" dirty="0">
              <a:solidFill>
                <a:srgbClr val="FF3300"/>
              </a:solidFill>
            </a:endParaRPr>
          </a:p>
        </p:txBody>
      </p:sp>
      <p:pic>
        <p:nvPicPr>
          <p:cNvPr id="19463" name="Picture 2" descr="http://data.inet.vn/userfiles/image/bieu-tuong-cay-tre-trong-phong-thu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600200"/>
            <a:ext cx="845820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4" name="Rectangle 1"/>
          <p:cNvSpPr/>
          <p:nvPr/>
        </p:nvSpPr>
        <p:spPr>
          <a:xfrm>
            <a:off x="3886200" y="5178425"/>
            <a:ext cx="1004888" cy="1568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9600" b="1" dirty="0">
                <a:solidFill>
                  <a:srgbClr val="FF0066"/>
                </a:solidFill>
              </a:rPr>
              <a:t>S</a:t>
            </a:r>
            <a:endParaRPr lang="en-US" altLang="en-US" dirty="0"/>
          </a:p>
        </p:txBody>
      </p:sp>
      <p:sp>
        <p:nvSpPr>
          <p:cNvPr id="19465" name="Rectangle 2"/>
          <p:cNvSpPr/>
          <p:nvPr/>
        </p:nvSpPr>
        <p:spPr>
          <a:xfrm>
            <a:off x="4872039" y="5465764"/>
            <a:ext cx="1550987" cy="1108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en-US" dirty="0">
                <a:solidFill>
                  <a:srgbClr val="000000"/>
                </a:solidFill>
              </a:rPr>
              <a:t>hay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08725" y="5178425"/>
            <a:ext cx="1074738" cy="1568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en-US" sz="9600" b="1" dirty="0">
                <a:solidFill>
                  <a:srgbClr val="0E0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9600" b="1" dirty="0">
              <a:solidFill>
                <a:srgbClr val="0E0A5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5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-0.08194 -0.780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0" y="-3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7" descr="Butterfly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104776"/>
            <a:ext cx="2362200" cy="1647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6" name="Rectangle 10"/>
          <p:cNvSpPr/>
          <p:nvPr/>
        </p:nvSpPr>
        <p:spPr>
          <a:xfrm>
            <a:off x="3886200" y="381001"/>
            <a:ext cx="4419600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vi-VN" altLang="en-US" sz="6000" b="1" dirty="0">
                <a:solidFill>
                  <a:srgbClr val="FF3300"/>
                </a:solidFill>
              </a:rPr>
              <a:t>...ườn núi</a:t>
            </a:r>
            <a:endParaRPr lang="en-US" altLang="en-US" sz="6000" b="1" dirty="0">
              <a:solidFill>
                <a:srgbClr val="FF3300"/>
              </a:solidFill>
            </a:endParaRPr>
          </a:p>
        </p:txBody>
      </p:sp>
      <p:sp>
        <p:nvSpPr>
          <p:cNvPr id="13319" name="Rectangle 11"/>
          <p:cNvSpPr/>
          <p:nvPr/>
        </p:nvSpPr>
        <p:spPr>
          <a:xfrm>
            <a:off x="4191000" y="5248275"/>
            <a:ext cx="9906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9600" b="1" dirty="0">
                <a:solidFill>
                  <a:srgbClr val="FF0066"/>
                </a:solidFill>
              </a:rPr>
              <a:t>S</a:t>
            </a:r>
            <a:endParaRPr lang="en-US" altLang="en-US" sz="9600" b="1" dirty="0">
              <a:solidFill>
                <a:srgbClr val="3333FF"/>
              </a:solidFill>
            </a:endParaRPr>
          </a:p>
        </p:txBody>
      </p:sp>
      <p:pic>
        <p:nvPicPr>
          <p:cNvPr id="20488" name="Picture 4" descr="http://static9.nguyentandung.org/files/2013/05/dinh-deo-viet-nam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0" y="1524001"/>
            <a:ext cx="6629400" cy="3724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9" name="TextBox 1"/>
          <p:cNvSpPr txBox="1"/>
          <p:nvPr/>
        </p:nvSpPr>
        <p:spPr>
          <a:xfrm>
            <a:off x="5181600" y="5486401"/>
            <a:ext cx="19050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vi-VN" altLang="x-none" dirty="0"/>
              <a:t>hay</a:t>
            </a:r>
            <a:endParaRPr dirty="0"/>
          </a:p>
        </p:txBody>
      </p:sp>
      <p:sp>
        <p:nvSpPr>
          <p:cNvPr id="20490" name="Rectangle 2"/>
          <p:cNvSpPr/>
          <p:nvPr/>
        </p:nvSpPr>
        <p:spPr>
          <a:xfrm>
            <a:off x="6648450" y="5248275"/>
            <a:ext cx="1074738" cy="15700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en-US" sz="9600" b="1" dirty="0">
                <a:solidFill>
                  <a:srgbClr val="0E0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9600" b="1" dirty="0">
              <a:solidFill>
                <a:srgbClr val="0E0A5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5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02291 -0.75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" y="-3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6" descr="Butterfly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104776"/>
            <a:ext cx="2057400" cy="1952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0" name="Rectangle 9"/>
          <p:cNvSpPr/>
          <p:nvPr/>
        </p:nvSpPr>
        <p:spPr>
          <a:xfrm>
            <a:off x="4038600" y="5029200"/>
            <a:ext cx="1004888" cy="15700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9600" b="1" dirty="0">
                <a:solidFill>
                  <a:srgbClr val="FF0066"/>
                </a:solidFill>
              </a:rPr>
              <a:t>S</a:t>
            </a:r>
            <a:endParaRPr lang="en-US" altLang="en-US" sz="9600" b="1" dirty="0">
              <a:solidFill>
                <a:srgbClr val="3333FF"/>
              </a:solidFill>
            </a:endParaRPr>
          </a:p>
        </p:txBody>
      </p:sp>
      <p:sp>
        <p:nvSpPr>
          <p:cNvPr id="21511" name="Rectangle 10"/>
          <p:cNvSpPr/>
          <p:nvPr/>
        </p:nvSpPr>
        <p:spPr>
          <a:xfrm>
            <a:off x="3657600" y="152401"/>
            <a:ext cx="4953000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vi-VN" altLang="en-US" sz="6000" b="1" dirty="0">
                <a:solidFill>
                  <a:srgbClr val="FF3300"/>
                </a:solidFill>
              </a:rPr>
              <a:t>...óm làng</a:t>
            </a:r>
            <a:endParaRPr lang="en-US" altLang="en-US" sz="6000" b="1" dirty="0">
              <a:solidFill>
                <a:srgbClr val="FF3300"/>
              </a:solidFill>
            </a:endParaRPr>
          </a:p>
        </p:txBody>
      </p:sp>
      <p:pic>
        <p:nvPicPr>
          <p:cNvPr id="62468" name="Picture 4" descr="http://moduc.quangngai.gov.vn/items/cms/image/lang%20que%20mo%20duc%20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524000"/>
            <a:ext cx="3962400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470" name="Picture 6" descr="http://ashui.com/mag/images/stories/200810/lang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1905001"/>
            <a:ext cx="4114800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514" name="Rectangle 1"/>
          <p:cNvSpPr/>
          <p:nvPr/>
        </p:nvSpPr>
        <p:spPr>
          <a:xfrm>
            <a:off x="5043489" y="5313364"/>
            <a:ext cx="1550987" cy="1108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x-none" dirty="0">
                <a:solidFill>
                  <a:srgbClr val="000000"/>
                </a:solidFill>
              </a:rPr>
              <a:t>hay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94450" y="4930775"/>
            <a:ext cx="935038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vi-VN" altLang="en-US" sz="9600" b="1" dirty="0">
                <a:solidFill>
                  <a:srgbClr val="0E0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9600" b="1" dirty="0">
              <a:solidFill>
                <a:srgbClr val="0E0A5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6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-0.2658 -0.74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-3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s 4"/>
          <p:cNvSpPr/>
          <p:nvPr/>
        </p:nvSpPr>
        <p:spPr>
          <a:xfrm>
            <a:off x="1863090" y="1251586"/>
            <a:ext cx="8531860" cy="33013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Trò chơi 2: Tìm nh</a:t>
            </a:r>
            <a:r>
              <a:rPr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br>
              <a:rPr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vi-VN" altLang="x-none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Cách chơi: Cô có 3 ngôi nh</a:t>
            </a:r>
            <a:r>
              <a:rPr lang="vi-VN" altLang="x-none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vi-VN" altLang="x-none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mang chữ cái </a:t>
            </a:r>
            <a:r>
              <a:rPr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s, x, g</a:t>
            </a:r>
            <a:r>
              <a:rPr lang="vi-VN" altLang="x-none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trẻ vừa đi vừa hát  khi có hiệu lệnh tìm nh</a:t>
            </a:r>
            <a:r>
              <a:rPr lang="vi-VN" altLang="x-none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vi-VN" altLang="x-none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,bạn n</a:t>
            </a:r>
            <a:r>
              <a:rPr lang="vi-VN" altLang="x-none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vi-VN" altLang="x-none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 có thẻ chữ n</a:t>
            </a:r>
            <a:r>
              <a:rPr lang="vi-VN" altLang="x-none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vi-VN" altLang="x-none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 phải về nh</a:t>
            </a:r>
            <a:r>
              <a:rPr lang="vi-VN" altLang="x-none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vi-VN" altLang="x-none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có chữ cái tương ứng .</a:t>
            </a:r>
            <a:endParaRPr sz="3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vi-VN" altLang="x-none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Luật chơi: </a:t>
            </a:r>
            <a:r>
              <a:rPr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 n</a:t>
            </a:r>
            <a:r>
              <a:rPr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</a:t>
            </a:r>
            <a:r>
              <a:rPr lang="vi-VN" altLang="x-none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về sai nh</a:t>
            </a:r>
            <a:r>
              <a:rPr lang="vi-VN" altLang="x-none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vi-VN" altLang="x-none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phải nhảy lò cò</a:t>
            </a:r>
            <a:endParaRPr sz="3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vi-VN" altLang="en-US" sz="3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3" name="suction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z15">
            <a:extLst>
              <a:ext uri="{FF2B5EF4-FFF2-40B4-BE49-F238E27FC236}">
                <a16:creationId xmlns:a16="http://schemas.microsoft.com/office/drawing/2014/main" id="{850011C3-82CC-894A-E274-B5B417B00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>
            <a:extLst>
              <a:ext uri="{FF2B5EF4-FFF2-40B4-BE49-F238E27FC236}">
                <a16:creationId xmlns:a16="http://schemas.microsoft.com/office/drawing/2014/main" id="{DB6A0800-CB32-73C9-B45A-4D5A6D7B7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514601"/>
            <a:ext cx="7772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6000">
                <a:solidFill>
                  <a:srgbClr val="FF3300"/>
                </a:solidFill>
                <a:latin typeface=".VnAristote" panose="020B7200000000000000" pitchFamily="34" charset="0"/>
              </a:rPr>
              <a:t>Xin chµo t¹m biÖt</a:t>
            </a:r>
          </a:p>
        </p:txBody>
      </p:sp>
      <p:sp>
        <p:nvSpPr>
          <p:cNvPr id="27652" name="WordArt 4">
            <a:extLst>
              <a:ext uri="{FF2B5EF4-FFF2-40B4-BE49-F238E27FC236}">
                <a16:creationId xmlns:a16="http://schemas.microsoft.com/office/drawing/2014/main" id="{8B8FAB82-E329-3A67-BB0E-BEE85D1A49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3200" y="685801"/>
            <a:ext cx="6705600" cy="13319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cô sức khỏe dồi dào</a:t>
            </a:r>
          </a:p>
        </p:txBody>
      </p:sp>
      <p:pic>
        <p:nvPicPr>
          <p:cNvPr id="19461" name="Picture 5" descr="061019_funi_deco">
            <a:extLst>
              <a:ext uri="{FF2B5EF4-FFF2-40B4-BE49-F238E27FC236}">
                <a16:creationId xmlns:a16="http://schemas.microsoft.com/office/drawing/2014/main" id="{BDC0DA1E-2A50-CBDD-9239-FC21CC4417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648200"/>
            <a:ext cx="76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061019_funi_deco">
            <a:extLst>
              <a:ext uri="{FF2B5EF4-FFF2-40B4-BE49-F238E27FC236}">
                <a16:creationId xmlns:a16="http://schemas.microsoft.com/office/drawing/2014/main" id="{97B1716A-77FD-98E5-5E62-AFDBB42B13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533400"/>
            <a:ext cx="76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061019_funi_deco">
            <a:extLst>
              <a:ext uri="{FF2B5EF4-FFF2-40B4-BE49-F238E27FC236}">
                <a16:creationId xmlns:a16="http://schemas.microsoft.com/office/drawing/2014/main" id="{EE75B7A0-9770-8094-5D8D-2CFD17EE40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76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" descr="bb dam ruot.gif">
            <a:extLst>
              <a:ext uri="{FF2B5EF4-FFF2-40B4-BE49-F238E27FC236}">
                <a16:creationId xmlns:a16="http://schemas.microsoft.com/office/drawing/2014/main" id="{F1262453-05D6-1BA5-668C-54723E14F1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3733800"/>
            <a:ext cx="14922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 tmFilter="0, 0; .2, .5; .8, .5; 1, 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0" autoRev="1" fill="hold"/>
                                        <p:tgtEl>
                                          <p:spTgt spid="276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5334000"/>
            <a:ext cx="840353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it-IT" sz="3600" kern="10" dirty="0">
              <a:ln w="9525">
                <a:solidFill>
                  <a:srgbClr val="0000FF"/>
                </a:solidFill>
                <a:round/>
              </a:ln>
              <a:solidFill>
                <a:srgbClr val="3333CC"/>
              </a:solidFill>
              <a:effectLst>
                <a:outerShdw dist="28398" dir="17793903" algn="ctr" rotWithShape="0">
                  <a:srgbClr val="FF0066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it-IT" sz="5400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3333CC"/>
                </a:solidFill>
                <a:effectLst>
                  <a:outerShdw dist="28398" dir="17793903" algn="ctr" rotWithShape="0">
                    <a:srgbClr val="FF006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Sóng biển</a:t>
            </a:r>
            <a:endParaRPr lang="en-US" sz="5400" kern="10" dirty="0">
              <a:ln w="9525">
                <a:solidFill>
                  <a:srgbClr val="0000FF"/>
                </a:solidFill>
                <a:round/>
              </a:ln>
              <a:solidFill>
                <a:srgbClr val="3333CC"/>
              </a:solidFill>
              <a:effectLst>
                <a:outerShdw dist="28398" dir="17793903" algn="ctr" rotWithShape="0">
                  <a:srgbClr val="FF0066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Admin\Desktop\bien-do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533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4" name="suction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/>
          <p:nvPr/>
        </p:nvSpPr>
        <p:spPr>
          <a:xfrm>
            <a:off x="5943601" y="4800600"/>
            <a:ext cx="830263" cy="1631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10000" b="1" dirty="0">
                <a:solidFill>
                  <a:srgbClr val="6600FF"/>
                </a:solidFill>
                <a:latin typeface="Century Gothic" panose="020B0502020202020204" pitchFamily="34" charset="0"/>
              </a:rPr>
              <a:t> </a:t>
            </a:r>
            <a:endParaRPr sz="10000" dirty="0">
              <a:solidFill>
                <a:srgbClr val="6600FF"/>
              </a:solidFill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3505200" y="5287964"/>
            <a:ext cx="914400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9600" b="1" dirty="0">
                <a:solidFill>
                  <a:srgbClr val="6600FF"/>
                </a:solidFill>
              </a:rPr>
              <a:t>o</a:t>
            </a:r>
          </a:p>
        </p:txBody>
      </p:sp>
      <p:sp>
        <p:nvSpPr>
          <p:cNvPr id="8" name="Rectangle 5"/>
          <p:cNvSpPr/>
          <p:nvPr/>
        </p:nvSpPr>
        <p:spPr>
          <a:xfrm>
            <a:off x="7717545" y="5305804"/>
            <a:ext cx="914400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9600" b="1" dirty="0">
                <a:solidFill>
                  <a:srgbClr val="6600FF"/>
                </a:solidFill>
              </a:rPr>
              <a:t>n</a:t>
            </a:r>
          </a:p>
        </p:txBody>
      </p:sp>
      <p:sp>
        <p:nvSpPr>
          <p:cNvPr id="14343" name="Rectangle 5"/>
          <p:cNvSpPr/>
          <p:nvPr/>
        </p:nvSpPr>
        <p:spPr>
          <a:xfrm>
            <a:off x="4100627" y="5305410"/>
            <a:ext cx="8382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9600" b="1" dirty="0">
                <a:solidFill>
                  <a:srgbClr val="6600FF"/>
                </a:solidFill>
                <a:cs typeface="Arial" panose="020B0604020202020204" pitchFamily="34" charset="0"/>
              </a:rPr>
              <a:t>n</a:t>
            </a:r>
          </a:p>
        </p:txBody>
      </p:sp>
      <p:sp>
        <p:nvSpPr>
          <p:cNvPr id="14344" name="Rectangle 5"/>
          <p:cNvSpPr/>
          <p:nvPr/>
        </p:nvSpPr>
        <p:spPr>
          <a:xfrm>
            <a:off x="2917054" y="5287963"/>
            <a:ext cx="914400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9600" b="1" dirty="0">
                <a:solidFill>
                  <a:srgbClr val="6600FF"/>
                </a:solidFill>
              </a:rPr>
              <a:t>S</a:t>
            </a:r>
          </a:p>
        </p:txBody>
      </p:sp>
      <p:sp>
        <p:nvSpPr>
          <p:cNvPr id="14345" name="Rectangle 5"/>
          <p:cNvSpPr/>
          <p:nvPr/>
        </p:nvSpPr>
        <p:spPr>
          <a:xfrm>
            <a:off x="6128880" y="5284587"/>
            <a:ext cx="9144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9600" b="1" dirty="0">
                <a:solidFill>
                  <a:srgbClr val="6600FF"/>
                </a:solidFill>
              </a:rPr>
              <a:t>b</a:t>
            </a:r>
          </a:p>
        </p:txBody>
      </p:sp>
      <p:sp>
        <p:nvSpPr>
          <p:cNvPr id="13" name="Rectangle 5"/>
          <p:cNvSpPr/>
          <p:nvPr/>
        </p:nvSpPr>
        <p:spPr>
          <a:xfrm>
            <a:off x="4800957" y="5316577"/>
            <a:ext cx="8382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9600" b="1" dirty="0">
                <a:solidFill>
                  <a:srgbClr val="6600FF"/>
                </a:solidFill>
                <a:cs typeface="Arial" panose="020B0604020202020204" pitchFamily="34" charset="0"/>
              </a:rPr>
              <a:t>g</a:t>
            </a:r>
          </a:p>
        </p:txBody>
      </p:sp>
      <p:sp>
        <p:nvSpPr>
          <p:cNvPr id="5129" name="Rectangle 18"/>
          <p:cNvSpPr/>
          <p:nvPr/>
        </p:nvSpPr>
        <p:spPr>
          <a:xfrm rot="990933">
            <a:off x="6457951" y="3989388"/>
            <a:ext cx="519113" cy="1447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8800" b="1" dirty="0">
                <a:solidFill>
                  <a:srgbClr val="6600FF"/>
                </a:solidFill>
                <a:latin typeface="Century Gothic" panose="020B0502020202020204" pitchFamily="34" charset="0"/>
              </a:rPr>
              <a:t>,</a:t>
            </a:r>
            <a:endParaRPr sz="8800" dirty="0">
              <a:solidFill>
                <a:srgbClr val="6600FF"/>
              </a:solidFill>
            </a:endParaRPr>
          </a:p>
        </p:txBody>
      </p:sp>
      <p:sp>
        <p:nvSpPr>
          <p:cNvPr id="5130" name="Rectangle 17"/>
          <p:cNvSpPr/>
          <p:nvPr/>
        </p:nvSpPr>
        <p:spPr>
          <a:xfrm rot="990933">
            <a:off x="8274051" y="4067175"/>
            <a:ext cx="415925" cy="1447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8800" b="1" dirty="0">
                <a:solidFill>
                  <a:srgbClr val="6600FF"/>
                </a:solidFill>
                <a:latin typeface="Century Gothic" panose="020B0502020202020204" pitchFamily="34" charset="0"/>
              </a:rPr>
              <a:t>,</a:t>
            </a:r>
            <a:endParaRPr sz="8800" dirty="0">
              <a:solidFill>
                <a:srgbClr val="6600FF"/>
              </a:solidFill>
            </a:endParaRPr>
          </a:p>
        </p:txBody>
      </p:sp>
      <p:pic>
        <p:nvPicPr>
          <p:cNvPr id="5131" name="Picture 3" descr="C:\Users\Admin\Desktop\bien-d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45001"/>
            <a:ext cx="9144000" cy="533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Rectangle 5"/>
          <p:cNvSpPr/>
          <p:nvPr/>
        </p:nvSpPr>
        <p:spPr>
          <a:xfrm>
            <a:off x="6781443" y="5404822"/>
            <a:ext cx="685800" cy="1446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8800" b="1" dirty="0">
                <a:solidFill>
                  <a:srgbClr val="6600FF"/>
                </a:solidFill>
              </a:rPr>
              <a:t>i</a:t>
            </a:r>
          </a:p>
        </p:txBody>
      </p:sp>
      <p:sp>
        <p:nvSpPr>
          <p:cNvPr id="25" name="Rectangle 18"/>
          <p:cNvSpPr/>
          <p:nvPr/>
        </p:nvSpPr>
        <p:spPr>
          <a:xfrm rot="990933">
            <a:off x="3852863" y="4540250"/>
            <a:ext cx="519112" cy="1447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8800" b="1" dirty="0">
                <a:solidFill>
                  <a:srgbClr val="6600FF"/>
                </a:solidFill>
                <a:latin typeface="Century Gothic" panose="020B0502020202020204" pitchFamily="34" charset="0"/>
              </a:rPr>
              <a:t>,</a:t>
            </a:r>
            <a:endParaRPr sz="8800" dirty="0">
              <a:solidFill>
                <a:srgbClr val="6600FF"/>
              </a:solidFill>
            </a:endParaRPr>
          </a:p>
        </p:txBody>
      </p:sp>
      <p:sp>
        <p:nvSpPr>
          <p:cNvPr id="26" name="Rectangle 5"/>
          <p:cNvSpPr/>
          <p:nvPr/>
        </p:nvSpPr>
        <p:spPr>
          <a:xfrm>
            <a:off x="7109780" y="5399552"/>
            <a:ext cx="838200" cy="1446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8800" b="1" dirty="0">
                <a:solidFill>
                  <a:srgbClr val="6600FF"/>
                </a:solidFill>
                <a:latin typeface=".VnAvant" pitchFamily="34" charset="0"/>
              </a:rPr>
              <a:t>ể</a:t>
            </a:r>
            <a:endParaRPr sz="8800" b="1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3" name="suction.wav"/>
          </p:stSnd>
        </p:sndAc>
      </p:transition>
    </mc:Choice>
    <mc:Fallback xmlns="">
      <p:transition spd="slow">
        <p:fade/>
        <p:sndAc>
          <p:stSnd>
            <p:snd r:embed="rId5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343" grpId="0"/>
      <p:bldP spid="14344" grpId="0"/>
      <p:bldP spid="14344" grpId="1"/>
      <p:bldP spid="14345" grpId="0"/>
      <p:bldP spid="13" grpId="0"/>
      <p:bldP spid="19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2950" y="620688"/>
            <a:ext cx="840353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it-IT" sz="3600" kern="10" dirty="0">
              <a:ln w="9525">
                <a:solidFill>
                  <a:srgbClr val="0000FF"/>
                </a:solidFill>
                <a:round/>
              </a:ln>
              <a:solidFill>
                <a:srgbClr val="3333CC"/>
              </a:solidFill>
              <a:effectLst>
                <a:outerShdw dist="28398" dir="17793903" algn="ctr" rotWithShape="0">
                  <a:srgbClr val="FF0066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it-IT" sz="3600" kern="10" dirty="0">
              <a:ln w="9525">
                <a:solidFill>
                  <a:srgbClr val="0000FF"/>
                </a:solidFill>
                <a:round/>
              </a:ln>
              <a:solidFill>
                <a:srgbClr val="3333CC"/>
              </a:solidFill>
              <a:effectLst>
                <a:outerShdw dist="28398" dir="17793903" algn="ctr" rotWithShape="0">
                  <a:srgbClr val="FF0066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it-IT" sz="3600" kern="10" dirty="0">
              <a:ln w="9525">
                <a:solidFill>
                  <a:srgbClr val="0000FF"/>
                </a:solidFill>
                <a:round/>
              </a:ln>
              <a:solidFill>
                <a:srgbClr val="3333CC"/>
              </a:solidFill>
              <a:effectLst>
                <a:outerShdw dist="28398" dir="17793903" algn="ctr" rotWithShape="0">
                  <a:srgbClr val="FF0066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Rectangle 14"/>
          <p:cNvSpPr/>
          <p:nvPr/>
        </p:nvSpPr>
        <p:spPr>
          <a:xfrm>
            <a:off x="4191000" y="990600"/>
            <a:ext cx="4572000" cy="5386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4400" b="1" dirty="0">
                <a:solidFill>
                  <a:srgbClr val="6600FF"/>
                </a:solidFill>
              </a:rPr>
              <a:t>S</a:t>
            </a:r>
          </a:p>
        </p:txBody>
      </p:sp>
      <p:pic>
        <p:nvPicPr>
          <p:cNvPr id="6" name="Content Placeholder 5" descr="8b642edc5a1c77a0477eee93394e252d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33410" y="1"/>
            <a:ext cx="2434590" cy="1468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4" name="suction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2950" y="620688"/>
            <a:ext cx="840353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it-IT" sz="3600" kern="10" dirty="0">
              <a:ln w="9525">
                <a:solidFill>
                  <a:srgbClr val="0000FF"/>
                </a:solidFill>
                <a:round/>
              </a:ln>
              <a:solidFill>
                <a:srgbClr val="3333CC"/>
              </a:solidFill>
              <a:effectLst>
                <a:outerShdw dist="28398" dir="17793903" algn="ctr" rotWithShape="0">
                  <a:srgbClr val="FF0066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it-IT" sz="3600" kern="10" dirty="0">
              <a:ln w="9525">
                <a:solidFill>
                  <a:srgbClr val="0000FF"/>
                </a:solidFill>
                <a:round/>
              </a:ln>
              <a:solidFill>
                <a:srgbClr val="3333CC"/>
              </a:solidFill>
              <a:effectLst>
                <a:outerShdw dist="28398" dir="17793903" algn="ctr" rotWithShape="0">
                  <a:srgbClr val="FF0066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it-IT" sz="3600" kern="10" dirty="0">
              <a:ln w="9525">
                <a:solidFill>
                  <a:srgbClr val="0000FF"/>
                </a:solidFill>
                <a:round/>
              </a:ln>
              <a:solidFill>
                <a:srgbClr val="3333CC"/>
              </a:solidFill>
              <a:effectLst>
                <a:outerShdw dist="28398" dir="17793903" algn="ctr" rotWithShape="0">
                  <a:srgbClr val="FF0066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Rectangle 14"/>
          <p:cNvSpPr/>
          <p:nvPr/>
        </p:nvSpPr>
        <p:spPr>
          <a:xfrm>
            <a:off x="4191000" y="990600"/>
            <a:ext cx="4572000" cy="5386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4400" b="1" dirty="0">
                <a:solidFill>
                  <a:srgbClr val="6600FF"/>
                </a:solidFill>
              </a:rPr>
              <a:t>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33600" y="609601"/>
            <a:ext cx="80010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sz="3200" dirty="0">
                <a:solidFill>
                  <a:srgbClr val="0E0A5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Cấu tạo của chữ s: Có 1 nét cong trái phía trên liền mạch với 1 nét cong phải phía dưới.</a:t>
            </a:r>
            <a:endParaRPr sz="3200" dirty="0">
              <a:solidFill>
                <a:srgbClr val="0E0A5C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Content Placeholder 2" descr="b0067ade5e832d2aefec8ee9bda50fdc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33875" y="2572544"/>
            <a:ext cx="3524250" cy="285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4" name="suction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0" y="-228600"/>
            <a:ext cx="9144000" cy="7086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 altLang="en-US" sz="9600" b="1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6400" y="381000"/>
            <a:ext cx="3048000" cy="4648200"/>
          </a:xfrm>
          <a:prstGeom prst="rect">
            <a:avLst/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413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24400" y="1143000"/>
            <a:ext cx="2895600" cy="3886200"/>
          </a:xfrm>
          <a:prstGeom prst="rect">
            <a:avLst/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23900" b="1" dirty="0">
                <a:solidFill>
                  <a:srgbClr val="0E0A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endParaRPr lang="en-US" altLang="en-US" sz="23900" b="1" dirty="0">
              <a:solidFill>
                <a:srgbClr val="0E0A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0" y="1143000"/>
            <a:ext cx="2971800" cy="388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7174" name="Picture 10" descr="http://luyenchuanhduong.edu.vn/files/assets/ch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447800"/>
            <a:ext cx="2819400" cy="3505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4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C:\Users\Admin\Desktop\lốc xoá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Rectangle 14"/>
          <p:cNvSpPr/>
          <p:nvPr/>
        </p:nvSpPr>
        <p:spPr>
          <a:xfrm>
            <a:off x="3886200" y="5411788"/>
            <a:ext cx="5791200" cy="1446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8800" b="1" dirty="0">
                <a:solidFill>
                  <a:srgbClr val="6600FF"/>
                </a:solidFill>
              </a:rPr>
              <a:t>Lốc xoáy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4" name="suction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C:\Users\Admin\Desktop\lốc xoá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14"/>
          <p:cNvSpPr/>
          <p:nvPr/>
        </p:nvSpPr>
        <p:spPr>
          <a:xfrm>
            <a:off x="3886200" y="5411788"/>
            <a:ext cx="762000" cy="1446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8800" b="1" dirty="0">
                <a:solidFill>
                  <a:srgbClr val="6600FF"/>
                </a:solidFill>
              </a:rPr>
              <a:t>L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5657850"/>
            <a:ext cx="5334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sz="7200" b="1" dirty="0">
                <a:solidFill>
                  <a:srgbClr val="6600FF"/>
                </a:solidFill>
              </a:rPr>
              <a:t>ô</a:t>
            </a:r>
          </a:p>
        </p:txBody>
      </p:sp>
      <p:sp>
        <p:nvSpPr>
          <p:cNvPr id="5" name="Rectangle 4"/>
          <p:cNvSpPr/>
          <p:nvPr/>
        </p:nvSpPr>
        <p:spPr>
          <a:xfrm>
            <a:off x="5181600" y="5657850"/>
            <a:ext cx="5334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sz="7200" b="1" dirty="0">
                <a:solidFill>
                  <a:srgbClr val="6600FF"/>
                </a:solidFill>
              </a:rPr>
              <a:t>c</a:t>
            </a:r>
          </a:p>
        </p:txBody>
      </p:sp>
      <p:sp>
        <p:nvSpPr>
          <p:cNvPr id="6" name="Rectangle 5"/>
          <p:cNvSpPr/>
          <p:nvPr/>
        </p:nvSpPr>
        <p:spPr>
          <a:xfrm>
            <a:off x="6172200" y="5657850"/>
            <a:ext cx="5334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sz="7200" b="1" dirty="0">
                <a:solidFill>
                  <a:srgbClr val="6600FF"/>
                </a:solidFill>
              </a:rPr>
              <a:t>x</a:t>
            </a:r>
          </a:p>
        </p:txBody>
      </p:sp>
      <p:sp>
        <p:nvSpPr>
          <p:cNvPr id="7" name="Rectangle 18"/>
          <p:cNvSpPr/>
          <p:nvPr/>
        </p:nvSpPr>
        <p:spPr>
          <a:xfrm rot="990933">
            <a:off x="7281863" y="4768850"/>
            <a:ext cx="519112" cy="1447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8800" b="1" dirty="0">
                <a:solidFill>
                  <a:srgbClr val="6600FF"/>
                </a:solidFill>
                <a:latin typeface="Century Gothic" panose="020B0502020202020204" pitchFamily="34" charset="0"/>
              </a:rPr>
              <a:t>,</a:t>
            </a:r>
            <a:endParaRPr sz="8800" dirty="0">
              <a:solidFill>
                <a:srgbClr val="6600FF"/>
              </a:solidFill>
            </a:endParaRPr>
          </a:p>
        </p:txBody>
      </p:sp>
      <p:sp>
        <p:nvSpPr>
          <p:cNvPr id="8" name="Rectangle 18"/>
          <p:cNvSpPr/>
          <p:nvPr/>
        </p:nvSpPr>
        <p:spPr>
          <a:xfrm rot="990933">
            <a:off x="4919663" y="4616450"/>
            <a:ext cx="519112" cy="1447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8800" b="1" dirty="0">
                <a:solidFill>
                  <a:srgbClr val="6600FF"/>
                </a:solidFill>
                <a:latin typeface="Century Gothic" panose="020B0502020202020204" pitchFamily="34" charset="0"/>
              </a:rPr>
              <a:t>,</a:t>
            </a:r>
            <a:endParaRPr sz="8800" dirty="0">
              <a:solidFill>
                <a:srgbClr val="66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05600" y="5657850"/>
            <a:ext cx="5334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sz="7200" b="1" dirty="0">
                <a:solidFill>
                  <a:srgbClr val="6600FF"/>
                </a:solidFill>
              </a:rPr>
              <a:t>o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48600" y="5657850"/>
            <a:ext cx="5334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sz="7200" b="1" dirty="0">
                <a:solidFill>
                  <a:srgbClr val="6600FF"/>
                </a:solidFill>
              </a:rPr>
              <a:t>y</a:t>
            </a:r>
          </a:p>
        </p:txBody>
      </p:sp>
      <p:sp>
        <p:nvSpPr>
          <p:cNvPr id="12" name="Rectangle 14"/>
          <p:cNvSpPr/>
          <p:nvPr/>
        </p:nvSpPr>
        <p:spPr>
          <a:xfrm>
            <a:off x="7239000" y="5657850"/>
            <a:ext cx="793750" cy="1200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7200" b="1" dirty="0">
                <a:solidFill>
                  <a:srgbClr val="6600FF"/>
                </a:solidFill>
                <a:latin typeface="Century Gothic" panose="020B0502020202020204" pitchFamily="34" charset="0"/>
              </a:rPr>
              <a:t>a</a:t>
            </a:r>
            <a:endParaRPr sz="72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4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6" grpId="1"/>
      <p:bldP spid="7" grpId="0"/>
      <p:bldP spid="8" grpId="0"/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 descr="b0067ade5e832d2aefec8ee9bda50fdc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33875" y="2572544"/>
            <a:ext cx="3524250" cy="2857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12950" y="620688"/>
            <a:ext cx="840353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it-IT" sz="3600" kern="10" dirty="0">
              <a:ln w="9525">
                <a:solidFill>
                  <a:srgbClr val="0000FF"/>
                </a:solidFill>
                <a:round/>
              </a:ln>
              <a:solidFill>
                <a:srgbClr val="3333CC"/>
              </a:solidFill>
              <a:effectLst>
                <a:outerShdw dist="28398" dir="17793903" algn="ctr" rotWithShape="0">
                  <a:srgbClr val="FF0066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it-IT" sz="3600" kern="10" dirty="0">
              <a:ln w="9525">
                <a:solidFill>
                  <a:srgbClr val="0000FF"/>
                </a:solidFill>
                <a:round/>
              </a:ln>
              <a:solidFill>
                <a:srgbClr val="3333CC"/>
              </a:solidFill>
              <a:effectLst>
                <a:outerShdw dist="28398" dir="17793903" algn="ctr" rotWithShape="0">
                  <a:srgbClr val="FF0066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it-IT" sz="3600" kern="10" dirty="0">
              <a:ln w="9525">
                <a:solidFill>
                  <a:srgbClr val="0000FF"/>
                </a:solidFill>
                <a:round/>
              </a:ln>
              <a:solidFill>
                <a:srgbClr val="3333CC"/>
              </a:solidFill>
              <a:effectLst>
                <a:outerShdw dist="28398" dir="17793903" algn="ctr" rotWithShape="0">
                  <a:srgbClr val="FF0066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8" name="Rectangle 14"/>
          <p:cNvSpPr/>
          <p:nvPr/>
        </p:nvSpPr>
        <p:spPr>
          <a:xfrm>
            <a:off x="4648200" y="-866775"/>
            <a:ext cx="3581400" cy="772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9600" b="1" dirty="0">
                <a:solidFill>
                  <a:srgbClr val="6600FF"/>
                </a:solidFill>
              </a:rPr>
              <a:t>x</a:t>
            </a:r>
            <a:endParaRPr sz="41300" b="1" dirty="0">
              <a:solidFill>
                <a:srgbClr val="66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0" y="609600"/>
            <a:ext cx="9144000" cy="1200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sz="3600" dirty="0">
                <a:solidFill>
                  <a:srgbClr val="0E0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của </a:t>
            </a:r>
            <a:r>
              <a:rPr sz="3600" dirty="0">
                <a:solidFill>
                  <a:srgbClr val="0E0A5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sz="3600" dirty="0">
                <a:solidFill>
                  <a:srgbClr val="0E0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sz="3600" dirty="0">
                <a:solidFill>
                  <a:srgbClr val="0E0A5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alt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ồm có một nét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xiên phải v</a:t>
            </a:r>
            <a:r>
              <a:rPr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nét xiên trái</a:t>
            </a:r>
            <a:endParaRPr sz="3600" dirty="0">
              <a:solidFill>
                <a:srgbClr val="0E0A5C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4" name="suction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</TotalTime>
  <Words>292</Words>
  <Application>Microsoft Office PowerPoint</Application>
  <PresentationFormat>Widescreen</PresentationFormat>
  <Paragraphs>70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.VnArial</vt:lpstr>
      <vt:lpstr>.VnAristote</vt:lpstr>
      <vt:lpstr>.VnAvant</vt:lpstr>
      <vt:lpstr>Arial</vt:lpstr>
      <vt:lpstr>Arial Unicode MS</vt:lpstr>
      <vt:lpstr>Calibri</vt:lpstr>
      <vt:lpstr>Calibri Light</vt:lpstr>
      <vt:lpstr>Century Gothic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Duc Thuan</dc:creator>
  <cp:lastModifiedBy>Admin</cp:lastModifiedBy>
  <cp:revision>212</cp:revision>
  <dcterms:created xsi:type="dcterms:W3CDTF">2002-01-03T22:32:17Z</dcterms:created>
  <dcterms:modified xsi:type="dcterms:W3CDTF">2023-04-17T13:19:15Z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0457E2D5B6D948EB9564B6CA0472FD92</vt:lpwstr>
  </property>
  <property fmtid="{D5CDD505-2E9C-101B-9397-08002B2CF9AE}" pid="3" name="KSOProductBuildVer">
    <vt:lpwstr>1033-11.2.0.10463</vt:lpwstr>
  </property>
</Properties>
</file>