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7" r:id="rId5"/>
    <p:sldId id="258" r:id="rId6"/>
    <p:sldId id="265" r:id="rId7"/>
    <p:sldId id="266" r:id="rId8"/>
    <p:sldId id="267" r:id="rId9"/>
    <p:sldId id="269" r:id="rId10"/>
    <p:sldId id="275" r:id="rId11"/>
    <p:sldId id="276" r:id="rId12"/>
    <p:sldId id="270" r:id="rId13"/>
    <p:sldId id="273" r:id="rId14"/>
    <p:sldId id="268" r:id="rId15"/>
    <p:sldId id="277" r:id="rId16"/>
    <p:sldId id="278" r:id="rId17"/>
    <p:sldId id="279" r:id="rId18"/>
    <p:sldId id="271" r:id="rId19"/>
    <p:sldId id="280" r:id="rId20"/>
    <p:sldId id="281" r:id="rId21"/>
    <p:sldId id="282" r:id="rId22"/>
    <p:sldId id="283" r:id="rId23"/>
    <p:sldId id="284"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98" autoAdjust="0"/>
    <p:restoredTop sz="94660"/>
  </p:normalViewPr>
  <p:slideViewPr>
    <p:cSldViewPr>
      <p:cViewPr varScale="1">
        <p:scale>
          <a:sx n="69" d="100"/>
          <a:sy n="69" d="100"/>
        </p:scale>
        <p:origin x="-62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pPr/>
              <a:t>19/5/2023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pPr/>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pPr/>
              <a:t>19/5/2023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pPr/>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pPr/>
              <a:t>3</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pPr/>
              <a:t>4</a:t>
            </a:fld>
            <a:endParaRPr lang="en-US"/>
          </a:p>
        </p:txBody>
      </p:sp>
    </p:spTree>
    <p:extLst>
      <p:ext uri="{BB962C8B-B14F-4D97-AF65-F5344CB8AC3E}">
        <p14:creationId xmlns:p14="http://schemas.microsoft.com/office/powerpoint/2010/main" val="372700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pPr/>
              <a:t>5</a:t>
            </a:fld>
            <a:endParaRPr lang="en-US"/>
          </a:p>
        </p:txBody>
      </p:sp>
    </p:spTree>
    <p:extLst>
      <p:ext uri="{BB962C8B-B14F-4D97-AF65-F5344CB8AC3E}">
        <p14:creationId xmlns:p14="http://schemas.microsoft.com/office/powerpoint/2010/main" val="223552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pPr/>
              <a:t>11</a:t>
            </a:fld>
            <a:endParaRPr lang="en-US"/>
          </a:p>
        </p:txBody>
      </p:sp>
    </p:spTree>
    <p:extLst>
      <p:ext uri="{BB962C8B-B14F-4D97-AF65-F5344CB8AC3E}">
        <p14:creationId xmlns:p14="http://schemas.microsoft.com/office/powerpoint/2010/main" val="553265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pPr/>
              <a:t>19/5/2023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pPr/>
              <a:t>19/5/2023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pPr/>
              <a:t>19/5/2023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pPr/>
              <a:t>19/5/2023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pPr/>
              <a:t>19/5/2023</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pPr/>
              <a:t>19/5/2023</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pPr/>
              <a:t>19/5/2023</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pPr/>
              <a:t>19/5/2023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pPr/>
              <a:t>19/5/2023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19/5/2023</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png"/><Relationship Id="rId5" Type="http://schemas.openxmlformats.org/officeDocument/2006/relationships/slideLayout" Target="../slideLayouts/slideLayout3.xml"/><Relationship Id="rId4" Type="http://schemas.openxmlformats.org/officeDocument/2006/relationships/audio" Target="../media/media2.mp3"/></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B1278D33-A651-43F4-AEF9-06FC8E0D619B}"/>
              </a:ext>
            </a:extLst>
          </p:cNvPr>
          <p:cNvPicPr>
            <a:picLocks noChangeAspect="1"/>
          </p:cNvPicPr>
          <p:nvPr/>
        </p:nvPicPr>
        <p:blipFill>
          <a:blip r:embed="rId2"/>
          <a:stretch>
            <a:fillRect/>
          </a:stretch>
        </p:blipFill>
        <p:spPr>
          <a:xfrm>
            <a:off x="18143" y="-228600"/>
            <a:ext cx="12192000" cy="6858000"/>
          </a:xfrm>
          <a:prstGeom prst="rect">
            <a:avLst/>
          </a:prstGeom>
        </p:spPr>
      </p:pic>
      <p:sp>
        <p:nvSpPr>
          <p:cNvPr id="4" name="Title 1"/>
          <p:cNvSpPr txBox="1">
            <a:spLocks/>
          </p:cNvSpPr>
          <p:nvPr/>
        </p:nvSpPr>
        <p:spPr>
          <a:xfrm>
            <a:off x="782320" y="-229841"/>
            <a:ext cx="10485120" cy="8359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dirty="0" smtClean="0">
                <a:solidFill>
                  <a:srgbClr val="FF0000"/>
                </a:solidFill>
              </a:rPr>
              <a:t>UBND QUẬN LONG BIÊN</a:t>
            </a:r>
          </a:p>
          <a:p>
            <a:pPr algn="ctr"/>
            <a:r>
              <a:rPr lang="en-US" sz="2100" b="1" dirty="0" smtClean="0">
                <a:solidFill>
                  <a:srgbClr val="FF0000"/>
                </a:solidFill>
              </a:rPr>
              <a:t>TRƯỜNG MẦM NON GIANG BIÊN</a:t>
            </a:r>
            <a:endParaRPr lang="en-US" sz="2100" b="1" dirty="0">
              <a:solidFill>
                <a:srgbClr val="FF0000"/>
              </a:solidFill>
            </a:endParaRPr>
          </a:p>
        </p:txBody>
      </p:sp>
      <p:sp>
        <p:nvSpPr>
          <p:cNvPr id="6" name="Subtitle 2"/>
          <p:cNvSpPr txBox="1">
            <a:spLocks/>
          </p:cNvSpPr>
          <p:nvPr/>
        </p:nvSpPr>
        <p:spPr>
          <a:xfrm>
            <a:off x="533400" y="1371600"/>
            <a:ext cx="10982960" cy="510540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9pPr>
          </a:lstStyle>
          <a:p>
            <a:pPr algn="ctr"/>
            <a:endParaRPr lang="en-US" sz="7400" b="1" dirty="0">
              <a:solidFill>
                <a:srgbClr val="FF0000"/>
              </a:solidFill>
            </a:endParaRPr>
          </a:p>
          <a:p>
            <a:pPr algn="ctr"/>
            <a:r>
              <a:rPr lang="en-US" sz="4000" b="1" dirty="0">
                <a:solidFill>
                  <a:srgbClr val="FF0000"/>
                </a:solidFill>
              </a:rPr>
              <a:t>LĨNH VỰC PHÁT TRIỂN NHẬN THỨC </a:t>
            </a:r>
          </a:p>
          <a:p>
            <a:pPr algn="ctr"/>
            <a:r>
              <a:rPr lang="en-US" sz="4000" b="1" dirty="0">
                <a:solidFill>
                  <a:srgbClr val="FF0000"/>
                </a:solidFill>
              </a:rPr>
              <a:t>LÀM QUEN VỚI TOÁN</a:t>
            </a:r>
          </a:p>
          <a:p>
            <a:endParaRPr lang="en-US" sz="2600" b="1" dirty="0">
              <a:solidFill>
                <a:srgbClr val="FF0000"/>
              </a:solidFill>
            </a:endParaRPr>
          </a:p>
          <a:p>
            <a:pPr algn="ctr"/>
            <a:r>
              <a:rPr lang="en-US" sz="6300" b="1" dirty="0" err="1">
                <a:solidFill>
                  <a:srgbClr val="FF0000"/>
                </a:solidFill>
              </a:rPr>
              <a:t>Đề</a:t>
            </a:r>
            <a:r>
              <a:rPr lang="en-US" sz="6300" b="1" dirty="0">
                <a:solidFill>
                  <a:srgbClr val="FF0000"/>
                </a:solidFill>
              </a:rPr>
              <a:t> </a:t>
            </a:r>
            <a:r>
              <a:rPr lang="en-US" sz="6300" b="1" dirty="0" err="1">
                <a:solidFill>
                  <a:srgbClr val="FF0000"/>
                </a:solidFill>
              </a:rPr>
              <a:t>tài</a:t>
            </a:r>
            <a:r>
              <a:rPr lang="en-US" sz="6300" b="1" dirty="0">
                <a:solidFill>
                  <a:srgbClr val="FF0000"/>
                </a:solidFill>
              </a:rPr>
              <a:t>: </a:t>
            </a:r>
            <a:r>
              <a:rPr lang="en-US" sz="6300" b="1" dirty="0" err="1">
                <a:solidFill>
                  <a:srgbClr val="FF0000"/>
                </a:solidFill>
              </a:rPr>
              <a:t>Nhận</a:t>
            </a:r>
            <a:r>
              <a:rPr lang="en-US" sz="6300" b="1" dirty="0">
                <a:solidFill>
                  <a:srgbClr val="FF0000"/>
                </a:solidFill>
              </a:rPr>
              <a:t> </a:t>
            </a:r>
            <a:r>
              <a:rPr lang="en-US" sz="6300" b="1" dirty="0" err="1">
                <a:solidFill>
                  <a:srgbClr val="FF0000"/>
                </a:solidFill>
              </a:rPr>
              <a:t>biết</a:t>
            </a:r>
            <a:r>
              <a:rPr lang="en-US" sz="6300" b="1" dirty="0">
                <a:solidFill>
                  <a:srgbClr val="FF0000"/>
                </a:solidFill>
              </a:rPr>
              <a:t> </a:t>
            </a:r>
            <a:r>
              <a:rPr lang="en-US" sz="6300" b="1" dirty="0" err="1" smtClean="0">
                <a:solidFill>
                  <a:srgbClr val="FF0000"/>
                </a:solidFill>
              </a:rPr>
              <a:t>Sáng</a:t>
            </a:r>
            <a:r>
              <a:rPr lang="en-US" sz="6300" b="1" dirty="0" smtClean="0">
                <a:solidFill>
                  <a:srgbClr val="FF0000"/>
                </a:solidFill>
              </a:rPr>
              <a:t>, </a:t>
            </a:r>
            <a:r>
              <a:rPr lang="en-US" sz="6300" b="1" dirty="0" err="1" smtClean="0">
                <a:solidFill>
                  <a:srgbClr val="FF0000"/>
                </a:solidFill>
              </a:rPr>
              <a:t>Tối</a:t>
            </a:r>
            <a:r>
              <a:rPr lang="en-US" sz="6300" b="1" dirty="0" smtClean="0">
                <a:solidFill>
                  <a:srgbClr val="FF0000"/>
                </a:solidFill>
              </a:rPr>
              <a:t> </a:t>
            </a:r>
            <a:endParaRPr lang="en-US" sz="6300" b="1" dirty="0">
              <a:solidFill>
                <a:srgbClr val="FF0000"/>
              </a:solidFill>
            </a:endParaRPr>
          </a:p>
          <a:p>
            <a:endParaRPr lang="en-US" sz="6200" b="1" dirty="0">
              <a:solidFill>
                <a:srgbClr val="FF0000"/>
              </a:solidFill>
            </a:endParaRPr>
          </a:p>
          <a:p>
            <a:pPr algn="ctr"/>
            <a:r>
              <a:rPr lang="en-US" sz="4200" b="1" dirty="0" err="1" smtClean="0">
                <a:solidFill>
                  <a:srgbClr val="FF0000"/>
                </a:solidFill>
              </a:rPr>
              <a:t>Lứa</a:t>
            </a:r>
            <a:r>
              <a:rPr lang="en-US" sz="4200" b="1" dirty="0" smtClean="0">
                <a:solidFill>
                  <a:srgbClr val="FF0000"/>
                </a:solidFill>
              </a:rPr>
              <a:t> </a:t>
            </a:r>
            <a:r>
              <a:rPr lang="en-US" sz="4200" b="1" dirty="0" err="1">
                <a:solidFill>
                  <a:srgbClr val="FF0000"/>
                </a:solidFill>
              </a:rPr>
              <a:t>tuổi</a:t>
            </a:r>
            <a:r>
              <a:rPr lang="en-US" sz="4200" b="1" dirty="0">
                <a:solidFill>
                  <a:srgbClr val="FF0000"/>
                </a:solidFill>
              </a:rPr>
              <a:t>	: </a:t>
            </a:r>
            <a:r>
              <a:rPr lang="en-US" sz="4200" b="1" dirty="0" err="1">
                <a:solidFill>
                  <a:srgbClr val="FF0000"/>
                </a:solidFill>
              </a:rPr>
              <a:t>Mẫu</a:t>
            </a:r>
            <a:r>
              <a:rPr lang="en-US" sz="4200" b="1" dirty="0">
                <a:solidFill>
                  <a:srgbClr val="FF0000"/>
                </a:solidFill>
              </a:rPr>
              <a:t> </a:t>
            </a:r>
            <a:r>
              <a:rPr lang="en-US" sz="4200" b="1" dirty="0" err="1">
                <a:solidFill>
                  <a:srgbClr val="FF0000"/>
                </a:solidFill>
              </a:rPr>
              <a:t>giáo</a:t>
            </a:r>
            <a:r>
              <a:rPr lang="en-US" sz="4200" b="1" dirty="0">
                <a:solidFill>
                  <a:srgbClr val="FF0000"/>
                </a:solidFill>
              </a:rPr>
              <a:t> </a:t>
            </a:r>
            <a:r>
              <a:rPr lang="en-US" sz="4200" b="1" dirty="0" err="1" smtClean="0">
                <a:solidFill>
                  <a:srgbClr val="FF0000"/>
                </a:solidFill>
              </a:rPr>
              <a:t>Bé</a:t>
            </a:r>
            <a:r>
              <a:rPr lang="en-US" sz="4200" b="1" dirty="0" smtClean="0">
                <a:solidFill>
                  <a:srgbClr val="FF0000"/>
                </a:solidFill>
              </a:rPr>
              <a:t> </a:t>
            </a:r>
            <a:r>
              <a:rPr lang="en-US" sz="4200" b="1" dirty="0">
                <a:solidFill>
                  <a:srgbClr val="FF0000"/>
                </a:solidFill>
              </a:rPr>
              <a:t>(3-4 </a:t>
            </a:r>
            <a:r>
              <a:rPr lang="en-US" sz="4200" b="1" dirty="0" err="1">
                <a:solidFill>
                  <a:srgbClr val="FF0000"/>
                </a:solidFill>
              </a:rPr>
              <a:t>tuổi</a:t>
            </a:r>
            <a:r>
              <a:rPr lang="en-US" sz="4200" b="1" dirty="0" smtClean="0">
                <a:solidFill>
                  <a:srgbClr val="FF0000"/>
                </a:solidFill>
              </a:rPr>
              <a:t>)</a:t>
            </a:r>
          </a:p>
          <a:p>
            <a:pPr algn="ctr"/>
            <a:r>
              <a:rPr lang="en-US" sz="4200" b="1" dirty="0" err="1" smtClean="0">
                <a:solidFill>
                  <a:srgbClr val="FF0000"/>
                </a:solidFill>
              </a:rPr>
              <a:t>Giáo</a:t>
            </a:r>
            <a:r>
              <a:rPr lang="en-US" sz="4200" b="1" dirty="0" smtClean="0">
                <a:solidFill>
                  <a:srgbClr val="FF0000"/>
                </a:solidFill>
              </a:rPr>
              <a:t> </a:t>
            </a:r>
            <a:r>
              <a:rPr lang="en-US" sz="4200" b="1" dirty="0" err="1" smtClean="0">
                <a:solidFill>
                  <a:srgbClr val="FF0000"/>
                </a:solidFill>
              </a:rPr>
              <a:t>viên</a:t>
            </a:r>
            <a:r>
              <a:rPr lang="en-US" sz="4200" b="1" dirty="0" smtClean="0">
                <a:solidFill>
                  <a:srgbClr val="FF0000"/>
                </a:solidFill>
              </a:rPr>
              <a:t>: </a:t>
            </a:r>
            <a:r>
              <a:rPr lang="en-US" sz="4200" b="1" dirty="0" err="1" smtClean="0">
                <a:solidFill>
                  <a:srgbClr val="FF0000"/>
                </a:solidFill>
              </a:rPr>
              <a:t>Đào</a:t>
            </a:r>
            <a:r>
              <a:rPr lang="en-US" sz="4200" b="1" dirty="0">
                <a:solidFill>
                  <a:srgbClr val="FF0000"/>
                </a:solidFill>
              </a:rPr>
              <a:t> </a:t>
            </a:r>
            <a:r>
              <a:rPr lang="en-US" sz="4200" b="1" dirty="0" err="1" smtClean="0">
                <a:solidFill>
                  <a:srgbClr val="FF0000"/>
                </a:solidFill>
              </a:rPr>
              <a:t>Thị</a:t>
            </a:r>
            <a:r>
              <a:rPr lang="en-US" sz="4200" b="1" dirty="0" smtClean="0">
                <a:solidFill>
                  <a:srgbClr val="FF0000"/>
                </a:solidFill>
              </a:rPr>
              <a:t> </a:t>
            </a:r>
            <a:r>
              <a:rPr lang="en-US" sz="4200" b="1" dirty="0" err="1" smtClean="0">
                <a:solidFill>
                  <a:srgbClr val="FF0000"/>
                </a:solidFill>
              </a:rPr>
              <a:t>Thanh</a:t>
            </a:r>
            <a:r>
              <a:rPr lang="en-US" sz="4200" b="1" dirty="0" smtClean="0">
                <a:solidFill>
                  <a:srgbClr val="FF0000"/>
                </a:solidFill>
              </a:rPr>
              <a:t> </a:t>
            </a:r>
            <a:r>
              <a:rPr lang="en-US" sz="4200" b="1" dirty="0" err="1" smtClean="0">
                <a:solidFill>
                  <a:srgbClr val="FF0000"/>
                </a:solidFill>
              </a:rPr>
              <a:t>Thủy</a:t>
            </a:r>
            <a:endParaRPr lang="en-US" sz="4200" b="1" dirty="0">
              <a:solidFill>
                <a:srgbClr val="FF0000"/>
              </a:solidFill>
            </a:endParaRPr>
          </a:p>
          <a:p>
            <a:pPr algn="just"/>
            <a:endParaRPr lang="en-US" dirty="0"/>
          </a:p>
          <a:p>
            <a:endParaRPr lang="en-US" dirty="0"/>
          </a:p>
          <a:p>
            <a:pPr algn="ctr"/>
            <a:endParaRPr lang="en-US" sz="6200" b="1" dirty="0">
              <a:solidFill>
                <a:srgbClr val="FF0000"/>
              </a:solidFill>
            </a:endParaRPr>
          </a:p>
          <a:p>
            <a:endParaRPr lang="en-US"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9052" y="606136"/>
            <a:ext cx="871656" cy="920420"/>
          </a:xfrm>
          <a:prstGeom prst="rect">
            <a:avLst/>
          </a:prstGeom>
        </p:spPr>
      </p:pic>
    </p:spTree>
    <p:extLst>
      <p:ext uri="{BB962C8B-B14F-4D97-AF65-F5344CB8AC3E}">
        <p14:creationId xmlns:p14="http://schemas.microsoft.com/office/powerpoint/2010/main" val="27980470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445"/>
          <a:stretch/>
        </p:blipFill>
        <p:spPr>
          <a:xfrm>
            <a:off x="0" y="0"/>
            <a:ext cx="12192000" cy="7010400"/>
          </a:xfrm>
          <a:prstGeom prst="rect">
            <a:avLst/>
          </a:prstGeom>
        </p:spPr>
      </p:pic>
      <p:sp>
        <p:nvSpPr>
          <p:cNvPr id="4" name="TextBox 3">
            <a:extLst>
              <a:ext uri="{FF2B5EF4-FFF2-40B4-BE49-F238E27FC236}">
                <a16:creationId xmlns:a16="http://schemas.microsoft.com/office/drawing/2014/main" xmlns="" id="{7C6F51D7-0898-47D2-894E-C897E72DF4F3}"/>
              </a:ext>
            </a:extLst>
          </p:cNvPr>
          <p:cNvSpPr txBox="1"/>
          <p:nvPr/>
        </p:nvSpPr>
        <p:spPr>
          <a:xfrm>
            <a:off x="3008489" y="2823401"/>
            <a:ext cx="6175022" cy="923330"/>
          </a:xfrm>
          <a:prstGeom prst="rect">
            <a:avLst/>
          </a:prstGeom>
          <a:noFill/>
        </p:spPr>
        <p:txBody>
          <a:bodyPr wrap="square">
            <a:spAutoFit/>
          </a:bodyPr>
          <a:lstStyle/>
          <a:p>
            <a:pPr algn="l"/>
            <a:r>
              <a:rPr lang="vi-VN" b="0" i="0" dirty="0">
                <a:solidFill>
                  <a:srgbClr val="333333"/>
                </a:solidFill>
                <a:effectLst/>
                <a:latin typeface="Helvetica Neue"/>
              </a:rPr>
              <a:t>- Khi chiều xuống các con thấy mặt trời như thế nào?</a:t>
            </a:r>
          </a:p>
          <a:p>
            <a:pPr algn="l"/>
            <a:r>
              <a:rPr lang="vi-VN" b="0" i="0" dirty="0">
                <a:solidFill>
                  <a:srgbClr val="333333"/>
                </a:solidFill>
                <a:effectLst/>
                <a:latin typeface="Helvetica Neue"/>
              </a:rPr>
              <a:t>- Cô khái quát: Buổi chiều là lúc ông mặt trời xuống thấp,những tia nắng nhạt dần,gọi là cảnh hoàng hôn</a:t>
            </a:r>
          </a:p>
        </p:txBody>
      </p:sp>
    </p:spTree>
    <p:extLst>
      <p:ext uri="{BB962C8B-B14F-4D97-AF65-F5344CB8AC3E}">
        <p14:creationId xmlns:p14="http://schemas.microsoft.com/office/powerpoint/2010/main" val="187501069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landscape.png"/>
          <p:cNvPicPr>
            <a:picLocks noChangeAspect="1"/>
          </p:cNvPicPr>
          <p:nvPr/>
        </p:nvPicPr>
        <p:blipFill>
          <a:blip r:embed="rId3"/>
          <a:stretch>
            <a:fillRect/>
          </a:stretch>
        </p:blipFill>
        <p:spPr>
          <a:xfrm>
            <a:off x="0" y="0"/>
            <a:ext cx="12192000" cy="6858000"/>
          </a:xfrm>
          <a:prstGeom prst="rect">
            <a:avLst/>
          </a:prstGeom>
        </p:spPr>
      </p:pic>
      <p:pic>
        <p:nvPicPr>
          <p:cNvPr id="4" name="Picture 3" descr="stock-vector-vector-illustration-of-cartoon-kids-being-escorted-by-their-mom-to-school-657822082.jpg"/>
          <p:cNvPicPr>
            <a:picLocks noChangeAspect="1"/>
          </p:cNvPicPr>
          <p:nvPr/>
        </p:nvPicPr>
        <p:blipFill>
          <a:blip r:embed="rId4">
            <a:clrChange>
              <a:clrFrom>
                <a:srgbClr val="FFFFFF"/>
              </a:clrFrom>
              <a:clrTo>
                <a:srgbClr val="FFFFFF">
                  <a:alpha val="0"/>
                </a:srgbClr>
              </a:clrTo>
            </a:clrChange>
          </a:blip>
          <a:srcRect b="7813"/>
          <a:stretch>
            <a:fillRect/>
          </a:stretch>
        </p:blipFill>
        <p:spPr>
          <a:xfrm>
            <a:off x="2209800" y="3505200"/>
            <a:ext cx="2514600" cy="2964856"/>
          </a:xfrm>
          <a:prstGeom prst="rect">
            <a:avLst/>
          </a:prstGeom>
        </p:spPr>
      </p:pic>
      <p:pic>
        <p:nvPicPr>
          <p:cNvPr id="6" name="Picture 5" descr="school-clip-art-85.jpg"/>
          <p:cNvPicPr>
            <a:picLocks noChangeAspect="1"/>
          </p:cNvPicPr>
          <p:nvPr/>
        </p:nvPicPr>
        <p:blipFill>
          <a:blip r:embed="rId5">
            <a:clrChange>
              <a:clrFrom>
                <a:srgbClr val="FFFFFF"/>
              </a:clrFrom>
              <a:clrTo>
                <a:srgbClr val="FFFFFF">
                  <a:alpha val="0"/>
                </a:srgbClr>
              </a:clrTo>
            </a:clrChange>
          </a:blip>
          <a:stretch>
            <a:fillRect/>
          </a:stretch>
        </p:blipFill>
        <p:spPr>
          <a:xfrm>
            <a:off x="6248400" y="3237332"/>
            <a:ext cx="5321300" cy="2553868"/>
          </a:xfrm>
          <a:prstGeom prst="rect">
            <a:avLst/>
          </a:prstGeom>
        </p:spPr>
      </p:pic>
      <p:sp>
        <p:nvSpPr>
          <p:cNvPr id="7" name="TextBox 6">
            <a:extLst>
              <a:ext uri="{FF2B5EF4-FFF2-40B4-BE49-F238E27FC236}">
                <a16:creationId xmlns:a16="http://schemas.microsoft.com/office/drawing/2014/main" xmlns="" id="{15287147-94B9-45CA-B785-4017CC675002}"/>
              </a:ext>
            </a:extLst>
          </p:cNvPr>
          <p:cNvSpPr txBox="1"/>
          <p:nvPr/>
        </p:nvSpPr>
        <p:spPr>
          <a:xfrm>
            <a:off x="3048000" y="3108657"/>
            <a:ext cx="6096000" cy="646331"/>
          </a:xfrm>
          <a:prstGeom prst="rect">
            <a:avLst/>
          </a:prstGeom>
          <a:noFill/>
        </p:spPr>
        <p:txBody>
          <a:bodyPr wrap="square">
            <a:spAutoFit/>
          </a:bodyPr>
          <a:lstStyle/>
          <a:p>
            <a:pPr algn="l"/>
            <a:r>
              <a:rPr lang="vi-VN" b="0" i="0" dirty="0">
                <a:solidFill>
                  <a:srgbClr val="333333"/>
                </a:solidFill>
                <a:effectLst/>
                <a:latin typeface="Helvetica Neue"/>
              </a:rPr>
              <a:t>- Buổi chiều khi các con dậy thì có các hoạt động gì?</a:t>
            </a:r>
          </a:p>
          <a:p>
            <a:pPr algn="l"/>
            <a:r>
              <a:rPr lang="vi-VN" b="0" i="0" dirty="0">
                <a:solidFill>
                  <a:srgbClr val="333333"/>
                </a:solidFill>
                <a:effectLst/>
                <a:latin typeface="Helvetica Neue"/>
              </a:rPr>
              <a:t>( vận động,ăn quà chiều,uống sữa và chờ bố mẹ đón về..)</a:t>
            </a:r>
          </a:p>
        </p:txBody>
      </p:sp>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Hình ảnh 3">
            <a:extLst>
              <a:ext uri="{FF2B5EF4-FFF2-40B4-BE49-F238E27FC236}">
                <a16:creationId xmlns:a16="http://schemas.microsoft.com/office/drawing/2014/main" xmlns="" id="{15527805-DE02-4591-B6CB-92C10286AB9B}"/>
              </a:ext>
            </a:extLst>
          </p:cNvPr>
          <p:cNvPicPr>
            <a:picLocks noChangeAspect="1"/>
          </p:cNvPicPr>
          <p:nvPr/>
        </p:nvPicPr>
        <p:blipFill>
          <a:blip r:embed="rId3"/>
          <a:stretch>
            <a:fillRect/>
          </a:stretch>
        </p:blipFill>
        <p:spPr>
          <a:xfrm>
            <a:off x="0" y="-76200"/>
            <a:ext cx="12192000" cy="7881731"/>
          </a:xfrm>
          <a:prstGeom prst="rect">
            <a:avLst/>
          </a:prstGeom>
        </p:spPr>
      </p:pic>
    </p:spTree>
    <p:extLst>
      <p:ext uri="{BB962C8B-B14F-4D97-AF65-F5344CB8AC3E}">
        <p14:creationId xmlns:p14="http://schemas.microsoft.com/office/powerpoint/2010/main" val="1559153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47C6C561-DD83-4968-A7C7-AE4E853419E3}"/>
              </a:ext>
            </a:extLst>
          </p:cNvPr>
          <p:cNvPicPr>
            <a:picLocks noChangeAspect="1"/>
          </p:cNvPicPr>
          <p:nvPr/>
        </p:nvPicPr>
        <p:blipFill rotWithShape="1">
          <a:blip r:embed="rId2"/>
          <a:srcRect b="7778"/>
          <a:stretch/>
        </p:blipFill>
        <p:spPr>
          <a:xfrm>
            <a:off x="0" y="0"/>
            <a:ext cx="12192000" cy="6858000"/>
          </a:xfrm>
          <a:prstGeom prst="rect">
            <a:avLst/>
          </a:prstGeom>
        </p:spPr>
      </p:pic>
      <p:pic>
        <p:nvPicPr>
          <p:cNvPr id="7" name="Hình ảnh 6">
            <a:extLst>
              <a:ext uri="{FF2B5EF4-FFF2-40B4-BE49-F238E27FC236}">
                <a16:creationId xmlns:a16="http://schemas.microsoft.com/office/drawing/2014/main" xmlns="" id="{734B8A06-0337-4064-87F3-FBC3E650F6D0}"/>
              </a:ext>
            </a:extLst>
          </p:cNvPr>
          <p:cNvPicPr>
            <a:picLocks noChangeAspect="1"/>
          </p:cNvPicPr>
          <p:nvPr/>
        </p:nvPicPr>
        <p:blipFill rotWithShape="1">
          <a:blip r:embed="rId3"/>
          <a:srcRect b="10000"/>
          <a:stretch/>
        </p:blipFill>
        <p:spPr>
          <a:xfrm>
            <a:off x="2680086" y="1885950"/>
            <a:ext cx="3443287" cy="3086100"/>
          </a:xfrm>
          <a:prstGeom prst="rect">
            <a:avLst/>
          </a:prstGeom>
        </p:spPr>
      </p:pic>
      <p:pic>
        <p:nvPicPr>
          <p:cNvPr id="9" name="Hình ảnh 8">
            <a:extLst>
              <a:ext uri="{FF2B5EF4-FFF2-40B4-BE49-F238E27FC236}">
                <a16:creationId xmlns:a16="http://schemas.microsoft.com/office/drawing/2014/main" xmlns="" id="{61172CF2-25B3-41A6-AAE1-3E8768CF2034}"/>
              </a:ext>
            </a:extLst>
          </p:cNvPr>
          <p:cNvPicPr>
            <a:picLocks noChangeAspect="1"/>
          </p:cNvPicPr>
          <p:nvPr/>
        </p:nvPicPr>
        <p:blipFill rotWithShape="1">
          <a:blip r:embed="rId4"/>
          <a:srcRect b="12308"/>
          <a:stretch/>
        </p:blipFill>
        <p:spPr>
          <a:xfrm>
            <a:off x="7315200" y="1885950"/>
            <a:ext cx="4686761" cy="3022360"/>
          </a:xfrm>
          <a:prstGeom prst="rect">
            <a:avLst/>
          </a:prstGeom>
        </p:spPr>
      </p:pic>
      <p:sp>
        <p:nvSpPr>
          <p:cNvPr id="6" name="TextBox 5">
            <a:extLst>
              <a:ext uri="{FF2B5EF4-FFF2-40B4-BE49-F238E27FC236}">
                <a16:creationId xmlns:a16="http://schemas.microsoft.com/office/drawing/2014/main" xmlns="" id="{3CD1CB91-E2DB-4562-B019-96964646F98D}"/>
              </a:ext>
            </a:extLst>
          </p:cNvPr>
          <p:cNvSpPr txBox="1"/>
          <p:nvPr/>
        </p:nvSpPr>
        <p:spPr>
          <a:xfrm>
            <a:off x="2685730" y="4753988"/>
            <a:ext cx="6175022" cy="2031325"/>
          </a:xfrm>
          <a:prstGeom prst="rect">
            <a:avLst/>
          </a:prstGeom>
          <a:noFill/>
        </p:spPr>
        <p:txBody>
          <a:bodyPr wrap="square">
            <a:spAutoFit/>
          </a:bodyPr>
          <a:lstStyle/>
          <a:p>
            <a:pPr algn="l"/>
            <a:r>
              <a:rPr lang="vi-VN" b="0" i="0" dirty="0">
                <a:solidFill>
                  <a:srgbClr val="333333"/>
                </a:solidFill>
                <a:effectLst/>
                <a:latin typeface="Helvetica Neue"/>
              </a:rPr>
              <a:t>Một ngày gồm có buổi:Sáng,trưa,chiều,tối đấy các con ạ và ngày gồm một giai đoạn trời sáng (ban ngày) và một giai đoạn trời tối(ban đêm) và đó là một quá trình nối tiếp của Sáng,trưa,chiều,tối .</a:t>
            </a:r>
          </a:p>
          <a:p>
            <a:pPr algn="l"/>
            <a:r>
              <a:rPr lang="vi-VN" b="0" i="0" dirty="0">
                <a:solidFill>
                  <a:srgbClr val="333333"/>
                </a:solidFill>
                <a:effectLst/>
                <a:latin typeface="Helvetica Neue"/>
              </a:rPr>
              <a:t>- Cô đưa một số hình ảnh trên màn hình và các hoạt động theo các buổi trong ngày.</a:t>
            </a:r>
          </a:p>
          <a:p>
            <a:pPr algn="l"/>
            <a:r>
              <a:rPr lang="vi-VN" b="0" i="0" dirty="0">
                <a:solidFill>
                  <a:srgbClr val="333333"/>
                </a:solidFill>
                <a:effectLst/>
                <a:latin typeface="Helvetica Neue"/>
              </a:rPr>
              <a:t>“Hãy sắp xếp hoạt động cho đúng”</a:t>
            </a:r>
          </a:p>
        </p:txBody>
      </p:sp>
    </p:spTree>
    <p:extLst>
      <p:ext uri="{BB962C8B-B14F-4D97-AF65-F5344CB8AC3E}">
        <p14:creationId xmlns:p14="http://schemas.microsoft.com/office/powerpoint/2010/main" val="3856625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2070A431-3639-4E1D-A7FD-E3F1E8F0F151}"/>
              </a:ext>
            </a:extLst>
          </p:cNvPr>
          <p:cNvPicPr>
            <a:picLocks noChangeAspect="1"/>
          </p:cNvPicPr>
          <p:nvPr/>
        </p:nvPicPr>
        <p:blipFill rotWithShape="1">
          <a:blip r:embed="rId2"/>
          <a:srcRect b="6111"/>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762000"/>
            <a:ext cx="7166793" cy="4863201"/>
          </a:xfrm>
          <a:prstGeom prst="rect">
            <a:avLst/>
          </a:prstGeom>
        </p:spPr>
      </p:pic>
    </p:spTree>
    <p:extLst>
      <p:ext uri="{BB962C8B-B14F-4D97-AF65-F5344CB8AC3E}">
        <p14:creationId xmlns:p14="http://schemas.microsoft.com/office/powerpoint/2010/main" val="87815324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5A087FD2-B648-4A78-913A-B374C7A7DE83}"/>
              </a:ext>
            </a:extLst>
          </p:cNvPr>
          <p:cNvPicPr>
            <a:picLocks noChangeAspect="1"/>
          </p:cNvPicPr>
          <p:nvPr/>
        </p:nvPicPr>
        <p:blipFill rotWithShape="1">
          <a:blip r:embed="rId2"/>
          <a:srcRect b="3333"/>
          <a:stretch/>
        </p:blipFill>
        <p:spPr>
          <a:xfrm>
            <a:off x="0" y="0"/>
            <a:ext cx="12115800" cy="6858000"/>
          </a:xfrm>
          <a:prstGeom prst="rect">
            <a:avLst/>
          </a:prstGeo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133600" y="990600"/>
            <a:ext cx="7391400" cy="5155415"/>
          </a:xfrm>
        </p:spPr>
      </p:pic>
      <p:sp>
        <p:nvSpPr>
          <p:cNvPr id="4" name="Hình chữ nhật 3">
            <a:extLst>
              <a:ext uri="{FF2B5EF4-FFF2-40B4-BE49-F238E27FC236}">
                <a16:creationId xmlns:a16="http://schemas.microsoft.com/office/drawing/2014/main" xmlns="" id="{E0694993-F0FF-45EA-A45F-9ABABE5E46CD}"/>
              </a:ext>
            </a:extLst>
          </p:cNvPr>
          <p:cNvSpPr/>
          <p:nvPr/>
        </p:nvSpPr>
        <p:spPr>
          <a:xfrm>
            <a:off x="4695616" y="268069"/>
            <a:ext cx="2800767" cy="646331"/>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60000"/>
                    <a:lumOff val="40000"/>
                  </a:schemeClr>
                </a:solidFill>
                <a:effectLst/>
              </a:rPr>
              <a:t>BUỔI SÁNG</a:t>
            </a:r>
            <a:endParaRPr lang="vi-VN" sz="3600" b="1" cap="none" spc="0" dirty="0">
              <a:ln w="22225">
                <a:solidFill>
                  <a:schemeClr val="accent2"/>
                </a:solidFill>
                <a:prstDash val="solid"/>
              </a:ln>
              <a:solidFill>
                <a:schemeClr val="accent2">
                  <a:lumMod val="60000"/>
                  <a:lumOff val="40000"/>
                </a:schemeClr>
              </a:solidFill>
              <a:effectLst/>
            </a:endParaRPr>
          </a:p>
        </p:txBody>
      </p:sp>
    </p:spTree>
    <p:extLst>
      <p:ext uri="{BB962C8B-B14F-4D97-AF65-F5344CB8AC3E}">
        <p14:creationId xmlns:p14="http://schemas.microsoft.com/office/powerpoint/2010/main" val="145773996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5E2C32DB-AF40-43C9-A02B-62FEE60BFA40}"/>
              </a:ext>
            </a:extLst>
          </p:cNvPr>
          <p:cNvPicPr>
            <a:picLocks noChangeAspect="1"/>
          </p:cNvPicPr>
          <p:nvPr/>
        </p:nvPicPr>
        <p:blipFill rotWithShape="1">
          <a:blip r:embed="rId2"/>
          <a:srcRect b="3333"/>
          <a:stretch/>
        </p:blipFill>
        <p:spPr>
          <a:xfrm>
            <a:off x="0" y="0"/>
            <a:ext cx="121158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178511"/>
            <a:ext cx="7688856" cy="5105400"/>
          </a:xfrm>
          <a:prstGeom prst="rect">
            <a:avLst/>
          </a:prstGeom>
        </p:spPr>
      </p:pic>
      <p:sp>
        <p:nvSpPr>
          <p:cNvPr id="5" name="Hình chữ nhật 4">
            <a:extLst>
              <a:ext uri="{FF2B5EF4-FFF2-40B4-BE49-F238E27FC236}">
                <a16:creationId xmlns:a16="http://schemas.microsoft.com/office/drawing/2014/main" xmlns="" id="{241E5698-A616-412D-ADD7-727DE9E27158}"/>
              </a:ext>
            </a:extLst>
          </p:cNvPr>
          <p:cNvSpPr/>
          <p:nvPr/>
        </p:nvSpPr>
        <p:spPr>
          <a:xfrm>
            <a:off x="4696418" y="268069"/>
            <a:ext cx="2799164" cy="646331"/>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60000"/>
                    <a:lumOff val="40000"/>
                  </a:schemeClr>
                </a:solidFill>
                <a:effectLst/>
              </a:rPr>
              <a:t>BUỔI TR</a:t>
            </a:r>
            <a:r>
              <a:rPr lang="vi-VN" sz="3600" b="1" cap="none" spc="0" dirty="0">
                <a:ln w="22225">
                  <a:solidFill>
                    <a:schemeClr val="accent2"/>
                  </a:solidFill>
                  <a:prstDash val="solid"/>
                </a:ln>
                <a:solidFill>
                  <a:schemeClr val="accent2">
                    <a:lumMod val="60000"/>
                    <a:lumOff val="40000"/>
                  </a:schemeClr>
                </a:solidFill>
                <a:effectLst/>
              </a:rPr>
              <a:t>Ư</a:t>
            </a:r>
            <a:r>
              <a:rPr lang="en-US" sz="3600" b="1" cap="none" spc="0" dirty="0">
                <a:ln w="22225">
                  <a:solidFill>
                    <a:schemeClr val="accent2"/>
                  </a:solidFill>
                  <a:prstDash val="solid"/>
                </a:ln>
                <a:solidFill>
                  <a:schemeClr val="accent2">
                    <a:lumMod val="60000"/>
                    <a:lumOff val="40000"/>
                  </a:schemeClr>
                </a:solidFill>
                <a:effectLst/>
              </a:rPr>
              <a:t>A</a:t>
            </a:r>
            <a:endParaRPr lang="vi-VN" sz="3600" b="1" cap="none" spc="0" dirty="0">
              <a:ln w="22225">
                <a:solidFill>
                  <a:schemeClr val="accent2"/>
                </a:solidFill>
                <a:prstDash val="solid"/>
              </a:ln>
              <a:solidFill>
                <a:schemeClr val="accent2">
                  <a:lumMod val="60000"/>
                  <a:lumOff val="40000"/>
                </a:schemeClr>
              </a:solidFill>
              <a:effectLst/>
            </a:endParaRPr>
          </a:p>
        </p:txBody>
      </p:sp>
    </p:spTree>
    <p:extLst>
      <p:ext uri="{BB962C8B-B14F-4D97-AF65-F5344CB8AC3E}">
        <p14:creationId xmlns:p14="http://schemas.microsoft.com/office/powerpoint/2010/main" val="15076509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54DFCC78-EB78-4B09-936E-0729DD7EA36E}"/>
              </a:ext>
            </a:extLst>
          </p:cNvPr>
          <p:cNvPicPr>
            <a:picLocks noChangeAspect="1"/>
          </p:cNvPicPr>
          <p:nvPr/>
        </p:nvPicPr>
        <p:blipFill rotWithShape="1">
          <a:blip r:embed="rId2"/>
          <a:srcRect b="3333"/>
          <a:stretch/>
        </p:blipFill>
        <p:spPr>
          <a:xfrm>
            <a:off x="0" y="0"/>
            <a:ext cx="12115800" cy="68580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348"/>
          <a:stretch/>
        </p:blipFill>
        <p:spPr>
          <a:xfrm>
            <a:off x="1752600" y="1143000"/>
            <a:ext cx="9265891" cy="5029200"/>
          </a:xfrm>
          <a:prstGeom prst="rect">
            <a:avLst/>
          </a:prstGeom>
        </p:spPr>
      </p:pic>
      <p:sp>
        <p:nvSpPr>
          <p:cNvPr id="4" name="Hình chữ nhật 3">
            <a:extLst>
              <a:ext uri="{FF2B5EF4-FFF2-40B4-BE49-F238E27FC236}">
                <a16:creationId xmlns:a16="http://schemas.microsoft.com/office/drawing/2014/main" xmlns="" id="{672F34FA-C3EE-471E-BA19-6CAB6A90E0AF}"/>
              </a:ext>
            </a:extLst>
          </p:cNvPr>
          <p:cNvSpPr/>
          <p:nvPr/>
        </p:nvSpPr>
        <p:spPr>
          <a:xfrm>
            <a:off x="4644320" y="268069"/>
            <a:ext cx="2903359" cy="646331"/>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60000"/>
                    <a:lumOff val="40000"/>
                  </a:schemeClr>
                </a:solidFill>
                <a:effectLst/>
              </a:rPr>
              <a:t>BUỔI CHIỀU</a:t>
            </a:r>
            <a:endParaRPr lang="vi-VN" sz="3600" b="1" cap="none" spc="0" dirty="0">
              <a:ln w="22225">
                <a:solidFill>
                  <a:schemeClr val="accent2"/>
                </a:solidFill>
                <a:prstDash val="solid"/>
              </a:ln>
              <a:solidFill>
                <a:schemeClr val="accent2">
                  <a:lumMod val="60000"/>
                  <a:lumOff val="40000"/>
                </a:schemeClr>
              </a:solidFill>
              <a:effectLst/>
            </a:endParaRPr>
          </a:p>
        </p:txBody>
      </p:sp>
    </p:spTree>
    <p:extLst>
      <p:ext uri="{BB962C8B-B14F-4D97-AF65-F5344CB8AC3E}">
        <p14:creationId xmlns:p14="http://schemas.microsoft.com/office/powerpoint/2010/main" val="307520264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CBDBE5B8-B36F-41B5-BEC3-608A67D2E82B}"/>
              </a:ext>
            </a:extLst>
          </p:cNvPr>
          <p:cNvPicPr>
            <a:picLocks noChangeAspect="1"/>
          </p:cNvPicPr>
          <p:nvPr/>
        </p:nvPicPr>
        <p:blipFill rotWithShape="1">
          <a:blip r:embed="rId2"/>
          <a:srcRect b="3333"/>
          <a:stretch/>
        </p:blipFill>
        <p:spPr>
          <a:xfrm>
            <a:off x="0" y="0"/>
            <a:ext cx="12115800" cy="6858000"/>
          </a:xfrm>
          <a:prstGeom prst="rect">
            <a:avLst/>
          </a:prstGeom>
        </p:spPr>
      </p:pic>
      <p:sp>
        <p:nvSpPr>
          <p:cNvPr id="5" name="Hình chữ nhật 4">
            <a:extLst>
              <a:ext uri="{FF2B5EF4-FFF2-40B4-BE49-F238E27FC236}">
                <a16:creationId xmlns:a16="http://schemas.microsoft.com/office/drawing/2014/main" xmlns="" id="{62B337C0-C1C0-42D1-B4C3-B5933E09C521}"/>
              </a:ext>
            </a:extLst>
          </p:cNvPr>
          <p:cNvSpPr/>
          <p:nvPr/>
        </p:nvSpPr>
        <p:spPr>
          <a:xfrm>
            <a:off x="4977745" y="268069"/>
            <a:ext cx="2236510" cy="646331"/>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60000"/>
                    <a:lumOff val="40000"/>
                  </a:schemeClr>
                </a:solidFill>
                <a:effectLst/>
              </a:rPr>
              <a:t>BUỔI TỐI</a:t>
            </a:r>
            <a:endParaRPr lang="vi-VN" sz="3600" b="1" cap="none" spc="0" dirty="0">
              <a:ln w="22225">
                <a:solidFill>
                  <a:schemeClr val="accent2"/>
                </a:solidFill>
                <a:prstDash val="solid"/>
              </a:ln>
              <a:solidFill>
                <a:schemeClr val="accent2">
                  <a:lumMod val="60000"/>
                  <a:lumOff val="40000"/>
                </a:schemeClr>
              </a:solidFill>
              <a:effectLst/>
            </a:endParaRPr>
          </a:p>
        </p:txBody>
      </p:sp>
      <p:pic>
        <p:nvPicPr>
          <p:cNvPr id="7" name="Hình ảnh 6">
            <a:extLst>
              <a:ext uri="{FF2B5EF4-FFF2-40B4-BE49-F238E27FC236}">
                <a16:creationId xmlns:a16="http://schemas.microsoft.com/office/drawing/2014/main" xmlns="" id="{4827D403-CEC9-4CD0-B9B3-12EB34690C95}"/>
              </a:ext>
            </a:extLst>
          </p:cNvPr>
          <p:cNvPicPr>
            <a:picLocks noChangeAspect="1"/>
          </p:cNvPicPr>
          <p:nvPr/>
        </p:nvPicPr>
        <p:blipFill>
          <a:blip r:embed="rId3"/>
          <a:stretch>
            <a:fillRect/>
          </a:stretch>
        </p:blipFill>
        <p:spPr>
          <a:xfrm>
            <a:off x="1981200" y="1295400"/>
            <a:ext cx="8610600" cy="4953000"/>
          </a:xfrm>
          <a:prstGeom prst="rect">
            <a:avLst/>
          </a:prstGeom>
        </p:spPr>
      </p:pic>
    </p:spTree>
    <p:extLst>
      <p:ext uri="{BB962C8B-B14F-4D97-AF65-F5344CB8AC3E}">
        <p14:creationId xmlns:p14="http://schemas.microsoft.com/office/powerpoint/2010/main" val="7541882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1663987"/>
            <a:ext cx="9525000" cy="446276"/>
          </a:xfrm>
          <a:prstGeom prst="rect">
            <a:avLst/>
          </a:prstGeom>
        </p:spPr>
        <p:txBody>
          <a:bodyPr wrap="square" bIns="0" anchor="ctr">
            <a:spAutoFit/>
          </a:bodyPr>
          <a:lstStyle/>
          <a:p>
            <a:pPr algn="ctr"/>
            <a:endParaRPr lang="en-US" sz="2600" dirty="0"/>
          </a:p>
        </p:txBody>
      </p:sp>
      <p:pic>
        <p:nvPicPr>
          <p:cNvPr id="3" name="Xuân Mai – Thật Đáng Yê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48000" y="2895600"/>
            <a:ext cx="1688813" cy="1688813"/>
          </a:xfrm>
          <a:prstGeom prst="rect">
            <a:avLst/>
          </a:prstGeom>
        </p:spPr>
      </p:pic>
      <p:pic>
        <p:nvPicPr>
          <p:cNvPr id="4" name="Đang Cập Nhật – Chào Ngày Mớ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rot="10800000">
            <a:off x="7162800" y="3048000"/>
            <a:ext cx="1676113" cy="1676113"/>
          </a:xfrm>
          <a:prstGeom prst="rect">
            <a:avLst/>
          </a:prstGeom>
        </p:spPr>
      </p:pic>
      <p:sp>
        <p:nvSpPr>
          <p:cNvPr id="7" name="TextBox 6">
            <a:extLst>
              <a:ext uri="{FF2B5EF4-FFF2-40B4-BE49-F238E27FC236}">
                <a16:creationId xmlns:a16="http://schemas.microsoft.com/office/drawing/2014/main" xmlns="" id="{8AC34F3A-8547-47B7-B396-E2B81837F13C}"/>
              </a:ext>
            </a:extLst>
          </p:cNvPr>
          <p:cNvSpPr txBox="1"/>
          <p:nvPr/>
        </p:nvSpPr>
        <p:spPr>
          <a:xfrm>
            <a:off x="2362200" y="381000"/>
            <a:ext cx="6096000" cy="1908215"/>
          </a:xfrm>
          <a:prstGeom prst="rect">
            <a:avLst/>
          </a:prstGeom>
          <a:noFill/>
        </p:spPr>
        <p:txBody>
          <a:bodyPr wrap="square">
            <a:spAutoFit/>
          </a:bodyPr>
          <a:lstStyle/>
          <a:p>
            <a:pPr algn="l"/>
            <a:r>
              <a:rPr lang="vi-VN" b="0" i="0" dirty="0">
                <a:solidFill>
                  <a:srgbClr val="333333"/>
                </a:solidFill>
                <a:effectLst/>
                <a:latin typeface="Helvetica Neue"/>
              </a:rPr>
              <a:t>+Cách chơi: Cô chia trẻ làm 2 đội. Mỗi độicó một cái bảng thời gian của các buổi,từng bạn chạy zích zắc lên gắn những hình ảnh hoạt động tương ứng với từng thời gian trong ngày và sau đó chạy về cuối hàng</a:t>
            </a:r>
          </a:p>
          <a:p>
            <a:pPr algn="l"/>
            <a:r>
              <a:rPr lang="vi-VN" b="0" i="0" dirty="0">
                <a:solidFill>
                  <a:srgbClr val="333333"/>
                </a:solidFill>
                <a:effectLst/>
                <a:latin typeface="Helvetica Neue"/>
              </a:rPr>
              <a:t>+ Luật chơi: Thời gian diễn ra trong một bản nhạc.</a:t>
            </a:r>
          </a:p>
          <a:p>
            <a:pPr algn="l"/>
            <a:r>
              <a:rPr lang="vi-VN" sz="1400" b="0" i="0" dirty="0">
                <a:solidFill>
                  <a:srgbClr val="333333"/>
                </a:solidFill>
                <a:effectLst/>
                <a:latin typeface="Times New Roman" panose="02020603050405020304" pitchFamily="18" charset="0"/>
              </a:rPr>
              <a:t>Mỗi lần 1 bạn lên chỉ được gắn 1 bức tranh,bạn đó về thì bạn khác mới đi lên gắn tranh.</a:t>
            </a:r>
            <a:endParaRPr lang="vi-VN" b="0" i="0" dirty="0">
              <a:solidFill>
                <a:srgbClr val="333333"/>
              </a:solidFill>
              <a:effectLst/>
              <a:latin typeface="Helvetica Neue"/>
            </a:endParaRPr>
          </a:p>
        </p:txBody>
      </p:sp>
      <p:sp>
        <p:nvSpPr>
          <p:cNvPr id="8" name="TextBox 7">
            <a:extLst>
              <a:ext uri="{FF2B5EF4-FFF2-40B4-BE49-F238E27FC236}">
                <a16:creationId xmlns:a16="http://schemas.microsoft.com/office/drawing/2014/main" xmlns="" id="{0A912505-B0DB-4026-9A11-09A354A31F2E}"/>
              </a:ext>
            </a:extLst>
          </p:cNvPr>
          <p:cNvSpPr txBox="1"/>
          <p:nvPr/>
        </p:nvSpPr>
        <p:spPr>
          <a:xfrm>
            <a:off x="1904856" y="3898136"/>
            <a:ext cx="6096000" cy="2585323"/>
          </a:xfrm>
          <a:prstGeom prst="rect">
            <a:avLst/>
          </a:prstGeom>
          <a:noFill/>
        </p:spPr>
        <p:txBody>
          <a:bodyPr wrap="square">
            <a:spAutoFit/>
          </a:bodyPr>
          <a:lstStyle/>
          <a:p>
            <a:pPr algn="l"/>
            <a:r>
              <a:rPr lang="vi-VN" b="0" i="0" dirty="0">
                <a:solidFill>
                  <a:srgbClr val="333333"/>
                </a:solidFill>
                <a:effectLst/>
                <a:latin typeface="Helvetica Neue"/>
              </a:rPr>
              <a:t>iáo dục: Chúng mình hãy biết sử dụng thời gian cho tốt,không để thời gian trôi đi một cách lãng phí nhé.</a:t>
            </a:r>
          </a:p>
          <a:p>
            <a:pPr algn="l"/>
            <a:r>
              <a:rPr lang="vi-VN" b="0" i="0" dirty="0">
                <a:solidFill>
                  <a:srgbClr val="333333"/>
                </a:solidFill>
                <a:effectLst/>
                <a:latin typeface="Helvetica Neue"/>
              </a:rPr>
              <a:t>-Trò chơi tiếp theo “ Hãy sắp xếp lô tô theo thứ tự trong ngày”</a:t>
            </a:r>
          </a:p>
          <a:p>
            <a:pPr algn="l"/>
            <a:r>
              <a:rPr lang="vi-VN" b="0" i="0" dirty="0">
                <a:solidFill>
                  <a:srgbClr val="333333"/>
                </a:solidFill>
                <a:effectLst/>
                <a:latin typeface="Helvetica Neue"/>
              </a:rPr>
              <a:t>+ Cách chơi :Cô đã chuẩn bị các lô tô các buổi trong ngày,nhiệm vụ của các con là hãy xếp lô tô đó theo đúng trình tự các buổi diễn ra trong một ngày.</a:t>
            </a:r>
          </a:p>
          <a:p>
            <a:pPr algn="l"/>
            <a:r>
              <a:rPr lang="vi-VN" b="0" i="0" dirty="0">
                <a:solidFill>
                  <a:srgbClr val="333333"/>
                </a:solidFill>
                <a:effectLst/>
                <a:latin typeface="Helvetica Neue"/>
              </a:rPr>
              <a:t>- Thời gian chơi trong một bản nhạc.</a:t>
            </a:r>
          </a:p>
          <a:p>
            <a:pPr algn="l"/>
            <a:r>
              <a:rPr lang="vi-VN" b="0" i="0" dirty="0">
                <a:solidFill>
                  <a:srgbClr val="333333"/>
                </a:solidFill>
                <a:effectLst/>
                <a:latin typeface="Helvetica Neue"/>
              </a:rPr>
              <a:t> + Luật chơi :Thời gian kết thúc chơi sau một bản nhạc.</a:t>
            </a:r>
          </a:p>
        </p:txBody>
      </p:sp>
    </p:spTree>
    <p:extLst>
      <p:ext uri="{BB962C8B-B14F-4D97-AF65-F5344CB8AC3E}">
        <p14:creationId xmlns:p14="http://schemas.microsoft.com/office/powerpoint/2010/main" val="8370075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96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25529"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DE749427-C8A3-4254-895B-92A1739DA465}"/>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p:cNvSpPr/>
          <p:nvPr/>
        </p:nvSpPr>
        <p:spPr>
          <a:xfrm>
            <a:off x="1981200" y="1237327"/>
            <a:ext cx="9525000" cy="1277273"/>
          </a:xfrm>
          <a:prstGeom prst="rect">
            <a:avLst/>
          </a:prstGeom>
        </p:spPr>
        <p:txBody>
          <a:bodyPr wrap="square" bIns="0" anchor="ctr">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CÁC HOẠT ĐỘNG CÁC BUỔI TRONG NGÀY:</a:t>
            </a:r>
          </a:p>
          <a:p>
            <a:pPr algn="ctr"/>
            <a:r>
              <a:rPr lang="en-US" sz="1600" b="1" dirty="0">
                <a:solidFill>
                  <a:srgbClr val="FF0000"/>
                </a:solidFill>
                <a:latin typeface="Times New Roman" panose="02020603050405020304" pitchFamily="18" charset="0"/>
                <a:cs typeface="Times New Roman" panose="02020603050405020304" pitchFamily="18" charset="0"/>
              </a:rPr>
              <a:t/>
            </a:r>
            <a:br>
              <a:rPr lang="en-US" sz="16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 SÁNG, TRƯA, CHIỀU, TỐI</a:t>
            </a:r>
            <a:endParaRPr lang="en-US" sz="3200" dirty="0">
              <a:solidFill>
                <a:srgbClr val="FF0000"/>
              </a:solidFill>
            </a:endParaRPr>
          </a:p>
        </p:txBody>
      </p:sp>
    </p:spTree>
    <p:extLst>
      <p:ext uri="{BB962C8B-B14F-4D97-AF65-F5344CB8AC3E}">
        <p14:creationId xmlns:p14="http://schemas.microsoft.com/office/powerpoint/2010/main" val="6843423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xmlns="" id="{4FFADBAB-256A-4A92-BF0D-0403C901AC3F}"/>
              </a:ext>
            </a:extLst>
          </p:cNvPr>
          <p:cNvPicPr>
            <a:picLocks noChangeAspect="1"/>
          </p:cNvPicPr>
          <p:nvPr/>
        </p:nvPicPr>
        <p:blipFill>
          <a:blip r:embed="rId2"/>
          <a:stretch>
            <a:fillRect/>
          </a:stretch>
        </p:blipFill>
        <p:spPr>
          <a:xfrm>
            <a:off x="3698" y="0"/>
            <a:ext cx="12188301" cy="6858000"/>
          </a:xfrm>
          <a:prstGeom prst="rect">
            <a:avLst/>
          </a:prstGeom>
        </p:spPr>
      </p:pic>
      <p:sp>
        <p:nvSpPr>
          <p:cNvPr id="4" name="Title 1"/>
          <p:cNvSpPr txBox="1">
            <a:spLocks/>
          </p:cNvSpPr>
          <p:nvPr/>
        </p:nvSpPr>
        <p:spPr>
          <a:xfrm>
            <a:off x="701040" y="345123"/>
            <a:ext cx="10485120" cy="8359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b="1" dirty="0">
                <a:solidFill>
                  <a:schemeClr val="accent4">
                    <a:lumMod val="50000"/>
                  </a:schemeClr>
                </a:solidFill>
              </a:rPr>
              <a:t>PHÒNG GIÁO DỤC VÀ ĐÀO TẠO QUẬN THANH XUÂN</a:t>
            </a:r>
            <a:br>
              <a:rPr lang="en-US" sz="2200" b="1" dirty="0">
                <a:solidFill>
                  <a:schemeClr val="accent4">
                    <a:lumMod val="50000"/>
                  </a:schemeClr>
                </a:solidFill>
              </a:rPr>
            </a:br>
            <a:r>
              <a:rPr lang="en-US" sz="2200" b="1" dirty="0">
                <a:solidFill>
                  <a:schemeClr val="accent4">
                    <a:lumMod val="50000"/>
                  </a:schemeClr>
                </a:solidFill>
              </a:rPr>
              <a:t>TRƯỜNG MẦM NON HOA HỒNG</a:t>
            </a:r>
          </a:p>
        </p:txBody>
      </p:sp>
      <p:sp>
        <p:nvSpPr>
          <p:cNvPr id="6" name="Subtitle 2"/>
          <p:cNvSpPr txBox="1">
            <a:spLocks/>
          </p:cNvSpPr>
          <p:nvPr/>
        </p:nvSpPr>
        <p:spPr>
          <a:xfrm>
            <a:off x="533400" y="1371600"/>
            <a:ext cx="10982960" cy="5105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p:txBody>
      </p:sp>
      <p:sp>
        <p:nvSpPr>
          <p:cNvPr id="2" name="TextBox 1"/>
          <p:cNvSpPr txBox="1"/>
          <p:nvPr/>
        </p:nvSpPr>
        <p:spPr>
          <a:xfrm>
            <a:off x="2819400" y="2286000"/>
            <a:ext cx="7239000" cy="1323439"/>
          </a:xfrm>
          <a:prstGeom prst="rect">
            <a:avLst/>
          </a:prstGeom>
          <a:noFill/>
        </p:spPr>
        <p:txBody>
          <a:bodyPr wrap="square" rtlCol="0">
            <a:spAutoFit/>
          </a:bodyPr>
          <a:lstStyle/>
          <a:p>
            <a:pPr algn="ctr"/>
            <a:r>
              <a:rPr lang="en-US" sz="4000" b="1" dirty="0" err="1">
                <a:solidFill>
                  <a:srgbClr val="FF0000"/>
                </a:solidFill>
                <a:latin typeface="+mj-lt"/>
              </a:rPr>
              <a:t>Giờ</a:t>
            </a:r>
            <a:r>
              <a:rPr lang="en-US" sz="4000" b="1" dirty="0">
                <a:solidFill>
                  <a:srgbClr val="FF0000"/>
                </a:solidFill>
                <a:latin typeface="+mj-lt"/>
              </a:rPr>
              <a:t> </a:t>
            </a:r>
            <a:r>
              <a:rPr lang="en-US" sz="4000" b="1" dirty="0" err="1">
                <a:solidFill>
                  <a:srgbClr val="FF0000"/>
                </a:solidFill>
                <a:latin typeface="+mj-lt"/>
              </a:rPr>
              <a:t>học</a:t>
            </a:r>
            <a:r>
              <a:rPr lang="en-US" sz="4000" b="1" dirty="0">
                <a:solidFill>
                  <a:srgbClr val="FF0000"/>
                </a:solidFill>
                <a:latin typeface="+mj-lt"/>
              </a:rPr>
              <a:t> </a:t>
            </a:r>
            <a:r>
              <a:rPr lang="en-US" sz="4000" b="1" dirty="0" err="1">
                <a:solidFill>
                  <a:srgbClr val="FF0000"/>
                </a:solidFill>
                <a:latin typeface="+mj-lt"/>
              </a:rPr>
              <a:t>đến</a:t>
            </a:r>
            <a:r>
              <a:rPr lang="en-US" sz="4000" b="1" dirty="0">
                <a:solidFill>
                  <a:srgbClr val="FF0000"/>
                </a:solidFill>
                <a:latin typeface="+mj-lt"/>
              </a:rPr>
              <a:t> </a:t>
            </a:r>
            <a:r>
              <a:rPr lang="en-US" sz="4000" b="1" dirty="0" err="1">
                <a:solidFill>
                  <a:srgbClr val="FF0000"/>
                </a:solidFill>
                <a:latin typeface="+mj-lt"/>
              </a:rPr>
              <a:t>đây</a:t>
            </a:r>
            <a:r>
              <a:rPr lang="en-US" sz="4000" b="1" dirty="0">
                <a:solidFill>
                  <a:srgbClr val="FF0000"/>
                </a:solidFill>
                <a:latin typeface="+mj-lt"/>
              </a:rPr>
              <a:t> </a:t>
            </a:r>
            <a:r>
              <a:rPr lang="en-US" sz="4000" b="1" dirty="0" err="1">
                <a:solidFill>
                  <a:srgbClr val="FF0000"/>
                </a:solidFill>
                <a:latin typeface="+mj-lt"/>
              </a:rPr>
              <a:t>là</a:t>
            </a:r>
            <a:r>
              <a:rPr lang="en-US" sz="4000" b="1" dirty="0">
                <a:solidFill>
                  <a:srgbClr val="FF0000"/>
                </a:solidFill>
                <a:latin typeface="+mj-lt"/>
              </a:rPr>
              <a:t> </a:t>
            </a:r>
            <a:r>
              <a:rPr lang="en-US" sz="4000" b="1" dirty="0" err="1">
                <a:solidFill>
                  <a:srgbClr val="FF0000"/>
                </a:solidFill>
                <a:latin typeface="+mj-lt"/>
              </a:rPr>
              <a:t>kết</a:t>
            </a:r>
            <a:r>
              <a:rPr lang="en-US" sz="4000" b="1" dirty="0">
                <a:solidFill>
                  <a:srgbClr val="FF0000"/>
                </a:solidFill>
                <a:latin typeface="+mj-lt"/>
              </a:rPr>
              <a:t> </a:t>
            </a:r>
            <a:r>
              <a:rPr lang="en-US" sz="4000" b="1" dirty="0" err="1">
                <a:solidFill>
                  <a:srgbClr val="FF0000"/>
                </a:solidFill>
                <a:latin typeface="+mj-lt"/>
              </a:rPr>
              <a:t>thúc</a:t>
            </a:r>
            <a:endParaRPr lang="en-US" sz="4000" b="1" dirty="0">
              <a:solidFill>
                <a:srgbClr val="FF0000"/>
              </a:solidFill>
              <a:latin typeface="+mj-lt"/>
            </a:endParaRPr>
          </a:p>
          <a:p>
            <a:pPr algn="ctr"/>
            <a:r>
              <a:rPr lang="en-US" sz="4000" b="1" dirty="0" err="1">
                <a:solidFill>
                  <a:srgbClr val="FF0000"/>
                </a:solidFill>
                <a:latin typeface="+mj-lt"/>
              </a:rPr>
              <a:t>Xin</a:t>
            </a:r>
            <a:r>
              <a:rPr lang="en-US" sz="4000" b="1" dirty="0">
                <a:solidFill>
                  <a:srgbClr val="FF0000"/>
                </a:solidFill>
                <a:latin typeface="+mj-lt"/>
              </a:rPr>
              <a:t> </a:t>
            </a:r>
            <a:r>
              <a:rPr lang="en-US" sz="4000" b="1" dirty="0" err="1">
                <a:solidFill>
                  <a:srgbClr val="FF0000"/>
                </a:solidFill>
                <a:latin typeface="+mj-lt"/>
              </a:rPr>
              <a:t>chân</a:t>
            </a:r>
            <a:r>
              <a:rPr lang="en-US" sz="4000" b="1" dirty="0">
                <a:solidFill>
                  <a:srgbClr val="FF0000"/>
                </a:solidFill>
                <a:latin typeface="+mj-lt"/>
              </a:rPr>
              <a:t> </a:t>
            </a:r>
            <a:r>
              <a:rPr lang="en-US" sz="4000" b="1" dirty="0" err="1">
                <a:solidFill>
                  <a:srgbClr val="FF0000"/>
                </a:solidFill>
                <a:latin typeface="+mj-lt"/>
              </a:rPr>
              <a:t>thành</a:t>
            </a:r>
            <a:r>
              <a:rPr lang="en-US" sz="4000" b="1" dirty="0">
                <a:solidFill>
                  <a:srgbClr val="FF0000"/>
                </a:solidFill>
                <a:latin typeface="+mj-lt"/>
              </a:rPr>
              <a:t> </a:t>
            </a:r>
            <a:r>
              <a:rPr lang="en-US" sz="4000" b="1" dirty="0" err="1">
                <a:solidFill>
                  <a:srgbClr val="FF0000"/>
                </a:solidFill>
                <a:latin typeface="+mj-lt"/>
              </a:rPr>
              <a:t>cảm</a:t>
            </a:r>
            <a:r>
              <a:rPr lang="en-US" sz="4000" b="1" dirty="0">
                <a:solidFill>
                  <a:srgbClr val="FF0000"/>
                </a:solidFill>
                <a:latin typeface="+mj-lt"/>
              </a:rPr>
              <a:t> </a:t>
            </a:r>
            <a:r>
              <a:rPr lang="en-US" sz="4000" b="1" dirty="0" err="1">
                <a:solidFill>
                  <a:srgbClr val="FF0000"/>
                </a:solidFill>
                <a:latin typeface="+mj-lt"/>
              </a:rPr>
              <a:t>ơn</a:t>
            </a:r>
            <a:r>
              <a:rPr lang="en-US" sz="4000" b="1" dirty="0">
                <a:solidFill>
                  <a:srgbClr val="FF0000"/>
                </a:solidFill>
                <a:latin typeface="+mj-lt"/>
              </a:rPr>
              <a:t>!</a:t>
            </a:r>
          </a:p>
        </p:txBody>
      </p:sp>
    </p:spTree>
    <p:extLst>
      <p:ext uri="{BB962C8B-B14F-4D97-AF65-F5344CB8AC3E}">
        <p14:creationId xmlns:p14="http://schemas.microsoft.com/office/powerpoint/2010/main" val="30182668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039600" cy="7034014"/>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pic>
    </p:spTree>
    <p:extLst>
      <p:ext uri="{BB962C8B-B14F-4D97-AF65-F5344CB8AC3E}">
        <p14:creationId xmlns:p14="http://schemas.microsoft.com/office/powerpoint/2010/main" val="2333893970"/>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1C3B94ED-85AE-4BD8-BA4B-D92A558E1353}"/>
              </a:ext>
            </a:extLst>
          </p:cNvPr>
          <p:cNvPicPr>
            <a:picLocks noChangeAspect="1"/>
          </p:cNvPicPr>
          <p:nvPr/>
        </p:nvPicPr>
        <p:blipFill rotWithShape="1">
          <a:blip r:embed="rId3"/>
          <a:srcRect b="6666"/>
          <a:stretch/>
        </p:blipFill>
        <p:spPr>
          <a:xfrm>
            <a:off x="0" y="0"/>
            <a:ext cx="12192000" cy="6858000"/>
          </a:xfrm>
          <a:prstGeom prst="rect">
            <a:avLst/>
          </a:prstGeom>
        </p:spPr>
      </p:pic>
      <p:pic>
        <p:nvPicPr>
          <p:cNvPr id="8" name="Picture Placeholder 7"/>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1174" b="11174"/>
          <a:stretch>
            <a:fillRect/>
          </a:stretch>
        </p:blipFill>
        <p:spPr>
          <a:xfrm>
            <a:off x="3048000" y="1066800"/>
            <a:ext cx="3884365" cy="4003792"/>
          </a:xfrm>
        </p:spPr>
      </p:pic>
      <p:pic>
        <p:nvPicPr>
          <p:cNvPr id="9" name="Picture Placeholder 8"/>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5999" r="5999"/>
          <a:stretch>
            <a:fillRect/>
          </a:stretch>
        </p:blipFill>
        <p:spPr>
          <a:xfrm>
            <a:off x="7772400" y="970803"/>
            <a:ext cx="4070632" cy="4195786"/>
          </a:xfrm>
        </p:spPr>
      </p:pic>
      <p:sp>
        <p:nvSpPr>
          <p:cNvPr id="6" name="TextBox 5">
            <a:extLst>
              <a:ext uri="{FF2B5EF4-FFF2-40B4-BE49-F238E27FC236}">
                <a16:creationId xmlns:a16="http://schemas.microsoft.com/office/drawing/2014/main" xmlns="" id="{4F0F92C5-1175-4747-A8AE-72031E352F04}"/>
              </a:ext>
            </a:extLst>
          </p:cNvPr>
          <p:cNvSpPr txBox="1"/>
          <p:nvPr/>
        </p:nvSpPr>
        <p:spPr>
          <a:xfrm>
            <a:off x="2819400" y="5887197"/>
            <a:ext cx="6175022" cy="646331"/>
          </a:xfrm>
          <a:prstGeom prst="rect">
            <a:avLst/>
          </a:prstGeom>
          <a:noFill/>
        </p:spPr>
        <p:txBody>
          <a:bodyPr wrap="square">
            <a:spAutoFit/>
          </a:bodyPr>
          <a:lstStyle/>
          <a:p>
            <a:r>
              <a:rPr lang="vi-VN" b="0" i="0" dirty="0">
                <a:solidFill>
                  <a:srgbClr val="333333"/>
                </a:solidFill>
                <a:effectLst/>
                <a:latin typeface="Helvetica Neue"/>
              </a:rPr>
              <a:t> Buổi sáng khi các con thức dậy con thường làm những việc gì?( Đánh răng,rửa mặt,đi học..)</a:t>
            </a:r>
            <a:endParaRPr lang="vi-VN" dirty="0"/>
          </a:p>
        </p:txBody>
      </p:sp>
    </p:spTree>
    <p:extLst>
      <p:ext uri="{BB962C8B-B14F-4D97-AF65-F5344CB8AC3E}">
        <p14:creationId xmlns:p14="http://schemas.microsoft.com/office/powerpoint/2010/main" val="3864440091"/>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88F36A5E-3212-4A98-ADC0-0C0BEFFA4E4A}"/>
              </a:ext>
            </a:extLst>
          </p:cNvPr>
          <p:cNvPicPr>
            <a:picLocks noChangeAspect="1"/>
          </p:cNvPicPr>
          <p:nvPr/>
        </p:nvPicPr>
        <p:blipFill rotWithShape="1">
          <a:blip r:embed="rId3"/>
          <a:srcRect b="6666"/>
          <a:stretch/>
        </p:blipFill>
        <p:spPr>
          <a:xfrm>
            <a:off x="0" y="0"/>
            <a:ext cx="12192000" cy="6858000"/>
          </a:xfrm>
          <a:prstGeom prst="rect">
            <a:avLst/>
          </a:prstGeom>
        </p:spPr>
      </p:pic>
      <p:pic>
        <p:nvPicPr>
          <p:cNvPr id="14" name="Content Placeholder 5"/>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3920" b="13920"/>
          <a:stretch>
            <a:fillRect/>
          </a:stretch>
        </p:blipFill>
        <p:spPr>
          <a:xfrm>
            <a:off x="3886200" y="1066800"/>
            <a:ext cx="6492347" cy="4191000"/>
          </a:xfrm>
        </p:spPr>
      </p:pic>
    </p:spTree>
    <p:extLst>
      <p:ext uri="{BB962C8B-B14F-4D97-AF65-F5344CB8AC3E}">
        <p14:creationId xmlns:p14="http://schemas.microsoft.com/office/powerpoint/2010/main" val="25605589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4" presetClass="entr" presetSubtype="1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randombar(horizontal)">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ackground-landscape.png">
            <a:extLst>
              <a:ext uri="{FF2B5EF4-FFF2-40B4-BE49-F238E27FC236}">
                <a16:creationId xmlns:a16="http://schemas.microsoft.com/office/drawing/2014/main" xmlns="" id="{3486FBE6-91D9-41C6-9045-BB421F29269E}"/>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5" descr="school-clip-art-85.jpg">
            <a:extLst>
              <a:ext uri="{FF2B5EF4-FFF2-40B4-BE49-F238E27FC236}">
                <a16:creationId xmlns:a16="http://schemas.microsoft.com/office/drawing/2014/main" xmlns="" id="{3CBB94A2-D3C7-4794-A068-A71CA1A4C68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48400" y="3237332"/>
            <a:ext cx="5321300" cy="2553868"/>
          </a:xfrm>
          <a:prstGeom prst="rect">
            <a:avLst/>
          </a:prstGeom>
        </p:spPr>
      </p:pic>
      <p:pic>
        <p:nvPicPr>
          <p:cNvPr id="6" name="Hình ảnh 5">
            <a:extLst>
              <a:ext uri="{FF2B5EF4-FFF2-40B4-BE49-F238E27FC236}">
                <a16:creationId xmlns:a16="http://schemas.microsoft.com/office/drawing/2014/main" xmlns="" id="{0CA96190-9514-4709-ADBE-5C1C129ABE55}"/>
              </a:ext>
            </a:extLst>
          </p:cNvPr>
          <p:cNvPicPr>
            <a:picLocks noChangeAspect="1"/>
          </p:cNvPicPr>
          <p:nvPr/>
        </p:nvPicPr>
        <p:blipFill>
          <a:blip r:embed="rId4">
            <a:clrChange>
              <a:clrFrom>
                <a:srgbClr val="FCFCFC"/>
              </a:clrFrom>
              <a:clrTo>
                <a:srgbClr val="FCFCFC">
                  <a:alpha val="0"/>
                </a:srgbClr>
              </a:clrTo>
            </a:clrChange>
          </a:blip>
          <a:stretch>
            <a:fillRect/>
          </a:stretch>
        </p:blipFill>
        <p:spPr>
          <a:xfrm>
            <a:off x="457200" y="4333263"/>
            <a:ext cx="4801956" cy="2520298"/>
          </a:xfrm>
          <a:prstGeom prst="rect">
            <a:avLst/>
          </a:prstGeom>
        </p:spPr>
      </p:pic>
      <p:sp>
        <p:nvSpPr>
          <p:cNvPr id="8" name="TextBox 7">
            <a:extLst>
              <a:ext uri="{FF2B5EF4-FFF2-40B4-BE49-F238E27FC236}">
                <a16:creationId xmlns:a16="http://schemas.microsoft.com/office/drawing/2014/main" xmlns="" id="{D7D16150-AA5B-4160-963F-126150E33EC9}"/>
              </a:ext>
            </a:extLst>
          </p:cNvPr>
          <p:cNvSpPr txBox="1"/>
          <p:nvPr/>
        </p:nvSpPr>
        <p:spPr>
          <a:xfrm>
            <a:off x="3008489" y="2744379"/>
            <a:ext cx="6175022" cy="923330"/>
          </a:xfrm>
          <a:prstGeom prst="rect">
            <a:avLst/>
          </a:prstGeom>
          <a:noFill/>
        </p:spPr>
        <p:txBody>
          <a:bodyPr wrap="square">
            <a:spAutoFit/>
          </a:bodyPr>
          <a:lstStyle/>
          <a:p>
            <a:pPr algn="l"/>
            <a:r>
              <a:rPr lang="vi-VN" b="0" i="0" dirty="0">
                <a:solidFill>
                  <a:srgbClr val="333333"/>
                </a:solidFill>
                <a:effectLst/>
                <a:latin typeface="Helvetica Neue"/>
              </a:rPr>
              <a:t>- Và khi đến trường các con tham gia vào những hoạt động gì vào buổi sáng?</a:t>
            </a:r>
          </a:p>
          <a:p>
            <a:pPr algn="l"/>
            <a:r>
              <a:rPr lang="vi-VN" b="0" i="0" dirty="0">
                <a:solidFill>
                  <a:srgbClr val="333333"/>
                </a:solidFill>
                <a:effectLst/>
                <a:latin typeface="Helvetica Neue"/>
              </a:rPr>
              <a:t>( thể dục sáng,ăn sáng,học và chơi..)</a:t>
            </a:r>
          </a:p>
        </p:txBody>
      </p:sp>
    </p:spTree>
    <p:extLst>
      <p:ext uri="{BB962C8B-B14F-4D97-AF65-F5344CB8AC3E}">
        <p14:creationId xmlns:p14="http://schemas.microsoft.com/office/powerpoint/2010/main" val="220033545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xmlns="" id="{78DF845E-E6FB-45A3-B044-73C487549B14}"/>
              </a:ext>
            </a:extLst>
          </p:cNvPr>
          <p:cNvPicPr>
            <a:picLocks noChangeAspect="1"/>
          </p:cNvPicPr>
          <p:nvPr/>
        </p:nvPicPr>
        <p:blipFill rotWithShape="1">
          <a:blip r:embed="rId2"/>
          <a:srcRect b="7729"/>
          <a:stretch/>
        </p:blipFill>
        <p:spPr>
          <a:xfrm>
            <a:off x="0" y="0"/>
            <a:ext cx="12192000" cy="6858000"/>
          </a:xfrm>
          <a:prstGeom prst="rect">
            <a:avLst/>
          </a:prstGeom>
        </p:spPr>
      </p:pic>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86673" y="3916680"/>
            <a:ext cx="4191000" cy="2682240"/>
          </a:xfrm>
        </p:spPr>
      </p:pic>
      <p:pic>
        <p:nvPicPr>
          <p:cNvPr id="5" name="Picture Placeholder 2"/>
          <p:cNvPicPr>
            <a:picLocks noChangeAspect="1"/>
          </p:cNvPicPr>
          <p:nvPr/>
        </p:nvPicPr>
        <p:blipFill>
          <a:blip r:embed="rId4">
            <a:extLst>
              <a:ext uri="{28A0092B-C50C-407E-A947-70E740481C1C}">
                <a14:useLocalDpi xmlns:a14="http://schemas.microsoft.com/office/drawing/2010/main" val="0"/>
              </a:ext>
            </a:extLst>
          </a:blip>
          <a:srcRect t="677" b="677"/>
          <a:stretch>
            <a:fillRect/>
          </a:stretch>
        </p:blipFill>
        <p:spPr>
          <a:xfrm>
            <a:off x="2156400" y="387286"/>
            <a:ext cx="4854000" cy="2736914"/>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p:spPr>
      </p:pic>
      <p:sp>
        <p:nvSpPr>
          <p:cNvPr id="4" name="Right Arrow 3"/>
          <p:cNvSpPr/>
          <p:nvPr/>
        </p:nvSpPr>
        <p:spPr>
          <a:xfrm>
            <a:off x="7235571" y="1388799"/>
            <a:ext cx="685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038600" y="5410200"/>
            <a:ext cx="12192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Hình ảnh 10">
            <a:extLst>
              <a:ext uri="{FF2B5EF4-FFF2-40B4-BE49-F238E27FC236}">
                <a16:creationId xmlns:a16="http://schemas.microsoft.com/office/drawing/2014/main" xmlns="" id="{D8A2C4C7-A806-4FAE-BBFF-3BAE1FA95766}"/>
              </a:ext>
            </a:extLst>
          </p:cNvPr>
          <p:cNvPicPr>
            <a:picLocks noChangeAspect="1"/>
          </p:cNvPicPr>
          <p:nvPr/>
        </p:nvPicPr>
        <p:blipFill>
          <a:blip r:embed="rId5"/>
          <a:stretch>
            <a:fillRect/>
          </a:stretch>
        </p:blipFill>
        <p:spPr>
          <a:xfrm>
            <a:off x="8077200" y="289631"/>
            <a:ext cx="3616071" cy="2736914"/>
          </a:xfrm>
          <a:prstGeom prst="rect">
            <a:avLst/>
          </a:prstGeom>
        </p:spPr>
      </p:pic>
    </p:spTree>
    <p:extLst>
      <p:ext uri="{BB962C8B-B14F-4D97-AF65-F5344CB8AC3E}">
        <p14:creationId xmlns:p14="http://schemas.microsoft.com/office/powerpoint/2010/main" val="18275374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000"/>
                                        <p:tgtEl>
                                          <p:spTgt spid="3"/>
                                        </p:tgtEl>
                                      </p:cBhvr>
                                    </p:animEffect>
                                    <p:anim calcmode="lin" valueType="num">
                                      <p:cBhvr>
                                        <p:cTn id="27" dur="2000" fill="hold"/>
                                        <p:tgtEl>
                                          <p:spTgt spid="3"/>
                                        </p:tgtEl>
                                        <p:attrNameLst>
                                          <p:attrName>ppt_w</p:attrName>
                                        </p:attrNameLst>
                                      </p:cBhvr>
                                      <p:tavLst>
                                        <p:tav tm="0" fmla="#ppt_w*sin(2.5*pi*$)">
                                          <p:val>
                                            <p:fltVal val="0"/>
                                          </p:val>
                                        </p:tav>
                                        <p:tav tm="100000">
                                          <p:val>
                                            <p:fltVal val="1"/>
                                          </p:val>
                                        </p:tav>
                                      </p:tavLst>
                                    </p:anim>
                                    <p:anim calcmode="lin" valueType="num">
                                      <p:cBhvr>
                                        <p:cTn id="28"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00" y="5257800"/>
            <a:ext cx="3886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13521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xmlns="" id="{F651C203-2EA8-4AE7-A369-631FC4384BF5}"/>
              </a:ext>
            </a:extLst>
          </p:cNvPr>
          <p:cNvPicPr>
            <a:picLocks noChangeAspect="1"/>
          </p:cNvPicPr>
          <p:nvPr/>
        </p:nvPicPr>
        <p:blipFill rotWithShape="1">
          <a:blip r:embed="rId2"/>
          <a:srcRect b="6666"/>
          <a:stretch/>
        </p:blipFill>
        <p:spPr>
          <a:xfrm>
            <a:off x="0" y="0"/>
            <a:ext cx="12192000" cy="6934200"/>
          </a:xfrm>
          <a:prstGeom prst="rect">
            <a:avLst/>
          </a:prstGeom>
        </p:spPr>
      </p:pic>
      <p:pic>
        <p:nvPicPr>
          <p:cNvPr id="7" name="Hình ảnh 6">
            <a:extLst>
              <a:ext uri="{FF2B5EF4-FFF2-40B4-BE49-F238E27FC236}">
                <a16:creationId xmlns:a16="http://schemas.microsoft.com/office/drawing/2014/main" xmlns="" id="{B22A3B38-414C-40BB-B9E0-D68B48885A10}"/>
              </a:ext>
            </a:extLst>
          </p:cNvPr>
          <p:cNvPicPr>
            <a:picLocks noChangeAspect="1"/>
          </p:cNvPicPr>
          <p:nvPr/>
        </p:nvPicPr>
        <p:blipFill>
          <a:blip r:embed="rId3"/>
          <a:stretch>
            <a:fillRect/>
          </a:stretch>
        </p:blipFill>
        <p:spPr>
          <a:xfrm>
            <a:off x="2438400" y="685800"/>
            <a:ext cx="3884913" cy="2588324"/>
          </a:xfrm>
          <a:prstGeom prst="rect">
            <a:avLst/>
          </a:prstGeom>
        </p:spPr>
      </p:pic>
      <p:pic>
        <p:nvPicPr>
          <p:cNvPr id="9" name="Picture 2" descr="depositphotos_51514113-stock-photo-preschoolers-taking-a-nap.jpg">
            <a:extLst>
              <a:ext uri="{FF2B5EF4-FFF2-40B4-BE49-F238E27FC236}">
                <a16:creationId xmlns:a16="http://schemas.microsoft.com/office/drawing/2014/main" xmlns="" id="{CDAB6D38-F9D9-4A04-BE55-0D9DF8E8E0C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29400" y="3475238"/>
            <a:ext cx="5181599" cy="3008671"/>
          </a:xfrm>
          <a:prstGeom prst="rect">
            <a:avLst/>
          </a:prstGeom>
        </p:spPr>
      </p:pic>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029&quot;&gt;&lt;object type=&quot;3&quot; unique_id=&quot;10030&quot;&gt;&lt;property id=&quot;20148&quot; value=&quot;5&quot;/&gt;&lt;property id=&quot;20300&quot; value=&quot;Slide 1&quot;/&gt;&lt;property id=&quot;20307&quot; value=&quot;257&quot;/&gt;&lt;/object&gt;&lt;object type=&quot;3&quot; unique_id=&quot;10031&quot;&gt;&lt;property id=&quot;20148&quot; value=&quot;5&quot;/&gt;&lt;property id=&quot;20300&quot; value=&quot;Slide 2&quot;/&gt;&lt;property id=&quot;20307&quot; value=&quot;258&quot;/&gt;&lt;/object&gt;&lt;object type=&quot;3&quot; unique_id=&quot;10032&quot;&gt;&lt;property id=&quot;20148&quot; value=&quot;5&quot;/&gt;&lt;property id=&quot;20300&quot; value=&quot;Slide 3&quot;/&gt;&lt;property id=&quot;20307&quot; value=&quot;265&quot;/&gt;&lt;/object&gt;&lt;object type=&quot;3&quot; unique_id=&quot;10033&quot;&gt;&lt;property id=&quot;20148&quot; value=&quot;5&quot;/&gt;&lt;property id=&quot;20300&quot; value=&quot;Slide 4&quot;/&gt;&lt;property id=&quot;20307&quot; value=&quot;266&quot;/&gt;&lt;/object&gt;&lt;object type=&quot;3&quot; unique_id=&quot;10034&quot;&gt;&lt;property id=&quot;20148&quot; value=&quot;5&quot;/&gt;&lt;property id=&quot;20300&quot; value=&quot;Slide 5&quot;/&gt;&lt;property id=&quot;20307&quot; value=&quot;267&quot;/&gt;&lt;/object&gt;&lt;object type=&quot;3&quot; unique_id=&quot;10035&quot;&gt;&lt;property id=&quot;20148&quot; value=&quot;5&quot;/&gt;&lt;property id=&quot;20300&quot; value=&quot;Slide 6&quot;/&gt;&lt;property id=&quot;20307&quot; value=&quot;269&quot;/&gt;&lt;/object&gt;&lt;object type=&quot;3&quot; unique_id=&quot;10036&quot;&gt;&lt;property id=&quot;20148&quot; value=&quot;5&quot;/&gt;&lt;property id=&quot;20300&quot; value=&quot;Slide 7&quot;/&gt;&lt;property id=&quot;20307&quot; value=&quot;275&quot;/&gt;&lt;/object&gt;&lt;object type=&quot;3&quot; unique_id=&quot;10037&quot;&gt;&lt;property id=&quot;20148&quot; value=&quot;5&quot;/&gt;&lt;property id=&quot;20300&quot; value=&quot;Slide 12&quot;/&gt;&lt;property id=&quot;20307&quot; value=&quot;268&quot;/&gt;&lt;/object&gt;&lt;object type=&quot;3&quot; unique_id=&quot;10038&quot;&gt;&lt;property id=&quot;20148&quot; value=&quot;5&quot;/&gt;&lt;property id=&quot;20300&quot; value=&quot;Slide 9&quot;/&gt;&lt;property id=&quot;20307&quot; value=&quot;270&quot;/&gt;&lt;/object&gt;&lt;object type=&quot;3&quot; unique_id=&quot;10039&quot;&gt;&lt;property id=&quot;20148&quot; value=&quot;5&quot;/&gt;&lt;property id=&quot;20300&quot; value=&quot;Slide 16&quot;/&gt;&lt;property id=&quot;20307&quot; value=&quot;271&quot;/&gt;&lt;/object&gt;&lt;object type=&quot;3&quot; unique_id=&quot;10040&quot;&gt;&lt;property id=&quot;20148&quot; value=&quot;5&quot;/&gt;&lt;property id=&quot;20300&quot; value=&quot;Slide 10&quot;/&gt;&lt;property id=&quot;20307&quot; value=&quot;272&quot;/&gt;&lt;/object&gt;&lt;object type=&quot;3&quot; unique_id=&quot;10041&quot;&gt;&lt;property id=&quot;20148&quot; value=&quot;5&quot;/&gt;&lt;property id=&quot;20300&quot; value=&quot;Slide 11&quot;/&gt;&lt;property id=&quot;20307&quot; value=&quot;273&quot;/&gt;&lt;/object&gt;&lt;object type=&quot;3&quot; unique_id=&quot;10042&quot;&gt;&lt;property id=&quot;20148&quot; value=&quot;5&quot;/&gt;&lt;property id=&quot;20300&quot; value=&quot;Slide 22&quot;/&gt;&lt;property id=&quot;20307&quot; value=&quot;274&quot;/&gt;&lt;/object&gt;&lt;object type=&quot;3&quot; unique_id=&quot;10208&quot;&gt;&lt;property id=&quot;20148&quot; value=&quot;5&quot;/&gt;&lt;property id=&quot;20300&quot; value=&quot;Slide 8&quot;/&gt;&lt;property id=&quot;20307&quot; value=&quot;276&quot;/&gt;&lt;/object&gt;&lt;object type=&quot;3&quot; unique_id=&quot;10209&quot;&gt;&lt;property id=&quot;20148&quot; value=&quot;5&quot;/&gt;&lt;property id=&quot;20300&quot; value=&quot;Slide 13&quot;/&gt;&lt;property id=&quot;20307&quot; value=&quot;277&quot;/&gt;&lt;/object&gt;&lt;object type=&quot;3&quot; unique_id=&quot;10210&quot;&gt;&lt;property id=&quot;20148&quot; value=&quot;5&quot;/&gt;&lt;property id=&quot;20300&quot; value=&quot;Slide 14&quot;/&gt;&lt;property id=&quot;20307&quot; value=&quot;278&quot;/&gt;&lt;/object&gt;&lt;object type=&quot;3&quot; unique_id=&quot;10211&quot;&gt;&lt;property id=&quot;20148&quot; value=&quot;5&quot;/&gt;&lt;property id=&quot;20300&quot; value=&quot;Slide 15&quot;/&gt;&lt;property id=&quot;20307&quot; value=&quot;279&quot;/&gt;&lt;/object&gt;&lt;object type=&quot;3&quot; unique_id=&quot;10212&quot;&gt;&lt;property id=&quot;20148&quot; value=&quot;5&quot;/&gt;&lt;property id=&quot;20300&quot; value=&quot;Slide 17&quot;/&gt;&lt;property id=&quot;20307&quot; value=&quot;280&quot;/&gt;&lt;/object&gt;&lt;object type=&quot;3&quot; unique_id=&quot;10213&quot;&gt;&lt;property id=&quot;20148&quot; value=&quot;5&quot;/&gt;&lt;property id=&quot;20300&quot; value=&quot;Slide 18&quot;/&gt;&lt;property id=&quot;20307&quot; value=&quot;281&quot;/&gt;&lt;/object&gt;&lt;object type=&quot;3&quot; unique_id=&quot;10214&quot;&gt;&lt;property id=&quot;20148&quot; value=&quot;5&quot;/&gt;&lt;property id=&quot;20300&quot; value=&quot;Slide 19&quot;/&gt;&lt;property id=&quot;20307&quot; value=&quot;282&quot;/&gt;&lt;/object&gt;&lt;object type=&quot;3&quot; unique_id=&quot;10215&quot;&gt;&lt;property id=&quot;20148&quot; value=&quot;5&quot;/&gt;&lt;property id=&quot;20300&quot; value=&quot;Slide 20&quot;/&gt;&lt;property id=&quot;20307&quot; value=&quot;283&quot;/&gt;&lt;/object&gt;&lt;object type=&quot;3&quot; unique_id=&quot;10308&quot;&gt;&lt;property id=&quot;20148&quot; value=&quot;5&quot;/&gt;&lt;property id=&quot;20300&quot; value=&quot;Slide 21&quot;/&gt;&lt;property id=&quot;20307&quot; value=&quot;284&quot;/&gt;&lt;/object&gt;&lt;/object&gt;&lt;object type=&quot;8&quot; unique_id=&quot;10057&quot;&gt;&lt;/object&gt;&lt;/object&gt;&lt;/database&gt;"/>
  <p:tag name="SECTOMILLISECCONVERTED" val="1"/>
</p:tagLst>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1DA15C6C-6BB6-4DB6-B7D6-7F14EAB2CC5C}">
  <ds:schemaRefs>
    <ds:schemaRef ds:uri="http://schemas.microsoft.com/office/2006/documentManagement/types"/>
    <ds:schemaRef ds:uri="http://purl.org/dc/elements/1.1/"/>
    <ds:schemaRef ds:uri="http://schemas.microsoft.com/office/infopath/2007/PartnerControls"/>
    <ds:schemaRef ds:uri="http://purl.org/dc/terms/"/>
    <ds:schemaRef ds:uri="http://schemas.microsoft.com/office/2006/metadata/properties"/>
    <ds:schemaRef ds:uri="a4f35948-e619-41b3-aa29-22878b09cfd2"/>
    <ds:schemaRef ds:uri="http://purl.org/dc/dcmitype/"/>
    <ds:schemaRef ds:uri="http://www.w3.org/XML/1998/namespace"/>
    <ds:schemaRef ds:uri="http://schemas.openxmlformats.org/package/2006/metadata/core-properties"/>
    <ds:schemaRef ds:uri="40262f94-9f35-4ac3-9a90-690165a166b7"/>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tf03896101</Template>
  <TotalTime>254</TotalTime>
  <Words>435</Words>
  <Application>Microsoft Office PowerPoint</Application>
  <PresentationFormat>Custom</PresentationFormat>
  <Paragraphs>48</Paragraphs>
  <Slides>20</Slides>
  <Notes>4</Notes>
  <HiddenSlides>0</HiddenSlides>
  <MMClips>2</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Children Friends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32</cp:revision>
  <dcterms:created xsi:type="dcterms:W3CDTF">2018-01-20T07:10:11Z</dcterms:created>
  <dcterms:modified xsi:type="dcterms:W3CDTF">2023-05-19T02:10:47Z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