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2" r:id="rId3"/>
    <p:sldId id="257" r:id="rId4"/>
    <p:sldId id="259" r:id="rId5"/>
    <p:sldId id="258" r:id="rId6"/>
    <p:sldId id="260" r:id="rId7"/>
    <p:sldId id="261" r:id="rId8"/>
    <p:sldId id="262" r:id="rId9"/>
    <p:sldId id="263" r:id="rId10"/>
    <p:sldId id="264" r:id="rId11"/>
    <p:sldId id="265" r:id="rId12"/>
    <p:sldId id="266" r:id="rId13"/>
    <p:sldId id="267" r:id="rId14"/>
    <p:sldId id="269" r:id="rId15"/>
    <p:sldId id="270" r:id="rId16"/>
    <p:sldId id="271"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p:cViewPr varScale="1">
        <p:scale>
          <a:sx n="73" d="100"/>
          <a:sy n="73" d="100"/>
        </p:scale>
        <p:origin x="131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02"/>
            <a:ext cx="9180689" cy="68685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opy of gau nh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8600" y="5556250"/>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0"/>
          <p:cNvSpPr txBox="1">
            <a:spLocks noChangeArrowheads="1"/>
          </p:cNvSpPr>
          <p:nvPr/>
        </p:nvSpPr>
        <p:spPr bwMode="auto">
          <a:xfrm>
            <a:off x="762000" y="2998241"/>
            <a:ext cx="7467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US" altLang="en-US" b="1" dirty="0" err="1">
                <a:solidFill>
                  <a:srgbClr val="FF0000"/>
                </a:solidFill>
                <a:latin typeface="Times New Roman" pitchFamily="18" charset="0"/>
              </a:rPr>
              <a:t>Đề</a:t>
            </a:r>
            <a:r>
              <a:rPr lang="en-US" altLang="en-US" b="1" dirty="0">
                <a:solidFill>
                  <a:srgbClr val="FF0000"/>
                </a:solidFill>
                <a:latin typeface="Times New Roman" pitchFamily="18" charset="0"/>
              </a:rPr>
              <a:t> </a:t>
            </a:r>
            <a:r>
              <a:rPr lang="en-US" altLang="en-US" b="1" dirty="0" err="1" smtClean="0">
                <a:solidFill>
                  <a:srgbClr val="FF0000"/>
                </a:solidFill>
                <a:latin typeface="Times New Roman" pitchFamily="18" charset="0"/>
              </a:rPr>
              <a:t>tài:LQVH</a:t>
            </a:r>
            <a:r>
              <a:rPr lang="en-US" altLang="en-US" b="1" dirty="0" smtClean="0">
                <a:solidFill>
                  <a:srgbClr val="FF0000"/>
                </a:solidFill>
                <a:latin typeface="Times New Roman" pitchFamily="18" charset="0"/>
              </a:rPr>
              <a:t>: </a:t>
            </a:r>
            <a:r>
              <a:rPr lang="en-US" altLang="en-US" b="1" dirty="0" err="1" smtClean="0">
                <a:solidFill>
                  <a:srgbClr val="FF0000"/>
                </a:solidFill>
                <a:latin typeface="Times New Roman" pitchFamily="18" charset="0"/>
              </a:rPr>
              <a:t>Truyện</a:t>
            </a:r>
            <a:r>
              <a:rPr lang="en-US" altLang="en-US" b="1" dirty="0" smtClean="0">
                <a:solidFill>
                  <a:srgbClr val="FF0000"/>
                </a:solidFill>
                <a:latin typeface="Times New Roman" pitchFamily="18" charset="0"/>
              </a:rPr>
              <a:t> “</a:t>
            </a:r>
            <a:r>
              <a:rPr lang="en-US" altLang="en-US" b="1" dirty="0" err="1" smtClean="0">
                <a:solidFill>
                  <a:srgbClr val="FF0000"/>
                </a:solidFill>
                <a:latin typeface="Times New Roman" pitchFamily="18" charset="0"/>
              </a:rPr>
              <a:t>Đôi</a:t>
            </a:r>
            <a:r>
              <a:rPr lang="en-US" altLang="en-US" b="1" dirty="0" smtClean="0">
                <a:solidFill>
                  <a:srgbClr val="FF0000"/>
                </a:solidFill>
                <a:latin typeface="Times New Roman" pitchFamily="18" charset="0"/>
              </a:rPr>
              <a:t> </a:t>
            </a:r>
            <a:r>
              <a:rPr lang="en-US" altLang="en-US" b="1" dirty="0" err="1" smtClean="0">
                <a:solidFill>
                  <a:srgbClr val="FF0000"/>
                </a:solidFill>
                <a:latin typeface="Times New Roman" pitchFamily="18" charset="0"/>
              </a:rPr>
              <a:t>bạn</a:t>
            </a:r>
            <a:r>
              <a:rPr lang="en-US" altLang="en-US" b="1" dirty="0" smtClean="0">
                <a:solidFill>
                  <a:srgbClr val="FF0000"/>
                </a:solidFill>
                <a:latin typeface="Times New Roman" pitchFamily="18" charset="0"/>
              </a:rPr>
              <a:t> </a:t>
            </a:r>
            <a:r>
              <a:rPr lang="en-US" altLang="en-US" b="1" dirty="0" err="1" smtClean="0">
                <a:solidFill>
                  <a:srgbClr val="FF0000"/>
                </a:solidFill>
                <a:latin typeface="Times New Roman" pitchFamily="18" charset="0"/>
              </a:rPr>
              <a:t>tốt</a:t>
            </a:r>
            <a:r>
              <a:rPr lang="en-US" altLang="en-US" b="1" dirty="0" smtClean="0">
                <a:solidFill>
                  <a:srgbClr val="FF0000"/>
                </a:solidFill>
                <a:latin typeface="Times New Roman" pitchFamily="18" charset="0"/>
              </a:rPr>
              <a:t>”</a:t>
            </a:r>
            <a:endParaRPr lang="en-US" altLang="en-US" b="1" dirty="0">
              <a:solidFill>
                <a:srgbClr val="FF0000"/>
              </a:solidFill>
              <a:latin typeface="Times New Roman" pitchFamily="18" charset="0"/>
            </a:endParaRPr>
          </a:p>
          <a:p>
            <a:pPr algn="ctr" eaLnBrk="1" hangingPunct="1"/>
            <a:endParaRPr lang="en-US" altLang="en-US" b="1" dirty="0">
              <a:solidFill>
                <a:srgbClr val="008000"/>
              </a:solidFill>
              <a:latin typeface="Times New Roman" pitchFamily="18" charset="0"/>
            </a:endParaRPr>
          </a:p>
        </p:txBody>
      </p:sp>
      <p:sp>
        <p:nvSpPr>
          <p:cNvPr id="7" name="Text Box 32"/>
          <p:cNvSpPr txBox="1">
            <a:spLocks noChangeArrowheads="1"/>
          </p:cNvSpPr>
          <p:nvPr/>
        </p:nvSpPr>
        <p:spPr bwMode="auto">
          <a:xfrm>
            <a:off x="3200400" y="3716604"/>
            <a:ext cx="32255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2400" b="1" dirty="0" err="1">
                <a:solidFill>
                  <a:srgbClr val="FFFF00"/>
                </a:solidFill>
                <a:latin typeface="Times New Roman" pitchFamily="18" charset="0"/>
              </a:rPr>
              <a:t>Lứa</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tuổi</a:t>
            </a:r>
            <a:r>
              <a:rPr lang="en-US" altLang="en-US" sz="2400" b="1" dirty="0">
                <a:solidFill>
                  <a:srgbClr val="FFFF00"/>
                </a:solidFill>
                <a:latin typeface="Times New Roman" pitchFamily="18" charset="0"/>
              </a:rPr>
              <a:t>: </a:t>
            </a:r>
            <a:r>
              <a:rPr lang="en-US" altLang="en-US" sz="2400" b="1" dirty="0" smtClean="0">
                <a:solidFill>
                  <a:srgbClr val="FFFF00"/>
                </a:solidFill>
                <a:latin typeface="Times New Roman" pitchFamily="18" charset="0"/>
              </a:rPr>
              <a:t>24-36 </a:t>
            </a:r>
            <a:r>
              <a:rPr lang="en-US" altLang="en-US" sz="2400" b="1" dirty="0" err="1" smtClean="0">
                <a:solidFill>
                  <a:srgbClr val="FFFF00"/>
                </a:solidFill>
                <a:latin typeface="Times New Roman" pitchFamily="18" charset="0"/>
              </a:rPr>
              <a:t>tháng</a:t>
            </a:r>
            <a:r>
              <a:rPr lang="en-US" altLang="en-US" sz="2400" b="1" dirty="0" smtClean="0">
                <a:solidFill>
                  <a:srgbClr val="FFFF00"/>
                </a:solidFill>
                <a:latin typeface="Times New Roman" pitchFamily="18" charset="0"/>
              </a:rPr>
              <a:t> </a:t>
            </a:r>
            <a:endParaRPr lang="en-US" altLang="en-US" sz="2400" b="1" dirty="0">
              <a:solidFill>
                <a:srgbClr val="FFFF00"/>
              </a:solidFill>
              <a:latin typeface="Times New Roman" pitchFamily="18" charset="0"/>
            </a:endParaRPr>
          </a:p>
          <a:p>
            <a:pPr eaLnBrk="1" hangingPunct="1"/>
            <a:r>
              <a:rPr lang="en-US" altLang="en-US" sz="2400" b="1" dirty="0" err="1">
                <a:solidFill>
                  <a:srgbClr val="FFFF00"/>
                </a:solidFill>
                <a:latin typeface="Times New Roman" pitchFamily="18" charset="0"/>
              </a:rPr>
              <a:t>Lớp</a:t>
            </a:r>
            <a:r>
              <a:rPr lang="en-US" altLang="en-US" sz="2400" b="1" dirty="0">
                <a:solidFill>
                  <a:srgbClr val="FFFF00"/>
                </a:solidFill>
                <a:latin typeface="Times New Roman" pitchFamily="18" charset="0"/>
              </a:rPr>
              <a:t>: </a:t>
            </a:r>
            <a:r>
              <a:rPr lang="en-US" altLang="en-US" sz="2400" b="1" dirty="0" err="1" smtClean="0">
                <a:solidFill>
                  <a:srgbClr val="FFFF00"/>
                </a:solidFill>
                <a:latin typeface="Times New Roman" pitchFamily="18" charset="0"/>
              </a:rPr>
              <a:t>Nhà</a:t>
            </a:r>
            <a:r>
              <a:rPr lang="en-US" altLang="en-US" sz="2400" b="1" dirty="0" smtClean="0">
                <a:solidFill>
                  <a:srgbClr val="FFFF00"/>
                </a:solidFill>
                <a:latin typeface="Times New Roman" pitchFamily="18" charset="0"/>
              </a:rPr>
              <a:t> </a:t>
            </a:r>
            <a:r>
              <a:rPr lang="en-US" altLang="en-US" sz="2400" b="1" dirty="0" err="1" smtClean="0">
                <a:solidFill>
                  <a:srgbClr val="FFFF00"/>
                </a:solidFill>
                <a:latin typeface="Times New Roman" pitchFamily="18" charset="0"/>
              </a:rPr>
              <a:t>trẻ</a:t>
            </a:r>
            <a:r>
              <a:rPr lang="en-US" altLang="en-US" sz="2400" b="1" dirty="0" smtClean="0">
                <a:solidFill>
                  <a:srgbClr val="FFFF00"/>
                </a:solidFill>
                <a:latin typeface="Times New Roman" pitchFamily="18" charset="0"/>
              </a:rPr>
              <a:t> D1</a:t>
            </a:r>
            <a:endParaRPr lang="en-US" altLang="en-US" sz="2400" b="1" dirty="0">
              <a:solidFill>
                <a:srgbClr val="FFFF00"/>
              </a:solidFill>
              <a:latin typeface="Times New Roman" pitchFamily="18" charset="0"/>
            </a:endParaRPr>
          </a:p>
          <a:p>
            <a:pPr eaLnBrk="1" hangingPunct="1"/>
            <a:endParaRPr lang="en-US" altLang="en-US" sz="2400" b="1" dirty="0">
              <a:solidFill>
                <a:srgbClr val="0000FF"/>
              </a:solidFill>
              <a:latin typeface="Times New Roman" pitchFamily="18" charset="0"/>
            </a:endParaRPr>
          </a:p>
        </p:txBody>
      </p:sp>
      <p:pic>
        <p:nvPicPr>
          <p:cNvPr id="8" name="Picture 41" descr="Bluebird05-animated-chick_in_flig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1430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2" descr="comicbird-animate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6096000" y="990600"/>
            <a:ext cx="18288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32"/>
          <p:cNvSpPr>
            <a:spLocks noChangeArrowheads="1" noChangeShapeType="1" noTextEdit="1"/>
          </p:cNvSpPr>
          <p:nvPr/>
        </p:nvSpPr>
        <p:spPr bwMode="auto">
          <a:xfrm>
            <a:off x="1743075" y="4989513"/>
            <a:ext cx="5867400" cy="400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2800" b="1" kern="10">
              <a:solidFill>
                <a:srgbClr val="002060"/>
              </a:solidFill>
              <a:effectLst>
                <a:outerShdw dist="45791" dir="2021404" algn="ctr" rotWithShape="0">
                  <a:srgbClr val="B2B2B2">
                    <a:alpha val="79999"/>
                  </a:srgbClr>
                </a:outerShdw>
              </a:effectLst>
              <a:latin typeface="Times New Roman"/>
              <a:cs typeface="Times New Roman"/>
            </a:endParaRPr>
          </a:p>
        </p:txBody>
      </p:sp>
      <p:sp>
        <p:nvSpPr>
          <p:cNvPr id="11" name="WordArt 33" descr="White marble"/>
          <p:cNvSpPr>
            <a:spLocks noChangeArrowheads="1" noChangeShapeType="1" noTextEdit="1"/>
          </p:cNvSpPr>
          <p:nvPr/>
        </p:nvSpPr>
        <p:spPr bwMode="auto">
          <a:xfrm>
            <a:off x="1219200" y="2286000"/>
            <a:ext cx="6553200" cy="609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b="1" kern="10" dirty="0" err="1">
                <a:ln w="9525">
                  <a:round/>
                  <a:headEnd/>
                  <a:tailEnd/>
                </a:ln>
                <a:solidFill>
                  <a:srgbClr val="7030A0"/>
                </a:solidFill>
                <a:latin typeface="Arial"/>
                <a:cs typeface="Arial"/>
              </a:rPr>
              <a:t>Lĩnh</a:t>
            </a:r>
            <a:r>
              <a:rPr lang="en-US" sz="3600" b="1" kern="10" dirty="0">
                <a:ln w="9525">
                  <a:round/>
                  <a:headEnd/>
                  <a:tailEnd/>
                </a:ln>
                <a:solidFill>
                  <a:srgbClr val="7030A0"/>
                </a:solidFill>
                <a:latin typeface="Arial"/>
                <a:cs typeface="Arial"/>
              </a:rPr>
              <a:t> </a:t>
            </a:r>
            <a:r>
              <a:rPr lang="en-US" sz="3600" b="1" kern="10" dirty="0" err="1">
                <a:ln w="9525">
                  <a:round/>
                  <a:headEnd/>
                  <a:tailEnd/>
                </a:ln>
                <a:solidFill>
                  <a:srgbClr val="7030A0"/>
                </a:solidFill>
                <a:latin typeface="Arial"/>
                <a:cs typeface="Arial"/>
              </a:rPr>
              <a:t>vực</a:t>
            </a:r>
            <a:r>
              <a:rPr lang="en-US" sz="3600" b="1" kern="10" dirty="0">
                <a:ln w="9525">
                  <a:round/>
                  <a:headEnd/>
                  <a:tailEnd/>
                </a:ln>
                <a:solidFill>
                  <a:srgbClr val="7030A0"/>
                </a:solidFill>
                <a:latin typeface="Arial"/>
                <a:cs typeface="Arial"/>
              </a:rPr>
              <a:t>: </a:t>
            </a:r>
            <a:r>
              <a:rPr lang="en-US" sz="3600" b="1" kern="10" dirty="0" err="1">
                <a:ln w="9525">
                  <a:round/>
                  <a:headEnd/>
                  <a:tailEnd/>
                </a:ln>
                <a:solidFill>
                  <a:srgbClr val="7030A0"/>
                </a:solidFill>
                <a:latin typeface="Arial"/>
                <a:cs typeface="Arial"/>
              </a:rPr>
              <a:t>Phát</a:t>
            </a:r>
            <a:r>
              <a:rPr lang="en-US" sz="3600" b="1" kern="10" dirty="0">
                <a:ln w="9525">
                  <a:round/>
                  <a:headEnd/>
                  <a:tailEnd/>
                </a:ln>
                <a:solidFill>
                  <a:srgbClr val="7030A0"/>
                </a:solidFill>
                <a:latin typeface="Arial"/>
                <a:cs typeface="Arial"/>
              </a:rPr>
              <a:t> </a:t>
            </a:r>
            <a:r>
              <a:rPr lang="en-US" sz="3600" b="1" kern="10" dirty="0" err="1">
                <a:ln w="9525">
                  <a:round/>
                  <a:headEnd/>
                  <a:tailEnd/>
                </a:ln>
                <a:solidFill>
                  <a:srgbClr val="7030A0"/>
                </a:solidFill>
                <a:latin typeface="Arial"/>
                <a:cs typeface="Arial"/>
              </a:rPr>
              <a:t>triển</a:t>
            </a:r>
            <a:r>
              <a:rPr lang="en-US" sz="3600" b="1" kern="10" dirty="0">
                <a:ln w="9525">
                  <a:round/>
                  <a:headEnd/>
                  <a:tailEnd/>
                </a:ln>
                <a:solidFill>
                  <a:srgbClr val="7030A0"/>
                </a:solidFill>
                <a:latin typeface="Arial"/>
                <a:cs typeface="Arial"/>
              </a:rPr>
              <a:t> </a:t>
            </a:r>
            <a:r>
              <a:rPr lang="en-US" sz="3600" b="1" kern="10" dirty="0" err="1" smtClean="0">
                <a:ln w="9525">
                  <a:round/>
                  <a:headEnd/>
                  <a:tailEnd/>
                </a:ln>
                <a:solidFill>
                  <a:srgbClr val="7030A0"/>
                </a:solidFill>
                <a:latin typeface="Arial"/>
                <a:cs typeface="Arial"/>
              </a:rPr>
              <a:t>ngôn</a:t>
            </a:r>
            <a:r>
              <a:rPr lang="en-US" sz="3600" b="1" kern="10" dirty="0" smtClean="0">
                <a:ln w="9525">
                  <a:round/>
                  <a:headEnd/>
                  <a:tailEnd/>
                </a:ln>
                <a:solidFill>
                  <a:srgbClr val="7030A0"/>
                </a:solidFill>
                <a:latin typeface="Arial"/>
                <a:cs typeface="Arial"/>
              </a:rPr>
              <a:t> </a:t>
            </a:r>
            <a:r>
              <a:rPr lang="en-US" sz="3600" b="1" kern="10" dirty="0" err="1" smtClean="0">
                <a:ln w="9525">
                  <a:round/>
                  <a:headEnd/>
                  <a:tailEnd/>
                </a:ln>
                <a:solidFill>
                  <a:srgbClr val="7030A0"/>
                </a:solidFill>
                <a:latin typeface="Arial"/>
                <a:cs typeface="Arial"/>
              </a:rPr>
              <a:t>ngữ</a:t>
            </a:r>
            <a:endParaRPr lang="en-US" sz="3600" b="1" kern="10" dirty="0">
              <a:ln w="9525">
                <a:round/>
                <a:headEnd/>
                <a:tailEnd/>
              </a:ln>
              <a:solidFill>
                <a:srgbClr val="7030A0"/>
              </a:solidFill>
              <a:latin typeface="Arial"/>
              <a:cs typeface="Arial"/>
            </a:endParaRPr>
          </a:p>
        </p:txBody>
      </p:sp>
      <p:sp>
        <p:nvSpPr>
          <p:cNvPr id="12" name="TextBox 11"/>
          <p:cNvSpPr txBox="1">
            <a:spLocks noChangeArrowheads="1"/>
          </p:cNvSpPr>
          <p:nvPr/>
        </p:nvSpPr>
        <p:spPr bwMode="auto">
          <a:xfrm>
            <a:off x="1600200" y="51370"/>
            <a:ext cx="5724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en-US" sz="2000" b="1">
                <a:solidFill>
                  <a:srgbClr val="FF0000"/>
                </a:solidFill>
              </a:rPr>
              <a:t>ỦY BAN NHÂN DÂN QUẬN LONG BIÊN </a:t>
            </a:r>
          </a:p>
          <a:p>
            <a:pPr algn="ctr" eaLnBrk="1" hangingPunct="1"/>
            <a:r>
              <a:rPr lang="en-US" sz="2000" b="1">
                <a:solidFill>
                  <a:srgbClr val="FF0000"/>
                </a:solidFill>
              </a:rPr>
              <a:t>TRƯỜNG MẦM NON </a:t>
            </a:r>
            <a:r>
              <a:rPr lang="en-US" sz="2000" b="1" smtClean="0">
                <a:solidFill>
                  <a:srgbClr val="FF0000"/>
                </a:solidFill>
              </a:rPr>
              <a:t>GIANG </a:t>
            </a:r>
            <a:r>
              <a:rPr lang="en-US" sz="2000" b="1">
                <a:solidFill>
                  <a:srgbClr val="FF0000"/>
                </a:solidFill>
              </a:rPr>
              <a:t>BIÊN </a:t>
            </a:r>
          </a:p>
        </p:txBody>
      </p:sp>
      <p:pic>
        <p:nvPicPr>
          <p:cNvPr id="13" name="Picture 12">
            <a:extLst>
              <a:ext uri="{FF2B5EF4-FFF2-40B4-BE49-F238E27FC236}">
                <a16:creationId xmlns:a16="http://schemas.microsoft.com/office/drawing/2014/main" id="{F8165AAA-F181-8351-C52E-432081A471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0640" y="817563"/>
            <a:ext cx="143827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08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grpId="0" nodeType="withEffect">
                                  <p:stCondLst>
                                    <p:cond delay="0"/>
                                  </p:stCondLst>
                                  <p:childTnLst>
                                    <p:set>
                                      <p:cBhvr rctx="PPT">
                                        <p:cTn id="12" dur="indefinite"/>
                                        <p:tgtEl>
                                          <p:spTgt spid="12"/>
                                        </p:tgtEl>
                                        <p:attrNameLst>
                                          <p:attrName>style.opacity</p:attrName>
                                        </p:attrNameLst>
                                      </p:cBhvr>
                                      <p:to>
                                        <p:strVal val="0.5"/>
                                      </p:to>
                                    </p:set>
                                    <p:animEffect filter="image" prLst="opacity: 0.5">
                                      <p:cBhvr rctx="IE">
                                        <p:cTn id="13" dur="indefinite"/>
                                        <p:tgtEl>
                                          <p:spTgt spid="12"/>
                                        </p:tgtEl>
                                      </p:cBhvr>
                                    </p:animEffect>
                                  </p:childTnLst>
                                </p:cTn>
                              </p:par>
                              <p:par>
                                <p:cTn id="14" presetID="24" presetClass="entr" presetSubtype="0" fill="hold"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to="" calcmode="lin" valueType="num">
                                      <p:cBhvr>
                                        <p:cTn id="16" dur="1" fill="hold"/>
                                        <p:tgtEl>
                                          <p:spTgt spid="6">
                                            <p:txEl>
                                              <p:pRg st="0" end="0"/>
                                            </p:txEl>
                                          </p:spTgt>
                                        </p:tgtEl>
                                        <p:attrNameLst>
                                          <p:attrName/>
                                        </p:attrNameLst>
                                      </p:cBhvr>
                                    </p:anim>
                                  </p:childTnLst>
                                </p:cTn>
                              </p:par>
                              <p:par>
                                <p:cTn id="17" presetID="10" presetClass="entr" presetSubtype="0" fill="hold"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2000"/>
                                        <p:tgtEl>
                                          <p:spTgt spid="7">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par>
                                <p:cTn id="23" presetID="22" presetClass="entr" presetSubtype="4" fill="hold" grpId="0" nodeType="withEffect" nodePh="1">
                                  <p:stCondLst>
                                    <p:cond delay="0"/>
                                  </p:stCondLst>
                                  <p:endCondLst>
                                    <p:cond evt="begin" delay="0">
                                      <p:tn val="23"/>
                                    </p:cond>
                                  </p:end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7467600"/>
          </a:xfrm>
          <a:prstGeom prst="rect">
            <a:avLst/>
          </a:prstGeom>
        </p:spPr>
      </p:pic>
      <p:sp>
        <p:nvSpPr>
          <p:cNvPr id="2" name="Rectangle 1"/>
          <p:cNvSpPr/>
          <p:nvPr/>
        </p:nvSpPr>
        <p:spPr>
          <a:xfrm>
            <a:off x="1600200" y="6534834"/>
            <a:ext cx="4572000" cy="646331"/>
          </a:xfrm>
          <a:prstGeom prst="rect">
            <a:avLst/>
          </a:prstGeom>
        </p:spPr>
        <p:txBody>
          <a:bodyPr>
            <a:spAutoFit/>
          </a:bodyPr>
          <a:lstStyle/>
          <a:p>
            <a:r>
              <a:rPr lang="vi-VN">
                <a:solidFill>
                  <a:srgbClr val="000000"/>
                </a:solidFill>
              </a:rPr>
              <a:t>Cáo chạy tới bờ đã thấy Gà và Vịt đang ở gần ao sâu.</a:t>
            </a:r>
            <a:endParaRPr lang="en-US"/>
          </a:p>
        </p:txBody>
      </p:sp>
    </p:spTree>
    <p:extLst>
      <p:ext uri="{BB962C8B-B14F-4D97-AF65-F5344CB8AC3E}">
        <p14:creationId xmlns:p14="http://schemas.microsoft.com/office/powerpoint/2010/main" val="181888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304800"/>
            <a:ext cx="9144000" cy="7315200"/>
          </a:xfrm>
          <a:prstGeom prst="rect">
            <a:avLst/>
          </a:prstGeom>
        </p:spPr>
      </p:pic>
      <p:sp>
        <p:nvSpPr>
          <p:cNvPr id="2" name="Rectangle 1"/>
          <p:cNvSpPr/>
          <p:nvPr/>
        </p:nvSpPr>
        <p:spPr>
          <a:xfrm>
            <a:off x="457200" y="5791200"/>
            <a:ext cx="4495800" cy="1015663"/>
          </a:xfrm>
          <a:prstGeom prst="rect">
            <a:avLst/>
          </a:prstGeom>
        </p:spPr>
        <p:txBody>
          <a:bodyPr wrap="square">
            <a:spAutoFit/>
          </a:bodyPr>
          <a:lstStyle/>
          <a:p>
            <a:r>
              <a:rPr lang="vi-VN" sz="2000">
                <a:solidFill>
                  <a:srgbClr val="000000"/>
                </a:solidFill>
                <a:latin typeface="+mj-lt"/>
              </a:rPr>
              <a:t>Chờ mãi không được, Cáo liếm mép và bỏ đi. Nhờ Vịt có đôi chân như mái chèo bơi rất nhanh mà Gà con thoát chết... </a:t>
            </a:r>
            <a:endParaRPr lang="en-US" sz="2000">
              <a:latin typeface="+mj-lt"/>
            </a:endParaRPr>
          </a:p>
        </p:txBody>
      </p:sp>
    </p:spTree>
    <p:extLst>
      <p:ext uri="{BB962C8B-B14F-4D97-AF65-F5344CB8AC3E}">
        <p14:creationId xmlns:p14="http://schemas.microsoft.com/office/powerpoint/2010/main" val="203569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103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010398"/>
          </a:xfrm>
          <a:prstGeom prst="rect">
            <a:avLst/>
          </a:prstGeom>
        </p:spPr>
      </p:pic>
      <p:sp>
        <p:nvSpPr>
          <p:cNvPr id="2" name="Rectangle 1"/>
          <p:cNvSpPr/>
          <p:nvPr/>
        </p:nvSpPr>
        <p:spPr>
          <a:xfrm>
            <a:off x="4419600" y="5810069"/>
            <a:ext cx="4572000" cy="1200329"/>
          </a:xfrm>
          <a:prstGeom prst="rect">
            <a:avLst/>
          </a:prstGeom>
        </p:spPr>
        <p:txBody>
          <a:bodyPr>
            <a:spAutoFit/>
          </a:bodyPr>
          <a:lstStyle/>
          <a:p>
            <a:r>
              <a:rPr lang="vi-VN">
                <a:solidFill>
                  <a:srgbClr val="000000"/>
                </a:solidFill>
              </a:rPr>
              <a:t>Lúc này Gà con mới thấy việc mình đuổi Vịt con là không tốt, và xin lỗi bạn. Vịt con không giận mà còn mò tép cho gà con ăn.</a:t>
            </a:r>
            <a:r>
              <a:rPr lang="vi-VN"/>
              <a:t/>
            </a:r>
            <a:br>
              <a:rPr lang="vi-VN"/>
            </a:br>
            <a:r>
              <a:rPr lang="vi-VN">
                <a:solidFill>
                  <a:srgbClr val="000000"/>
                </a:solidFill>
              </a:rPr>
              <a:t>  </a:t>
            </a:r>
            <a:r>
              <a:rPr lang="vi-VN">
                <a:solidFill>
                  <a:srgbClr val="000000"/>
                </a:solidFill>
              </a:rPr>
              <a:t> </a:t>
            </a:r>
            <a:endParaRPr lang="en-US"/>
          </a:p>
        </p:txBody>
      </p:sp>
    </p:spTree>
    <p:extLst>
      <p:ext uri="{BB962C8B-B14F-4D97-AF65-F5344CB8AC3E}">
        <p14:creationId xmlns:p14="http://schemas.microsoft.com/office/powerpoint/2010/main" val="135745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 y="-22578"/>
            <a:ext cx="9144000" cy="6858000"/>
          </a:xfrm>
          <a:prstGeom prst="rect">
            <a:avLst/>
          </a:prstGeom>
        </p:spPr>
      </p:pic>
      <p:sp>
        <p:nvSpPr>
          <p:cNvPr id="2" name="Rectangle 1"/>
          <p:cNvSpPr/>
          <p:nvPr/>
        </p:nvSpPr>
        <p:spPr>
          <a:xfrm>
            <a:off x="457200" y="5358094"/>
            <a:ext cx="8458200" cy="1015663"/>
          </a:xfrm>
          <a:prstGeom prst="rect">
            <a:avLst/>
          </a:prstGeom>
        </p:spPr>
        <p:txBody>
          <a:bodyPr wrap="square">
            <a:spAutoFit/>
          </a:bodyPr>
          <a:lstStyle/>
          <a:p>
            <a:pPr lvl="0"/>
            <a:r>
              <a:rPr lang="vi-VN" sz="2000">
                <a:solidFill>
                  <a:srgbClr val="002060"/>
                </a:solidFill>
                <a:latin typeface="+mj-lt"/>
              </a:rPr>
              <a:t>Từ đấy mỗi khi Vịt con đến chơi. Gà con mừng tíu tít đi tìm giun cho Vịt con ăn. Gà con nhanh nhẹn đi trước, Vịt con lạch bạch theo sau. Hai bạn gà và Vịt rất quý mến nhau.</a:t>
            </a:r>
            <a:endParaRPr lang="en-US" sz="2000">
              <a:solidFill>
                <a:srgbClr val="002060"/>
              </a:solidFill>
              <a:latin typeface="+mj-lt"/>
            </a:endParaRPr>
          </a:p>
        </p:txBody>
      </p:sp>
    </p:spTree>
    <p:extLst>
      <p:ext uri="{BB962C8B-B14F-4D97-AF65-F5344CB8AC3E}">
        <p14:creationId xmlns:p14="http://schemas.microsoft.com/office/powerpoint/2010/main" val="381529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6" y="0"/>
            <a:ext cx="9156896" cy="6887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350313"/>
            <a:ext cx="4660250" cy="584775"/>
          </a:xfrm>
          <a:prstGeom prst="rect">
            <a:avLst/>
          </a:prstGeom>
          <a:noFill/>
        </p:spPr>
        <p:txBody>
          <a:bodyPr wrap="none" rtlCol="0">
            <a:spAutoFit/>
          </a:bodyPr>
          <a:lstStyle/>
          <a:p>
            <a:r>
              <a:rPr lang="en-US" sz="3200" b="1" dirty="0" err="1" smtClean="0">
                <a:solidFill>
                  <a:srgbClr val="002060"/>
                </a:solidFill>
                <a:latin typeface="Times New Roman" pitchFamily="18" charset="0"/>
                <a:cs typeface="Times New Roman" pitchFamily="18" charset="0"/>
              </a:rPr>
              <a:t>Cô</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vừa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kể</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câu</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chuyện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gì</a:t>
            </a:r>
            <a:r>
              <a:rPr lang="en-US" sz="3200" b="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219200"/>
            <a:ext cx="6949663" cy="5019201"/>
          </a:xfrm>
          <a:prstGeom prst="rect">
            <a:avLst/>
          </a:prstGeom>
        </p:spPr>
      </p:pic>
    </p:spTree>
    <p:extLst>
      <p:ext uri="{BB962C8B-B14F-4D97-AF65-F5344CB8AC3E}">
        <p14:creationId xmlns:p14="http://schemas.microsoft.com/office/powerpoint/2010/main" val="75265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 y="304800"/>
            <a:ext cx="6911444" cy="584775"/>
          </a:xfrm>
          <a:prstGeom prst="rect">
            <a:avLst/>
          </a:prstGeom>
          <a:noFill/>
        </p:spPr>
        <p:txBody>
          <a:bodyPr wrap="none" rtlCol="0">
            <a:spAutoFit/>
          </a:bodyPr>
          <a:lstStyle/>
          <a:p>
            <a:r>
              <a:rPr lang="en-US" sz="3200" b="1" dirty="0" err="1" smtClean="0">
                <a:solidFill>
                  <a:srgbClr val="002060"/>
                </a:solidFill>
                <a:latin typeface="Times New Roman" pitchFamily="18" charset="0"/>
                <a:cs typeface="Times New Roman" pitchFamily="18" charset="0"/>
              </a:rPr>
              <a:t>Trong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chuyện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có</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những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nhân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nào</a:t>
            </a:r>
            <a:r>
              <a:rPr lang="en-US" sz="3200" b="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0" b="97615" l="9827" r="89957"/>
                    </a14:imgEffect>
                  </a14:imgLayer>
                </a14:imgProps>
              </a:ext>
              <a:ext uri="{28A0092B-C50C-407E-A947-70E740481C1C}">
                <a14:useLocalDpi xmlns:a14="http://schemas.microsoft.com/office/drawing/2010/main" val="0"/>
              </a:ext>
            </a:extLst>
          </a:blip>
          <a:stretch>
            <a:fillRect/>
          </a:stretch>
        </p:blipFill>
        <p:spPr>
          <a:xfrm>
            <a:off x="228600" y="3537565"/>
            <a:ext cx="1828800" cy="244854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7817" y="4073499"/>
            <a:ext cx="1427833" cy="191261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9953" y="3810000"/>
            <a:ext cx="1687936" cy="2037089"/>
          </a:xfrm>
          <a:prstGeom prst="rect">
            <a:avLst/>
          </a:prstGeom>
        </p:spPr>
      </p:pic>
      <p:pic>
        <p:nvPicPr>
          <p:cNvPr id="2051"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149" b="98374" l="9711" r="89669"/>
                    </a14:imgEffect>
                  </a14:imgLayer>
                </a14:imgProps>
              </a:ext>
              <a:ext uri="{28A0092B-C50C-407E-A947-70E740481C1C}">
                <a14:useLocalDpi xmlns:a14="http://schemas.microsoft.com/office/drawing/2010/main" val="0"/>
              </a:ext>
            </a:extLst>
          </a:blip>
          <a:srcRect/>
          <a:stretch>
            <a:fillRect/>
          </a:stretch>
        </p:blipFill>
        <p:spPr bwMode="auto">
          <a:xfrm>
            <a:off x="4928485" y="1252212"/>
            <a:ext cx="2837571" cy="216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143000"/>
            <a:ext cx="1943100" cy="216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15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circle(in)">
                                      <p:cBhvr>
                                        <p:cTn id="12" dur="20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circle(in)">
                                      <p:cBhvr>
                                        <p:cTn id="17" dur="20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17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17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2700"/>
            <a:ext cx="91567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431816"/>
            <a:ext cx="5844870" cy="769441"/>
          </a:xfrm>
          <a:prstGeom prst="rect">
            <a:avLst/>
          </a:prstGeom>
          <a:noFill/>
        </p:spPr>
        <p:txBody>
          <a:bodyPr wrap="none" rtlCol="0">
            <a:spAutoFit/>
          </a:bodyPr>
          <a:lstStyle/>
          <a:p>
            <a:r>
              <a:rPr lang="en-US" sz="4400" b="1" dirty="0" smtClean="0">
                <a:solidFill>
                  <a:srgbClr val="002060"/>
                </a:solidFill>
                <a:latin typeface="Times New Roman" pitchFamily="18" charset="0"/>
                <a:cs typeface="Times New Roman" pitchFamily="18" charset="0"/>
              </a:rPr>
              <a:t>Con </a:t>
            </a:r>
            <a:r>
              <a:rPr lang="en-US" sz="4400" b="1" dirty="0" err="1" smtClean="0">
                <a:solidFill>
                  <a:srgbClr val="002060"/>
                </a:solidFill>
                <a:latin typeface="Times New Roman" pitchFamily="18" charset="0"/>
                <a:cs typeface="Times New Roman" pitchFamily="18" charset="0"/>
              </a:rPr>
              <a:t>gì</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rình</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bắt</a:t>
            </a:r>
            <a:r>
              <a:rPr lang="en-US" sz="4400" b="1" dirty="0" smtClean="0">
                <a:solidFill>
                  <a:srgbClr val="002060"/>
                </a:solidFill>
                <a:latin typeface="Times New Roman" pitchFamily="18" charset="0"/>
                <a:cs typeface="Times New Roman" pitchFamily="18" charset="0"/>
              </a:rPr>
              <a:t> con </a:t>
            </a:r>
            <a:r>
              <a:rPr lang="en-US" sz="4400" b="1" dirty="0" err="1" smtClean="0">
                <a:solidFill>
                  <a:srgbClr val="002060"/>
                </a:solidFill>
                <a:latin typeface="Times New Roman" pitchFamily="18" charset="0"/>
                <a:cs typeface="Times New Roman" pitchFamily="18" charset="0"/>
              </a:rPr>
              <a:t>gà</a:t>
            </a:r>
            <a:r>
              <a:rPr lang="en-US" sz="4400" b="1" dirty="0" smtClean="0">
                <a:solidFill>
                  <a:srgbClr val="002060"/>
                </a:solidFill>
                <a:latin typeface="Times New Roman" pitchFamily="18" charset="0"/>
                <a:cs typeface="Times New Roman" pitchFamily="18" charset="0"/>
              </a:rPr>
              <a:t>?</a:t>
            </a:r>
            <a:endParaRPr lang="en-US" sz="4400" b="1" dirty="0">
              <a:solidFill>
                <a:srgbClr val="002060"/>
              </a:solidFill>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776856"/>
            <a:ext cx="3048000" cy="3678486"/>
          </a:xfrm>
          <a:prstGeom prst="rect">
            <a:avLst/>
          </a:prstGeom>
        </p:spPr>
      </p:pic>
    </p:spTree>
    <p:extLst>
      <p:ext uri="{BB962C8B-B14F-4D97-AF65-F5344CB8AC3E}">
        <p14:creationId xmlns:p14="http://schemas.microsoft.com/office/powerpoint/2010/main" val="369720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2700"/>
            <a:ext cx="91567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10800000" flipV="1">
            <a:off x="457198" y="169277"/>
            <a:ext cx="8382001" cy="769441"/>
          </a:xfrm>
          <a:prstGeom prst="rect">
            <a:avLst/>
          </a:prstGeom>
        </p:spPr>
        <p:txBody>
          <a:bodyPr wrap="square">
            <a:spAutoFit/>
          </a:bodyPr>
          <a:lstStyle/>
          <a:p>
            <a:r>
              <a:rPr lang="en-US" sz="4400" b="1" smtClean="0">
                <a:solidFill>
                  <a:srgbClr val="002060"/>
                </a:solidFill>
                <a:latin typeface="Times New Roman" pitchFamily="18" charset="0"/>
                <a:cs typeface="Times New Roman" pitchFamily="18" charset="0"/>
              </a:rPr>
              <a:t>Vịt con  đã làm gì để cứu gà con?</a:t>
            </a:r>
            <a:endParaRPr lang="en-US" sz="4400" b="1"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104701" y="1117286"/>
            <a:ext cx="7010796" cy="5491790"/>
          </a:xfrm>
          <a:prstGeom prst="rect">
            <a:avLst/>
          </a:prstGeom>
        </p:spPr>
      </p:pic>
    </p:spTree>
    <p:extLst>
      <p:ext uri="{BB962C8B-B14F-4D97-AF65-F5344CB8AC3E}">
        <p14:creationId xmlns:p14="http://schemas.microsoft.com/office/powerpoint/2010/main" val="379902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2700"/>
            <a:ext cx="91567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0" y="2209799"/>
            <a:ext cx="6019800" cy="3416320"/>
          </a:xfrm>
          <a:prstGeom prst="rect">
            <a:avLst/>
          </a:prstGeom>
          <a:noFill/>
        </p:spPr>
        <p:txBody>
          <a:bodyPr wrap="square" rtlCol="0">
            <a:spAutoFit/>
          </a:bodyPr>
          <a:lstStyle/>
          <a:p>
            <a:pPr algn="just"/>
            <a:r>
              <a:rPr lang="vi-VN" sz="2400" b="1" smtClean="0">
                <a:solidFill>
                  <a:srgbClr val="FF0000"/>
                </a:solidFill>
                <a:latin typeface="+mj-lt"/>
              </a:rPr>
              <a:t>*</a:t>
            </a:r>
            <a:r>
              <a:rPr lang="vi-VN" sz="2400" b="1">
                <a:solidFill>
                  <a:srgbClr val="FF0000"/>
                </a:solidFill>
                <a:latin typeface="+mj-lt"/>
              </a:rPr>
              <a:t>Giáo dục</a:t>
            </a:r>
            <a:r>
              <a:rPr lang="vi-VN" sz="2400">
                <a:solidFill>
                  <a:srgbClr val="FF0000"/>
                </a:solidFill>
                <a:latin typeface="+mj-lt"/>
              </a:rPr>
              <a:t>:Qua câu chuyện này các con thấy bạn Vịt con như thế nào nhỉ?</a:t>
            </a:r>
          </a:p>
          <a:p>
            <a:pPr algn="just"/>
            <a:r>
              <a:rPr lang="vi-VN" sz="2400">
                <a:solidFill>
                  <a:srgbClr val="FF0000"/>
                </a:solidFill>
                <a:latin typeface="+mj-lt"/>
              </a:rPr>
              <a:t>- Các con ạ, bạn bè khi chơi với nhau phải biết yêu thương, đoàn kết, giúp đỡ lẫn nhau. Khi ai có lỗi thì phải biết nhận lỗi và sửa sai, chỉ có như thế chúng mình mới trở thành những người bạn tốt của nhau được, các con có đồng ý không?</a:t>
            </a:r>
          </a:p>
          <a:p>
            <a:pPr algn="just"/>
            <a:r>
              <a:rPr lang="en-US" sz="2400" smtClean="0">
                <a:solidFill>
                  <a:srgbClr val="FF0000"/>
                </a:solidFill>
                <a:latin typeface="+mj-lt"/>
              </a:rPr>
              <a:t> </a:t>
            </a:r>
            <a:endParaRPr lang="en-US" sz="2400">
              <a:solidFill>
                <a:srgbClr val="FF0000"/>
              </a:solidFill>
              <a:latin typeface="+mj-lt"/>
            </a:endParaRPr>
          </a:p>
        </p:txBody>
      </p:sp>
    </p:spTree>
    <p:extLst>
      <p:ext uri="{BB962C8B-B14F-4D97-AF65-F5344CB8AC3E}">
        <p14:creationId xmlns:p14="http://schemas.microsoft.com/office/powerpoint/2010/main" val="24662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2700"/>
            <a:ext cx="91567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139700"/>
            <a:ext cx="91567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81200" y="2514600"/>
            <a:ext cx="5638800" cy="1446550"/>
          </a:xfrm>
          <a:prstGeom prst="rect">
            <a:avLst/>
          </a:prstGeom>
          <a:noFill/>
        </p:spPr>
        <p:txBody>
          <a:bodyPr wrap="square" rtlCol="0">
            <a:spAutoFit/>
          </a:bodyPr>
          <a:lstStyle/>
          <a:p>
            <a:pPr algn="ctr"/>
            <a:r>
              <a:rPr lang="en-US" sz="4400" b="1" smtClean="0">
                <a:solidFill>
                  <a:srgbClr val="FF0000"/>
                </a:solidFill>
                <a:latin typeface="Times New Roman" panose="02020603050405020304" pitchFamily="18" charset="0"/>
                <a:cs typeface="Times New Roman" panose="02020603050405020304" pitchFamily="18" charset="0"/>
              </a:rPr>
              <a:t>Kết thúc:</a:t>
            </a:r>
          </a:p>
          <a:p>
            <a:pPr algn="ctr"/>
            <a:r>
              <a:rPr lang="en-US" sz="4400" b="1" smtClean="0">
                <a:solidFill>
                  <a:srgbClr val="FF0000"/>
                </a:solidFill>
                <a:latin typeface="Times New Roman" panose="02020603050405020304" pitchFamily="18" charset="0"/>
                <a:cs typeface="Times New Roman" panose="02020603050405020304" pitchFamily="18" charset="0"/>
              </a:rPr>
              <a:t>hát bài “Một con vịt”</a:t>
            </a:r>
            <a:endParaRPr lang="en-US" sz="4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5822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83 hình nền ppt đơn giản đẹp - THPT Chuyên Bắc Gia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83 hình nền ppt đơn giản đẹp - THPT Chuyên Bắc Gia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ình Nền Powerpoint Chất Lượng Độc Đáo &amp; Đẹp Nhất Hiện N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0200" y="1905000"/>
            <a:ext cx="5715000" cy="1569660"/>
          </a:xfrm>
          <a:prstGeom prst="rect">
            <a:avLst/>
          </a:prstGeom>
          <a:noFill/>
        </p:spPr>
        <p:txBody>
          <a:bodyPr wrap="square" rtlCol="0">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ỔN ĐỊNH TỔ CHỨC:</a:t>
            </a:r>
          </a:p>
          <a:p>
            <a:pPr algn="ctr"/>
            <a:r>
              <a:rPr lang="en-US" sz="3200" b="1" smtClean="0">
                <a:solidFill>
                  <a:srgbClr val="FF0000"/>
                </a:solidFill>
                <a:latin typeface="Times New Roman" panose="02020603050405020304" pitchFamily="18" charset="0"/>
                <a:cs typeface="Times New Roman" panose="02020603050405020304" pitchFamily="18" charset="0"/>
              </a:rPr>
              <a:t>TC: Bắt trước tiếng kêu của các con vật.</a:t>
            </a:r>
          </a:p>
        </p:txBody>
      </p:sp>
    </p:spTree>
    <p:extLst>
      <p:ext uri="{BB962C8B-B14F-4D97-AF65-F5344CB8AC3E}">
        <p14:creationId xmlns:p14="http://schemas.microsoft.com/office/powerpoint/2010/main" val="128114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86600"/>
          </a:xfrm>
          <a:prstGeom prst="rect">
            <a:avLst/>
          </a:prstGeom>
        </p:spPr>
      </p:pic>
    </p:spTree>
    <p:extLst>
      <p:ext uri="{BB962C8B-B14F-4D97-AF65-F5344CB8AC3E}">
        <p14:creationId xmlns:p14="http://schemas.microsoft.com/office/powerpoint/2010/main" val="1377780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84" y="0"/>
            <a:ext cx="9144000" cy="6994906"/>
          </a:xfrm>
          <a:prstGeom prst="rect">
            <a:avLst/>
          </a:prstGeom>
        </p:spPr>
      </p:pic>
      <p:sp>
        <p:nvSpPr>
          <p:cNvPr id="3" name="Rectangle 2"/>
          <p:cNvSpPr/>
          <p:nvPr/>
        </p:nvSpPr>
        <p:spPr>
          <a:xfrm>
            <a:off x="2209800" y="5715000"/>
            <a:ext cx="4800600" cy="1015663"/>
          </a:xfrm>
          <a:prstGeom prst="rect">
            <a:avLst/>
          </a:prstGeom>
        </p:spPr>
        <p:txBody>
          <a:bodyPr wrap="square">
            <a:spAutoFit/>
          </a:bodyPr>
          <a:lstStyle/>
          <a:p>
            <a:pPr lvl="0"/>
            <a:r>
              <a:rPr lang="vi-VN" sz="2000">
                <a:solidFill>
                  <a:srgbClr val="002060"/>
                </a:solidFill>
              </a:rPr>
              <a:t>Thím Vịt bận đi chợ xa đem con đến gởi bác gà mái mẹ. Gà mái mẹ gọi con ra chơi với Vịt con.</a:t>
            </a:r>
            <a:endParaRPr lang="en-US" sz="2000">
              <a:solidFill>
                <a:srgbClr val="002060"/>
              </a:solidFill>
            </a:endParaRPr>
          </a:p>
        </p:txBody>
      </p:sp>
    </p:spTree>
    <p:extLst>
      <p:ext uri="{BB962C8B-B14F-4D97-AF65-F5344CB8AC3E}">
        <p14:creationId xmlns:p14="http://schemas.microsoft.com/office/powerpoint/2010/main" val="15352772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 y="-152399"/>
            <a:ext cx="9144000" cy="7010399"/>
          </a:xfrm>
          <a:prstGeom prst="rect">
            <a:avLst/>
          </a:prstGeom>
        </p:spPr>
      </p:pic>
      <p:sp>
        <p:nvSpPr>
          <p:cNvPr id="2" name="Rectangle 1"/>
          <p:cNvSpPr/>
          <p:nvPr/>
        </p:nvSpPr>
        <p:spPr>
          <a:xfrm>
            <a:off x="2057400" y="5410200"/>
            <a:ext cx="5867400" cy="1323439"/>
          </a:xfrm>
          <a:prstGeom prst="rect">
            <a:avLst/>
          </a:prstGeom>
        </p:spPr>
        <p:txBody>
          <a:bodyPr wrap="square">
            <a:spAutoFit/>
          </a:bodyPr>
          <a:lstStyle/>
          <a:p>
            <a:r>
              <a:rPr lang="vi-VN" sz="2000">
                <a:solidFill>
                  <a:srgbClr val="002060"/>
                </a:solidFill>
              </a:rPr>
              <a:t>Gà con xin phép mẹ dẫn Vịt con ra vườn chơi và tìm giun để ăn. gà con nhanh nhẹn đi trước. Vịt con lạch bạch theo sau. Thấy Vịt con chậm chạp, Gà con tỏ ra không thích lắm.</a:t>
            </a:r>
            <a:endParaRPr lang="en-US" sz="2000">
              <a:solidFill>
                <a:srgbClr val="002060"/>
              </a:solidFill>
            </a:endParaRPr>
          </a:p>
        </p:txBody>
      </p:sp>
    </p:spTree>
    <p:extLst>
      <p:ext uri="{BB962C8B-B14F-4D97-AF65-F5344CB8AC3E}">
        <p14:creationId xmlns:p14="http://schemas.microsoft.com/office/powerpoint/2010/main" val="271961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7162800"/>
          </a:xfrm>
          <a:prstGeom prst="rect">
            <a:avLst/>
          </a:prstGeom>
        </p:spPr>
      </p:pic>
      <p:sp>
        <p:nvSpPr>
          <p:cNvPr id="2" name="Rectangle 1"/>
          <p:cNvSpPr/>
          <p:nvPr/>
        </p:nvSpPr>
        <p:spPr>
          <a:xfrm rot="10800000" flipV="1">
            <a:off x="609600" y="5591391"/>
            <a:ext cx="8229600" cy="1015663"/>
          </a:xfrm>
          <a:prstGeom prst="rect">
            <a:avLst/>
          </a:prstGeom>
        </p:spPr>
        <p:txBody>
          <a:bodyPr wrap="square">
            <a:spAutoFit/>
          </a:bodyPr>
          <a:lstStyle/>
          <a:p>
            <a:r>
              <a:rPr lang="vi-VN" sz="2000">
                <a:solidFill>
                  <a:srgbClr val="0070C0"/>
                </a:solidFill>
                <a:latin typeface="+mj-lt"/>
              </a:rPr>
              <a:t>Ra tới vườn, Gà con lấy hai chân bới đất tìm giun. Ngón chân của Vịt có màng không bới đất được. Vịt con cứ lạch bạch khiến đất bị nén xuống. Gà con không tài nào tìm giun được. </a:t>
            </a:r>
            <a:endParaRPr lang="en-US" sz="2000">
              <a:solidFill>
                <a:srgbClr val="0070C0"/>
              </a:solidFill>
              <a:latin typeface="+mj-lt"/>
            </a:endParaRPr>
          </a:p>
        </p:txBody>
      </p:sp>
    </p:spTree>
    <p:extLst>
      <p:ext uri="{BB962C8B-B14F-4D97-AF65-F5344CB8AC3E}">
        <p14:creationId xmlns:p14="http://schemas.microsoft.com/office/powerpoint/2010/main" val="211200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934200"/>
          </a:xfrm>
          <a:prstGeom prst="rect">
            <a:avLst/>
          </a:prstGeom>
        </p:spPr>
      </p:pic>
      <p:sp>
        <p:nvSpPr>
          <p:cNvPr id="2" name="Rectangle 1"/>
          <p:cNvSpPr/>
          <p:nvPr/>
        </p:nvSpPr>
        <p:spPr>
          <a:xfrm>
            <a:off x="381000" y="5644992"/>
            <a:ext cx="8153400" cy="1015663"/>
          </a:xfrm>
          <a:prstGeom prst="rect">
            <a:avLst/>
          </a:prstGeom>
        </p:spPr>
        <p:txBody>
          <a:bodyPr wrap="square">
            <a:spAutoFit/>
          </a:bodyPr>
          <a:lstStyle/>
          <a:p>
            <a:r>
              <a:rPr lang="vi-VN" sz="2000">
                <a:solidFill>
                  <a:srgbClr val="0070C0"/>
                </a:solidFill>
                <a:latin typeface="+mj-lt"/>
              </a:rPr>
              <a:t>Gà con tức quá nói với Vịt con :</a:t>
            </a:r>
            <a:br>
              <a:rPr lang="vi-VN" sz="2000">
                <a:solidFill>
                  <a:srgbClr val="0070C0"/>
                </a:solidFill>
                <a:latin typeface="+mj-lt"/>
              </a:rPr>
            </a:br>
            <a:r>
              <a:rPr lang="vi-VN" sz="2000">
                <a:solidFill>
                  <a:srgbClr val="0070C0"/>
                </a:solidFill>
                <a:latin typeface="+mj-lt"/>
              </a:rPr>
              <a:t>-Bạn chẳng biết bới gì cả, bạn đi chỗ khác chơi để tôi bới một mình vậy.</a:t>
            </a:r>
            <a:br>
              <a:rPr lang="vi-VN" sz="2000">
                <a:solidFill>
                  <a:srgbClr val="0070C0"/>
                </a:solidFill>
                <a:latin typeface="+mj-lt"/>
              </a:rPr>
            </a:br>
            <a:r>
              <a:rPr lang="vi-VN" sz="2000">
                <a:solidFill>
                  <a:srgbClr val="0070C0"/>
                </a:solidFill>
                <a:latin typeface="+mj-lt"/>
              </a:rPr>
              <a:t>    Vịt con thấy Gà con cáo với mình cũng buồn, liền bỏ ra ao tìm tép ăn.</a:t>
            </a:r>
            <a:endParaRPr lang="en-US" sz="2000">
              <a:solidFill>
                <a:srgbClr val="0070C0"/>
              </a:solidFill>
              <a:latin typeface="+mj-lt"/>
            </a:endParaRPr>
          </a:p>
        </p:txBody>
      </p:sp>
    </p:spTree>
    <p:extLst>
      <p:ext uri="{BB962C8B-B14F-4D97-AF65-F5344CB8AC3E}">
        <p14:creationId xmlns:p14="http://schemas.microsoft.com/office/powerpoint/2010/main" val="308637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 y="0"/>
            <a:ext cx="9144000" cy="7010400"/>
          </a:xfrm>
          <a:prstGeom prst="rect">
            <a:avLst/>
          </a:prstGeom>
        </p:spPr>
      </p:pic>
      <p:sp>
        <p:nvSpPr>
          <p:cNvPr id="2" name="Rectangle 1"/>
          <p:cNvSpPr/>
          <p:nvPr/>
        </p:nvSpPr>
        <p:spPr>
          <a:xfrm>
            <a:off x="457200" y="5921990"/>
            <a:ext cx="8458200" cy="1015663"/>
          </a:xfrm>
          <a:prstGeom prst="rect">
            <a:avLst/>
          </a:prstGeom>
        </p:spPr>
        <p:txBody>
          <a:bodyPr wrap="square">
            <a:spAutoFit/>
          </a:bodyPr>
          <a:lstStyle/>
          <a:p>
            <a:r>
              <a:rPr lang="en-US" sz="2000">
                <a:solidFill>
                  <a:srgbClr val="002060"/>
                </a:solidFill>
                <a:latin typeface="Times New Roman" panose="02020603050405020304" pitchFamily="18" charset="0"/>
                <a:cs typeface="Times New Roman" panose="02020603050405020304" pitchFamily="18" charset="0"/>
              </a:rPr>
              <a:t>Một con Cáo mắt xanh, đuôi dài nấp trong bụi rậm, thấy Gà con đi tìm mồi một mình định nhảy ra vồ. Gà con sợ quá vội ba chân bốn cẳng chạy ra bờ ao. Gà con vừa chạy vừa kêu : “Chiếp, chiếp, chiếp !”.</a:t>
            </a:r>
          </a:p>
        </p:txBody>
      </p:sp>
    </p:spTree>
    <p:extLst>
      <p:ext uri="{BB962C8B-B14F-4D97-AF65-F5344CB8AC3E}">
        <p14:creationId xmlns:p14="http://schemas.microsoft.com/office/powerpoint/2010/main" val="147672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162800"/>
          </a:xfrm>
          <a:prstGeom prst="rect">
            <a:avLst/>
          </a:prstGeom>
        </p:spPr>
      </p:pic>
      <p:sp>
        <p:nvSpPr>
          <p:cNvPr id="2" name="Rectangle 1"/>
          <p:cNvSpPr/>
          <p:nvPr/>
        </p:nvSpPr>
        <p:spPr>
          <a:xfrm>
            <a:off x="1066800" y="6000128"/>
            <a:ext cx="7391400" cy="707886"/>
          </a:xfrm>
          <a:prstGeom prst="rect">
            <a:avLst/>
          </a:prstGeom>
        </p:spPr>
        <p:txBody>
          <a:bodyPr wrap="square">
            <a:spAutoFit/>
          </a:bodyPr>
          <a:lstStyle/>
          <a:p>
            <a:r>
              <a:rPr lang="vi-VN">
                <a:solidFill>
                  <a:srgbClr val="002060"/>
                </a:solidFill>
              </a:rPr>
              <a:t> </a:t>
            </a:r>
            <a:r>
              <a:rPr lang="vi-VN" sz="2000">
                <a:solidFill>
                  <a:srgbClr val="002060"/>
                </a:solidFill>
                <a:latin typeface="+mj-lt"/>
              </a:rPr>
              <a:t>Vịt con đang lặn ngụp tìm tép, nghe tiếng bạn gọi vội lướt nhanh vào bờ kịp cõng bạn ra xa</a:t>
            </a:r>
            <a:r>
              <a:rPr lang="vi-VN" sz="2000">
                <a:solidFill>
                  <a:srgbClr val="002060"/>
                </a:solidFill>
                <a:latin typeface="+mj-lt"/>
              </a:rPr>
              <a:t>. </a:t>
            </a:r>
            <a:endParaRPr lang="en-US" sz="2000">
              <a:solidFill>
                <a:srgbClr val="002060"/>
              </a:solidFill>
              <a:latin typeface="+mj-lt"/>
            </a:endParaRPr>
          </a:p>
        </p:txBody>
      </p:sp>
    </p:spTree>
    <p:extLst>
      <p:ext uri="{BB962C8B-B14F-4D97-AF65-F5344CB8AC3E}">
        <p14:creationId xmlns:p14="http://schemas.microsoft.com/office/powerpoint/2010/main" val="427540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477</Words>
  <Application>Microsoft Office PowerPoint</Application>
  <PresentationFormat>On-screen Show (4:3)</PresentationFormat>
  <Paragraphs>27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14</cp:revision>
  <dcterms:created xsi:type="dcterms:W3CDTF">2006-08-16T00:00:00Z</dcterms:created>
  <dcterms:modified xsi:type="dcterms:W3CDTF">2023-10-16T06:34:11Z</dcterms:modified>
</cp:coreProperties>
</file>