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54" r:id="rId3"/>
    <p:sldId id="297" r:id="rId4"/>
    <p:sldId id="345" r:id="rId5"/>
    <p:sldId id="280" r:id="rId6"/>
    <p:sldId id="333" r:id="rId7"/>
    <p:sldId id="335" r:id="rId8"/>
    <p:sldId id="337" r:id="rId9"/>
    <p:sldId id="265" r:id="rId10"/>
    <p:sldId id="347" r:id="rId11"/>
    <p:sldId id="341" r:id="rId12"/>
    <p:sldId id="343" r:id="rId13"/>
    <p:sldId id="318" r:id="rId14"/>
    <p:sldId id="320" r:id="rId15"/>
    <p:sldId id="326" r:id="rId16"/>
    <p:sldId id="324" r:id="rId17"/>
    <p:sldId id="348" r:id="rId18"/>
    <p:sldId id="355" r:id="rId19"/>
    <p:sldId id="295" r:id="rId2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33"/>
    <a:srgbClr val="00FF00"/>
    <a:srgbClr val="FF0000"/>
    <a:srgbClr val="006600"/>
    <a:srgbClr val="FF33CC"/>
    <a:srgbClr val="FFCC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3" autoAdjust="0"/>
    <p:restoredTop sz="0" autoAdjust="0"/>
  </p:normalViewPr>
  <p:slideViewPr>
    <p:cSldViewPr>
      <p:cViewPr>
        <p:scale>
          <a:sx n="100" d="100"/>
          <a:sy n="100" d="100"/>
        </p:scale>
        <p:origin x="-1050" y="-46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195E2-77E9-47A0-8095-4DBDCE8EF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33532"/>
      </p:ext>
    </p:extLst>
  </p:cSld>
  <p:clrMapOvr>
    <a:masterClrMapping/>
  </p:clrMapOvr>
  <p:transition spd="med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F1B98-FAF9-49A5-ABC3-36747A79D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52923"/>
      </p:ext>
    </p:extLst>
  </p:cSld>
  <p:clrMapOvr>
    <a:masterClrMapping/>
  </p:clrMapOvr>
  <p:transition spd="med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8E4E6-4963-4F0E-B66B-09B14F68C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48347"/>
      </p:ext>
    </p:extLst>
  </p:cSld>
  <p:clrMapOvr>
    <a:masterClrMapping/>
  </p:clrMapOvr>
  <p:transition spd="med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1BD07-A98A-4662-9E14-1289823F4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91785"/>
      </p:ext>
    </p:extLst>
  </p:cSld>
  <p:clrMapOvr>
    <a:masterClrMapping/>
  </p:clrMapOvr>
  <p:transition spd="med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C8DA9-AD86-46F5-8854-F9E712F76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94807"/>
      </p:ext>
    </p:extLst>
  </p:cSld>
  <p:clrMapOvr>
    <a:masterClrMapping/>
  </p:clrMapOvr>
  <p:transition spd="med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09866-61A4-429D-BDDA-9D5F89A00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27675"/>
      </p:ext>
    </p:extLst>
  </p:cSld>
  <p:clrMapOvr>
    <a:masterClrMapping/>
  </p:clrMapOvr>
  <p:transition spd="med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27A3C-356E-496D-B0B6-EE0A841E9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00852"/>
      </p:ext>
    </p:extLst>
  </p:cSld>
  <p:clrMapOvr>
    <a:masterClrMapping/>
  </p:clrMapOvr>
  <p:transition spd="med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8F96C-E9AC-4BCD-9016-C85D7CD65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51469"/>
      </p:ext>
    </p:extLst>
  </p:cSld>
  <p:clrMapOvr>
    <a:masterClrMapping/>
  </p:clrMapOvr>
  <p:transition spd="med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D6844-EF79-42D1-BCB5-3F87D3B29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31415"/>
      </p:ext>
    </p:extLst>
  </p:cSld>
  <p:clrMapOvr>
    <a:masterClrMapping/>
  </p:clrMapOvr>
  <p:transition spd="med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B1377-245F-4935-B649-A0B14B29E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78560"/>
      </p:ext>
    </p:extLst>
  </p:cSld>
  <p:clrMapOvr>
    <a:masterClrMapping/>
  </p:clrMapOvr>
  <p:transition spd="med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37111-746C-4FC8-A31A-131C0493F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6262"/>
      </p:ext>
    </p:extLst>
  </p:cSld>
  <p:clrMapOvr>
    <a:masterClrMapping/>
  </p:clrMapOvr>
  <p:transition spd="med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7DB1E34-E2DB-429B-810B-60EE81A17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lu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truyen%20co%20tich%20qua%20duong.mp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audio" Target="../media/audio2.wav"/><Relationship Id="rId7" Type="http://schemas.openxmlformats.org/officeDocument/2006/relationships/image" Target="../media/image3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Em%20Tap%20Lai%20Oto%20-%20Hop%20Ca.mp3" TargetMode="Externa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Em%20Di%20Qua%20Nga%20Tu%20Duong%20Pho%20-%20Nhac%20Thieu%20Nhi.mp3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iengphanhxeoto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EF5A5FBE7C05422E9F0C3FC53099299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400300"/>
            <a:ext cx="990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o 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1905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219200" y="1943100"/>
            <a:ext cx="7086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vi-VN" sz="3200">
              <a:solidFill>
                <a:srgbClr val="FF33CC"/>
              </a:solidFill>
              <a:latin typeface="Times New Roman" pitchFamily="18" charset="0"/>
            </a:endParaRPr>
          </a:p>
        </p:txBody>
      </p:sp>
      <p:pic>
        <p:nvPicPr>
          <p:cNvPr id="2054" name="Picture 6" descr="EF5A5FBE7C05422E9F0C3FC53099299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23441">
            <a:off x="1862138" y="2595562"/>
            <a:ext cx="7429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11"/>
          <p:cNvSpPr txBox="1">
            <a:spLocks noChangeArrowheads="1"/>
          </p:cNvSpPr>
          <p:nvPr/>
        </p:nvSpPr>
        <p:spPr bwMode="auto">
          <a:xfrm>
            <a:off x="3505200" y="3429000"/>
            <a:ext cx="1752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2056" name="Text Box 12"/>
          <p:cNvSpPr txBox="1">
            <a:spLocks noChangeArrowheads="1"/>
          </p:cNvSpPr>
          <p:nvPr/>
        </p:nvSpPr>
        <p:spPr bwMode="auto">
          <a:xfrm>
            <a:off x="3108325" y="282733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058" name="TextBox 1"/>
          <p:cNvSpPr txBox="1">
            <a:spLocks noChangeArrowheads="1"/>
          </p:cNvSpPr>
          <p:nvPr/>
        </p:nvSpPr>
        <p:spPr bwMode="auto">
          <a:xfrm>
            <a:off x="1187450" y="415131"/>
            <a:ext cx="69834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 QUẤT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47700" y="1970088"/>
            <a:ext cx="80010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VĂN HỌC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Qua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(5 – 6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en-US" sz="28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187450" y="3990975"/>
            <a:ext cx="6983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vi-VN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300" y="1278363"/>
            <a:ext cx="823399" cy="664737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e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2964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Untitled-6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1703388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Untitled-6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309563"/>
            <a:ext cx="1230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28600" y="285750"/>
            <a:ext cx="8610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pic>
        <p:nvPicPr>
          <p:cNvPr id="118794" name="Picture 10" descr="Untitled-4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978025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 rot="10800000" flipV="1">
            <a:off x="-533400" y="309563"/>
            <a:ext cx="6992938" cy="1393825"/>
          </a:xfrm>
          <a:prstGeom prst="cloud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Hai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chị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em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thỏ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nâu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nhìn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nhau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,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thỏ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nâu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nói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,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chúng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cháu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xin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lỗi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chú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lần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sau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qua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đường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chúng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cháu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nhớ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tín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hiệu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đèn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màu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ạ?i</a:t>
            </a:r>
            <a:endParaRPr lang="vi-VN" sz="2400" i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3" name="Oval Callout 2"/>
          <p:cNvSpPr/>
          <p:nvPr/>
        </p:nvSpPr>
        <p:spPr>
          <a:xfrm rot="10800000" flipH="1" flipV="1">
            <a:off x="-438150" y="1943100"/>
            <a:ext cx="5410200" cy="2800350"/>
          </a:xfrm>
          <a:prstGeom prst="wedgeEllipse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2000" dirty="0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0000CC"/>
                </a:solidFill>
                <a:cs typeface="Arial" panose="020B0604020202020204" pitchFamily="34" charset="0"/>
              </a:rPr>
              <a:t>  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Chú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cảnh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sát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giao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thông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thỏ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xám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dặn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tiếp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Các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cháu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còn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nhỏ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nên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khi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qua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đường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phải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có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người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lớn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dắt</a:t>
            </a:r>
            <a:endParaRPr lang="en-US" sz="2400" i="1" dirty="0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Từ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đó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2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chị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em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thỏ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luôn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nhớ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những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lời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dặn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chú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thỏ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xám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“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đèn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đỏ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thì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phải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dừng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lại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đèn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xanh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mới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được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đi,khi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qua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đường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phải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có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người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lớn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Arial" panose="020B0604020202020204" pitchFamily="34" charset="0"/>
              </a:rPr>
              <a:t>dắt</a:t>
            </a:r>
            <a:endParaRPr lang="vi-VN" sz="240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3.7037E-7 C 0.00086 0.00602 0.00191 0.01227 3.33333E-6 0.01273 C -0.00191 0.01319 -0.0092 0.00393 -0.01111 0.00208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0" y="17145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0000CC"/>
                </a:solidFill>
                <a:cs typeface="Arial" charset="0"/>
              </a:rPr>
              <a:t>Trong truyện có những nhân vật nào</a:t>
            </a:r>
            <a:r>
              <a:rPr lang="en-US" sz="3200" b="1" i="1">
                <a:solidFill>
                  <a:srgbClr val="0000CC"/>
                </a:solidFill>
                <a:cs typeface="Arial" charset="0"/>
              </a:rPr>
              <a:t> ?</a:t>
            </a:r>
          </a:p>
        </p:txBody>
      </p:sp>
      <p:pic>
        <p:nvPicPr>
          <p:cNvPr id="112643" name="Picture 3" descr="tho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143000"/>
            <a:ext cx="25146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Picture 4" descr="m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42950"/>
            <a:ext cx="2209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5" descr="th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85900"/>
            <a:ext cx="2362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6" descr="Untitled-1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00100"/>
            <a:ext cx="22098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846">
            <a:off x="6016625" y="766763"/>
            <a:ext cx="3124200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0"/>
            <a:ext cx="10134600" cy="5170488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m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14450"/>
            <a:ext cx="20955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th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15255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thoc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43150"/>
            <a:ext cx="1925638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7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11525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1"/>
          <p:cNvSpPr txBox="1">
            <a:spLocks noChangeArrowheads="1"/>
          </p:cNvSpPr>
          <p:nvPr/>
        </p:nvSpPr>
        <p:spPr bwMode="auto">
          <a:xfrm flipH="1">
            <a:off x="304800" y="269875"/>
            <a:ext cx="792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>
                <a:solidFill>
                  <a:srgbClr val="FFFF00"/>
                </a:solidFill>
                <a:cs typeface="Arial" charset="0"/>
              </a:rPr>
              <a:t>Thỏ mẹ đã dặn hai chị em đi đường phải như thế nào?</a:t>
            </a:r>
            <a:endParaRPr lang="vi-VN" sz="2800" i="1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46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Untitled-3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98663"/>
            <a:ext cx="13716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4" descr="Untitled-4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28850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193925" y="122713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889125" y="1058863"/>
            <a:ext cx="23018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.VnTime" pitchFamily="34" charset="0"/>
              </a:rPr>
              <a:t>  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334000" y="1870075"/>
            <a:ext cx="2133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i="1">
                <a:solidFill>
                  <a:srgbClr val="0000CC"/>
                </a:solidFill>
                <a:cs typeface="Arial" charset="0"/>
              </a:rPr>
              <a:t>Thỏ trắng đã rủ chị thỏ nâu đi đâu?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6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5775" y="0"/>
            <a:ext cx="121158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2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2885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-2819400" y="2800350"/>
            <a:ext cx="2133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Kít…kít…</a:t>
            </a:r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-473075" y="171450"/>
            <a:ext cx="55022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>
                <a:solidFill>
                  <a:srgbClr val="FF0000"/>
                </a:solidFill>
              </a:rPr>
              <a:t>Hai chị em đã xẩy ra chuyện gì?</a:t>
            </a:r>
          </a:p>
          <a:p>
            <a:r>
              <a:rPr lang="en-US" sz="2400" i="1">
                <a:solidFill>
                  <a:srgbClr val="FF0000"/>
                </a:solidFill>
              </a:rPr>
              <a:t>Bác gấu đã nói gì với hai chị em</a:t>
            </a:r>
            <a:r>
              <a:rPr lang="en-US" sz="2800" i="1">
                <a:solidFill>
                  <a:srgbClr val="FF0000"/>
                </a:solidFill>
              </a:rPr>
              <a:t>?</a:t>
            </a:r>
          </a:p>
          <a:p>
            <a:endParaRPr lang="vi-VN" sz="3200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0751E-6 L 0.325 1.9075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e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57150"/>
            <a:ext cx="914400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Untitled-6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7165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Untitled-6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5750"/>
            <a:ext cx="1230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28600" y="285750"/>
            <a:ext cx="8610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762000" y="3657600"/>
            <a:ext cx="6248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/>
              <a:t>Ai đã đưa hai chị em thỏ vào vỉa hè?</a:t>
            </a:r>
          </a:p>
          <a:p>
            <a:r>
              <a:rPr lang="en-US" sz="2400" i="1"/>
              <a:t>Chú cảnh sát đã nói gì với hai chị em?</a:t>
            </a:r>
            <a:endParaRPr lang="vi-VN" sz="2400" i="1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e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0"/>
            <a:ext cx="108204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3" descr="Untitled-6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7165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4" descr="Untitled-6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71500"/>
            <a:ext cx="12303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52400" y="3429000"/>
            <a:ext cx="8763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>
                <a:cs typeface="Arial" charset="0"/>
              </a:rPr>
              <a:t>Chú cảnh sát còn  dặn hai chị em Thỏ điều gì?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i="1">
                <a:cs typeface="Arial" charset="0"/>
              </a:rPr>
              <a:t>Còn các con khi qua đường thì phải như thế nào</a:t>
            </a:r>
            <a:r>
              <a:rPr lang="en-US" sz="3200" b="1" i="1"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-0.00833 -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7168E-6 L -0.01667 0.01109 " pathEditMode="relative" ptsTypes="AA">
                                      <p:cBhvr>
                                        <p:cTn id="8" dur="3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uyen co tich qua duo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614" y="1485900"/>
            <a:ext cx="89947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  <a:t>KỂ CHUYỆN THEO TRANH</a:t>
            </a:r>
            <a:endParaRPr lang="vi-VN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0484" name="Picture 4" descr="Pictur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295400" y="514350"/>
            <a:ext cx="66294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rgbClr val="6600CC"/>
                </a:solidFill>
              </a:rPr>
              <a:t>           </a:t>
            </a:r>
            <a:endParaRPr lang="en-US" sz="2800" b="1" i="1">
              <a:solidFill>
                <a:srgbClr val="6600CC"/>
              </a:solidFill>
              <a:latin typeface="Times New Roman" pitchFamily="18" charset="0"/>
            </a:endParaRPr>
          </a:p>
        </p:txBody>
      </p:sp>
      <p:pic>
        <p:nvPicPr>
          <p:cNvPr id="53254" name="Picture 6" descr="2866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919538"/>
            <a:ext cx="16764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1771650"/>
            <a:ext cx="140017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9" descr="animated_animal%20rabbi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29100"/>
            <a:ext cx="25908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0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Picture 11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335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371600" y="1085850"/>
            <a:ext cx="6248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53261" name="WordArt 13"/>
          <p:cNvSpPr>
            <a:spLocks noChangeArrowheads="1" noChangeShapeType="1" noTextEdit="1"/>
          </p:cNvSpPr>
          <p:nvPr/>
        </p:nvSpPr>
        <p:spPr bwMode="auto">
          <a:xfrm>
            <a:off x="1219200" y="742950"/>
            <a:ext cx="6762750" cy="1771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Chúc các cô mạnh khỏe hạnh phúc</a:t>
            </a:r>
          </a:p>
        </p:txBody>
      </p:sp>
      <p:sp>
        <p:nvSpPr>
          <p:cNvPr id="53262" name="WordArt 14"/>
          <p:cNvSpPr>
            <a:spLocks noChangeArrowheads="1" noChangeShapeType="1" noTextEdit="1"/>
          </p:cNvSpPr>
          <p:nvPr/>
        </p:nvSpPr>
        <p:spPr bwMode="auto">
          <a:xfrm>
            <a:off x="1219200" y="2800350"/>
            <a:ext cx="6553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Các bé chăm ngoan học giỏi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495" name="Picture 15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1771650"/>
            <a:ext cx="140017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 Tap Lai Oto - Hop 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4315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3250" grpId="0"/>
      <p:bldP spid="53251" grpId="0" build="p"/>
      <p:bldP spid="53253" grpId="0"/>
      <p:bldP spid="53261" grpId="0" animBg="1"/>
      <p:bldP spid="532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Em Di Qua Nga Tu Duong Pho - Nhac Thieu Nh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435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4099" name="Picture 3" descr="48dd1379d4732_f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1" name="WordArt 5"/>
          <p:cNvSpPr>
            <a:spLocks noChangeArrowheads="1" noChangeShapeType="1" noTextEdit="1"/>
          </p:cNvSpPr>
          <p:nvPr/>
        </p:nvSpPr>
        <p:spPr bwMode="auto">
          <a:xfrm>
            <a:off x="2743200" y="857250"/>
            <a:ext cx="5943600" cy="1428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Câu chuyện: Qua đường</a:t>
            </a:r>
            <a:endParaRPr lang="en-US" sz="3600" b="1" kern="1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32888" cy="51562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m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985838"/>
            <a:ext cx="20955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th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2397125"/>
            <a:ext cx="15255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thoc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2406650"/>
            <a:ext cx="1925638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2" name="Picture 6" descr="Untitled-3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397125"/>
            <a:ext cx="1219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3" name="Picture 7" descr="Untitled-4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2463800"/>
            <a:ext cx="9906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4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857250"/>
            <a:ext cx="11525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 rot="10800000" flipV="1">
            <a:off x="3255963" y="57150"/>
            <a:ext cx="6167437" cy="3486150"/>
          </a:xfrm>
          <a:prstGeom prst="cloud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buổi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sang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mùa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xuân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ấm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ấp,hai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chị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thỏ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nâu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xin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phép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phố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chơi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,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dặn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“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cẩn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thận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nhé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”.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chị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vâng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dạ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nhảy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chân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sáo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khỏi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nhà</a:t>
            </a:r>
            <a:endParaRPr lang="vi-VN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-0.01458 C 0.03525 -0.00903 0.03716 -0.00347 0.03976 -0.00393 C 0.04236 -0.0044 0.04775 -0.01458 0.04931 -0.01666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9" dur="2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67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chi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8900"/>
            <a:ext cx="1447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Untitled-3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2041525"/>
            <a:ext cx="1371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Untitled-4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25675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228600" y="198438"/>
            <a:ext cx="47625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.VnTime" pitchFamily="34" charset="0"/>
              </a:rPr>
              <a:t> </a:t>
            </a:r>
            <a:r>
              <a:rPr lang="en-US" sz="2400">
                <a:cs typeface="Arial" charset="0"/>
              </a:rPr>
              <a:t>Thỏ trắng nói với em</a:t>
            </a:r>
          </a:p>
          <a:p>
            <a:pPr eaLnBrk="1" hangingPunct="1"/>
            <a:r>
              <a:rPr lang="en-US" sz="2400">
                <a:cs typeface="Arial" charset="0"/>
              </a:rPr>
              <a:t> Em xem kìa,trên cành</a:t>
            </a:r>
          </a:p>
          <a:p>
            <a:pPr eaLnBrk="1" hangingPunct="1"/>
            <a:r>
              <a:rPr lang="en-US" sz="2400">
                <a:cs typeface="Arial" charset="0"/>
              </a:rPr>
              <a:t> cây một con chim xinh </a:t>
            </a:r>
          </a:p>
          <a:p>
            <a:pPr eaLnBrk="1" hangingPunct="1"/>
            <a:r>
              <a:rPr lang="en-US" sz="2400">
                <a:cs typeface="Arial" charset="0"/>
              </a:rPr>
              <a:t>đang nhảy nhót bắt</a:t>
            </a:r>
          </a:p>
          <a:p>
            <a:pPr eaLnBrk="1" hangingPunct="1"/>
            <a:r>
              <a:rPr lang="en-US" sz="2400">
                <a:cs typeface="Arial" charset="0"/>
              </a:rPr>
              <a:t>           sâu đấy!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5181600" y="1428750"/>
            <a:ext cx="3297238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cs typeface="Arial" charset="0"/>
              </a:rPr>
              <a:t>Thỏ nâu nói với chị.</a:t>
            </a:r>
          </a:p>
          <a:p>
            <a:pPr eaLnBrk="1" hangingPunct="1"/>
            <a:r>
              <a:rPr lang="en-US" sz="2400">
                <a:cs typeface="Arial" charset="0"/>
              </a:rPr>
              <a:t>Chị ơi bên kia đ­ường</a:t>
            </a:r>
          </a:p>
          <a:p>
            <a:pPr eaLnBrk="1" hangingPunct="1"/>
            <a:r>
              <a:rPr lang="en-US" sz="2400">
                <a:cs typeface="Arial" charset="0"/>
              </a:rPr>
              <a:t> có vườn hoa đẹp quá,</a:t>
            </a:r>
          </a:p>
          <a:p>
            <a:pPr eaLnBrk="1" hangingPunct="1"/>
            <a:r>
              <a:rPr lang="en-US" sz="2400">
                <a:cs typeface="Arial" charset="0"/>
              </a:rPr>
              <a:t>Chị em mình qua</a:t>
            </a:r>
          </a:p>
          <a:p>
            <a:pPr eaLnBrk="1" hangingPunct="1"/>
            <a:r>
              <a:rPr lang="en-US" sz="2400">
                <a:cs typeface="Arial" charset="0"/>
              </a:rPr>
              <a:t>            xem đi.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439 L 3.33333E-6 -4.3930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C 0.00191 0.00555 0.00382 0.01111 0.00642 0.01064 C 0.00902 0.01018 0.01441 4.81481E-6 0.01597 -0.00209 " pathEditMode="relative" rAng="0" ptsTypes="AAA">
                                      <p:cBhvr>
                                        <p:cTn id="8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2.22222E-6 C 0.00087 0.00602 0.00191 0.01227 -3.33333E-6 0.01273 C -0.00191 0.01319 -0.0092 0.00393 -0.01111 0.00208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e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5" descr="2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70113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-152400" y="457200"/>
            <a:ext cx="3995738" cy="1236663"/>
          </a:xfrm>
          <a:prstGeom prst="cloud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Thỏ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nâu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kéo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chị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thỏ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trắng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chạy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ào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qua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mà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chẳng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 flipH="1">
            <a:off x="4556125" y="-228600"/>
            <a:ext cx="4927600" cy="2000250"/>
          </a:xfrm>
          <a:prstGeom prst="cloud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US" sz="2400" dirty="0" err="1">
                <a:solidFill>
                  <a:srgbClr val="0000CC"/>
                </a:solidFill>
                <a:cs typeface="Arial" panose="020B0604020202020204" pitchFamily="34" charset="0"/>
              </a:rPr>
              <a:t>Bỗng</a:t>
            </a:r>
            <a:r>
              <a:rPr lang="en-US" sz="24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Arial" panose="020B0604020202020204" pitchFamily="34" charset="0"/>
              </a:rPr>
              <a:t>kít</a:t>
            </a:r>
            <a:r>
              <a:rPr lang="en-US" sz="24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Arial" panose="020B0604020202020204" pitchFamily="34" charset="0"/>
              </a:rPr>
              <a:t>kít</a:t>
            </a:r>
            <a:r>
              <a:rPr lang="en-US" sz="24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Arial" panose="020B0604020202020204" pitchFamily="34" charset="0"/>
              </a:rPr>
              <a:t>tiếng</a:t>
            </a:r>
            <a:r>
              <a:rPr lang="en-US" sz="24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Arial" panose="020B0604020202020204" pitchFamily="34" charset="0"/>
              </a:rPr>
              <a:t>đoàn</a:t>
            </a:r>
            <a:r>
              <a:rPr lang="en-US" sz="24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Arial" panose="020B0604020202020204" pitchFamily="34" charset="0"/>
              </a:rPr>
              <a:t>xe</a:t>
            </a:r>
            <a:r>
              <a:rPr lang="en-US" sz="24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Arial" panose="020B0604020202020204" pitchFamily="34" charset="0"/>
              </a:rPr>
              <a:t>phanh</a:t>
            </a:r>
            <a:r>
              <a:rPr lang="en-US" sz="24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Arial" panose="020B0604020202020204" pitchFamily="34" charset="0"/>
              </a:rPr>
              <a:t>gấp</a:t>
            </a:r>
            <a:r>
              <a:rPr lang="en-US" sz="2400" dirty="0">
                <a:solidFill>
                  <a:srgbClr val="0000CC"/>
                </a:solidFill>
                <a:cs typeface="Arial" panose="020B0604020202020204" pitchFamily="34" charset="0"/>
              </a:rPr>
              <a:t> ,</a:t>
            </a:r>
            <a:r>
              <a:rPr lang="en-US" sz="2400" dirty="0" err="1">
                <a:solidFill>
                  <a:srgbClr val="0000CC"/>
                </a:solidFill>
                <a:cs typeface="Arial" panose="020B0604020202020204" pitchFamily="34" charset="0"/>
              </a:rPr>
              <a:t>nghe</a:t>
            </a:r>
            <a:r>
              <a:rPr lang="en-US" sz="24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Arial" panose="020B0604020202020204" pitchFamily="34" charset="0"/>
              </a:rPr>
              <a:t>rợn</a:t>
            </a:r>
            <a:r>
              <a:rPr lang="en-US" sz="24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0000CC"/>
                </a:solidFill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CC"/>
                </a:solidFill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Arial" panose="020B0604020202020204" pitchFamily="34" charset="0"/>
              </a:rPr>
              <a:t>chị</a:t>
            </a:r>
            <a:r>
              <a:rPr lang="en-US" sz="24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Arial" panose="020B0604020202020204" pitchFamily="34" charset="0"/>
              </a:rPr>
              <a:t>nhìn</a:t>
            </a:r>
            <a:r>
              <a:rPr lang="en-US" sz="24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Arial" panose="020B0604020202020204" pitchFamily="34" charset="0"/>
              </a:rPr>
              <a:t>lên</a:t>
            </a:r>
            <a:r>
              <a:rPr lang="en-US" sz="24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Arial" panose="020B0604020202020204" pitchFamily="34" charset="0"/>
              </a:rPr>
              <a:t>đoàn</a:t>
            </a:r>
            <a:r>
              <a:rPr lang="en-US" sz="24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Arial" panose="020B0604020202020204" pitchFamily="34" charset="0"/>
              </a:rPr>
              <a:t>xe</a:t>
            </a:r>
            <a:r>
              <a:rPr lang="en-US" sz="24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Arial" panose="020B0604020202020204" pitchFamily="34" charset="0"/>
              </a:rPr>
              <a:t>dừng</a:t>
            </a:r>
            <a:r>
              <a:rPr lang="en-US" sz="24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Arial" panose="020B0604020202020204" pitchFamily="34" charset="0"/>
              </a:rPr>
              <a:t>hết</a:t>
            </a:r>
            <a:r>
              <a:rPr lang="en-US" sz="24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cs typeface="Arial" panose="020B0604020202020204" pitchFamily="34" charset="0"/>
              </a:rPr>
              <a:t>lại</a:t>
            </a:r>
            <a:endParaRPr lang="vi-VN" sz="240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pic>
        <p:nvPicPr>
          <p:cNvPr id="2" name="Tiengphanhxeot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27438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e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3" descr="m©tg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57250"/>
            <a:ext cx="14287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4" descr="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28750"/>
            <a:ext cx="152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2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2885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1"/>
          <p:cNvSpPr/>
          <p:nvPr/>
        </p:nvSpPr>
        <p:spPr>
          <a:xfrm>
            <a:off x="685800" y="0"/>
            <a:ext cx="4267200" cy="862013"/>
          </a:xfrm>
          <a:prstGeom prst="cloud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US" sz="2400" i="1" dirty="0" err="1">
                <a:solidFill>
                  <a:schemeClr val="tx1"/>
                </a:solidFill>
                <a:cs typeface="Arial" panose="020B0604020202020204" pitchFamily="34" charset="0"/>
              </a:rPr>
              <a:t>Bác</a:t>
            </a:r>
            <a:r>
              <a:rPr lang="en-US" sz="2400" i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cs typeface="Arial" panose="020B0604020202020204" pitchFamily="34" charset="0"/>
              </a:rPr>
              <a:t>gấu</a:t>
            </a:r>
            <a:r>
              <a:rPr lang="en-US" sz="2400" i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cs typeface="Arial" panose="020B0604020202020204" pitchFamily="34" charset="0"/>
              </a:rPr>
              <a:t>lái</a:t>
            </a:r>
            <a:r>
              <a:rPr lang="en-US" sz="2400" i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cs typeface="Arial" panose="020B0604020202020204" pitchFamily="34" charset="0"/>
              </a:rPr>
              <a:t>xe</a:t>
            </a:r>
            <a:r>
              <a:rPr lang="en-US" sz="2400" i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cs typeface="Arial" panose="020B0604020202020204" pitchFamily="34" charset="0"/>
              </a:rPr>
              <a:t>tải</a:t>
            </a:r>
            <a:r>
              <a:rPr lang="en-US" sz="2400" i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cs typeface="Arial" panose="020B0604020202020204" pitchFamily="34" charset="0"/>
              </a:rPr>
              <a:t>thò</a:t>
            </a:r>
            <a:r>
              <a:rPr lang="en-US" sz="2400" i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cs typeface="Arial" panose="020B0604020202020204" pitchFamily="34" charset="0"/>
              </a:rPr>
              <a:t>đầu</a:t>
            </a:r>
            <a:r>
              <a:rPr lang="en-US" sz="2400" i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cs typeface="Arial" panose="020B0604020202020204" pitchFamily="34" charset="0"/>
              </a:rPr>
              <a:t>ra</a:t>
            </a:r>
            <a:r>
              <a:rPr lang="en-US" sz="2400" i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cs typeface="Arial" panose="020B0604020202020204" pitchFamily="34" charset="0"/>
              </a:rPr>
              <a:t>khỏi</a:t>
            </a:r>
            <a:r>
              <a:rPr lang="en-US" sz="2400" i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cs typeface="Arial" panose="020B0604020202020204" pitchFamily="34" charset="0"/>
              </a:rPr>
              <a:t>xe</a:t>
            </a:r>
            <a:r>
              <a:rPr lang="en-US" sz="2400" i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cs typeface="Arial" panose="020B0604020202020204" pitchFamily="34" charset="0"/>
              </a:rPr>
              <a:t>và</a:t>
            </a:r>
            <a:r>
              <a:rPr lang="en-US" sz="2400" i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cs typeface="Arial" panose="020B0604020202020204" pitchFamily="34" charset="0"/>
              </a:rPr>
              <a:t>nói</a:t>
            </a:r>
            <a:r>
              <a:rPr lang="en-US" sz="2400" i="1" dirty="0">
                <a:solidFill>
                  <a:schemeClr val="tx1"/>
                </a:solidFill>
                <a:cs typeface="Arial" panose="020B0604020202020204" pitchFamily="34" charset="0"/>
              </a:rPr>
              <a:t> to</a:t>
            </a:r>
            <a:r>
              <a:rPr lang="en-US" i="1" dirty="0">
                <a:solidFill>
                  <a:schemeClr val="tx1"/>
                </a:solidFill>
              </a:rPr>
              <a:t>.</a:t>
            </a:r>
            <a:endParaRPr lang="vi-VN" i="1" dirty="0">
              <a:solidFill>
                <a:schemeClr val="tx1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 rot="10800000" flipV="1">
            <a:off x="2447925" y="993775"/>
            <a:ext cx="4714875" cy="1349375"/>
          </a:xfrm>
          <a:prstGeom prst="cloud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/>
              <a:t>Vh</a:t>
            </a:r>
            <a:endParaRPr lang="en-US" sz="2400" dirty="0"/>
          </a:p>
          <a:p>
            <a:pPr algn="ctr" eaLnBrk="1" hangingPunct="1">
              <a:defRPr/>
            </a:pPr>
            <a:r>
              <a:rPr lang="en-US" sz="2400" i="1" dirty="0" err="1">
                <a:solidFill>
                  <a:schemeClr val="tx1"/>
                </a:solidFill>
                <a:cs typeface="Arial" panose="020B0604020202020204" pitchFamily="34" charset="0"/>
              </a:rPr>
              <a:t>Hai</a:t>
            </a:r>
            <a:r>
              <a:rPr lang="en-US" sz="2400" i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cs typeface="Arial" panose="020B0604020202020204" pitchFamily="34" charset="0"/>
              </a:rPr>
              <a:t>cháu</a:t>
            </a:r>
            <a:r>
              <a:rPr lang="en-US" sz="2400" i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cs typeface="Arial" panose="020B0604020202020204" pitchFamily="34" charset="0"/>
              </a:rPr>
              <a:t>kia</a:t>
            </a:r>
            <a:r>
              <a:rPr lang="en-US" sz="2400" i="1" dirty="0">
                <a:solidFill>
                  <a:schemeClr val="tx1"/>
                </a:solidFill>
                <a:cs typeface="Arial" panose="020B0604020202020204" pitchFamily="34" charset="0"/>
              </a:rPr>
              <a:t> ,</a:t>
            </a:r>
            <a:r>
              <a:rPr lang="en-US" sz="2400" i="1" dirty="0" err="1">
                <a:solidFill>
                  <a:schemeClr val="tx1"/>
                </a:solidFill>
                <a:cs typeface="Arial" panose="020B0604020202020204" pitchFamily="34" charset="0"/>
              </a:rPr>
              <a:t>tín</a:t>
            </a:r>
            <a:r>
              <a:rPr lang="en-US" sz="2400" i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cs typeface="Arial" panose="020B0604020202020204" pitchFamily="34" charset="0"/>
              </a:rPr>
              <a:t>hiệu</a:t>
            </a:r>
            <a:r>
              <a:rPr lang="en-US" sz="2400" i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cs typeface="Arial" panose="020B0604020202020204" pitchFamily="34" charset="0"/>
              </a:rPr>
              <a:t>đèn</a:t>
            </a:r>
            <a:r>
              <a:rPr lang="en-US" sz="2400" i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cs typeface="Arial" panose="020B0604020202020204" pitchFamily="34" charset="0"/>
              </a:rPr>
              <a:t>đỏ</a:t>
            </a:r>
            <a:r>
              <a:rPr lang="en-US" sz="2400" i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cs typeface="Arial" panose="020B0604020202020204" pitchFamily="34" charset="0"/>
              </a:rPr>
              <a:t>đang</a:t>
            </a:r>
            <a:r>
              <a:rPr lang="en-US" sz="2400" i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cs typeface="Arial" panose="020B0604020202020204" pitchFamily="34" charset="0"/>
              </a:rPr>
              <a:t>bật</a:t>
            </a:r>
            <a:r>
              <a:rPr lang="en-US" sz="2400" i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cs typeface="Arial" panose="020B0604020202020204" pitchFamily="34" charset="0"/>
              </a:rPr>
              <a:t>mà</a:t>
            </a:r>
            <a:r>
              <a:rPr lang="en-US" sz="2400" i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cs typeface="Arial" panose="020B0604020202020204" pitchFamily="34" charset="0"/>
              </a:rPr>
              <a:t>sao</a:t>
            </a:r>
            <a:r>
              <a:rPr lang="en-US" sz="2400" i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cs typeface="Arial" panose="020B0604020202020204" pitchFamily="34" charset="0"/>
              </a:rPr>
              <a:t>dám</a:t>
            </a:r>
            <a:r>
              <a:rPr lang="en-US" sz="2400" i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cs typeface="Arial" panose="020B0604020202020204" pitchFamily="34" charset="0"/>
              </a:rPr>
              <a:t>chạy</a:t>
            </a:r>
            <a:r>
              <a:rPr lang="en-US" sz="2400" i="1" dirty="0">
                <a:solidFill>
                  <a:schemeClr val="tx1"/>
                </a:solidFill>
                <a:cs typeface="Arial" panose="020B0604020202020204" pitchFamily="34" charset="0"/>
              </a:rPr>
              <a:t> sang </a:t>
            </a:r>
            <a:r>
              <a:rPr lang="en-US" sz="2400" i="1" dirty="0" err="1">
                <a:solidFill>
                  <a:schemeClr val="tx1"/>
                </a:solidFill>
                <a:cs typeface="Arial" panose="020B0604020202020204" pitchFamily="34" charset="0"/>
              </a:rPr>
              <a:t>đường</a:t>
            </a:r>
            <a:endParaRPr lang="vi-VN" sz="2400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145 0.01341 C -0.00989 0.00532 -0.00815 -0.00277 -0.0052 -0.00347 C -0.00225 -0.00416 0.004 0.00717 0.00591 0.00925 " pathEditMode="relative" rAng="0" ptsTypes="aaA">
                                      <p:cBhvr>
                                        <p:cTn id="12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-8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e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0" y="-114300"/>
            <a:ext cx="112776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Untitled-6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600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Untitled-6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28600"/>
            <a:ext cx="1230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28600" y="285750"/>
            <a:ext cx="8610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2" name="Oval 1"/>
          <p:cNvSpPr/>
          <p:nvPr/>
        </p:nvSpPr>
        <p:spPr>
          <a:xfrm flipH="1">
            <a:off x="22225" y="2686050"/>
            <a:ext cx="4572000" cy="2171700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Đúng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lúc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ấy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!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chú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cảnh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sát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giao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thông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thỏ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xám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đi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tới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,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dắt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hai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chị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em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quay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lại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vỉa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hè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chú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ôn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tồn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giải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thích</a:t>
            </a:r>
            <a:endParaRPr lang="vi-VN" sz="2400" i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ne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Untitled-6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Untitled-6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398463"/>
            <a:ext cx="12303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304800" y="2171700"/>
            <a:ext cx="4149725" cy="1700213"/>
          </a:xfrm>
          <a:prstGeom prst="cloud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0000CC"/>
              </a:solidFill>
            </a:endParaRPr>
          </a:p>
          <a:p>
            <a:pPr algn="ctr">
              <a:defRPr/>
            </a:pP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Các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cháu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có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nhìn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thấy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tín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hiệu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đèn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màu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kia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không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?</a:t>
            </a:r>
          </a:p>
          <a:p>
            <a:pPr algn="ctr">
              <a:defRPr/>
            </a:pP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Khi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nào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đèn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đỏ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tắt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đèn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xanh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bật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lên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các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cháu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mới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được</a:t>
            </a:r>
            <a:r>
              <a:rPr lang="en-US" sz="2400" i="1" dirty="0">
                <a:solidFill>
                  <a:srgbClr val="0000CC"/>
                </a:solidFill>
                <a:cs typeface="Arial" panose="020B0604020202020204" pitchFamily="34" charset="0"/>
              </a:rPr>
              <a:t> qua </a:t>
            </a:r>
            <a:r>
              <a:rPr lang="en-US" sz="2400" i="1" dirty="0" err="1">
                <a:solidFill>
                  <a:srgbClr val="0000CC"/>
                </a:solidFill>
                <a:cs typeface="Arial" panose="020B0604020202020204" pitchFamily="34" charset="0"/>
              </a:rPr>
              <a:t>đường</a:t>
            </a:r>
            <a:endParaRPr lang="vi-VN" sz="2400" i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00833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47 0.08796 L -0.01667 0.01111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6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481</Words>
  <Application>Microsoft Office PowerPoint</Application>
  <PresentationFormat>On-screen Show (16:9)</PresentationFormat>
  <Paragraphs>54</Paragraphs>
  <Slides>19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.VnTime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A3</cp:lastModifiedBy>
  <cp:revision>86</cp:revision>
  <dcterms:created xsi:type="dcterms:W3CDTF">2009-01-01T07:02:59Z</dcterms:created>
  <dcterms:modified xsi:type="dcterms:W3CDTF">2023-01-16T09:24:37Z</dcterms:modified>
</cp:coreProperties>
</file>