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2" r:id="rId2"/>
    <p:sldId id="293" r:id="rId3"/>
    <p:sldId id="266" r:id="rId4"/>
    <p:sldId id="292" r:id="rId5"/>
    <p:sldId id="267" r:id="rId6"/>
    <p:sldId id="268" r:id="rId7"/>
    <p:sldId id="270" r:id="rId8"/>
    <p:sldId id="271" r:id="rId9"/>
    <p:sldId id="272" r:id="rId10"/>
    <p:sldId id="273" r:id="rId11"/>
    <p:sldId id="282" r:id="rId12"/>
    <p:sldId id="281" r:id="rId13"/>
    <p:sldId id="285" r:id="rId14"/>
    <p:sldId id="280" r:id="rId15"/>
    <p:sldId id="286" r:id="rId16"/>
    <p:sldId id="287" r:id="rId17"/>
    <p:sldId id="290" r:id="rId18"/>
    <p:sldId id="288" r:id="rId19"/>
    <p:sldId id="29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9" autoAdjust="0"/>
    <p:restoredTop sz="94660"/>
  </p:normalViewPr>
  <p:slideViewPr>
    <p:cSldViewPr>
      <p:cViewPr>
        <p:scale>
          <a:sx n="94" d="100"/>
          <a:sy n="94" d="100"/>
        </p:scale>
        <p:origin x="-129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7CE6F-65AD-4A33-8D9C-6EBA67FB19DA}" type="datetimeFigureOut">
              <a:rPr lang="en-US" smtClean="0"/>
              <a:t>23/05/10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9E594-18DD-474A-A677-512E7B0D55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833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48EB977-0F69-4F77-B3B2-56203AB21A65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23/05/10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23/05/10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23/05/10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23/05/10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23/05/10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23/05/10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23/05/10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23/05/10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23/05/10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23/05/10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63505-AE4D-4743-A285-67815D595441}" type="datetimeFigureOut">
              <a:rPr lang="en-US" smtClean="0"/>
              <a:t>23/05/10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63505-AE4D-4743-A285-67815D595441}" type="datetimeFigureOut">
              <a:rPr lang="en-US" smtClean="0"/>
              <a:t>23/05/10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632BF2-0186-4C77-9C31-73CF5296F2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4.gif"/><Relationship Id="rId4" Type="http://schemas.openxmlformats.org/officeDocument/2006/relationships/image" Target="../media/image2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4.gif"/><Relationship Id="rId4" Type="http://schemas.openxmlformats.org/officeDocument/2006/relationships/image" Target="../media/image2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4.gif"/><Relationship Id="rId4" Type="http://schemas.openxmlformats.org/officeDocument/2006/relationships/image" Target="../media/image2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1.xml"/><Relationship Id="rId5" Type="http://schemas.openxmlformats.org/officeDocument/2006/relationships/image" Target="../media/image4.gif"/><Relationship Id="rId4" Type="http://schemas.openxmlformats.org/officeDocument/2006/relationships/image" Target="../media/image23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gif"/><Relationship Id="rId4" Type="http://schemas.openxmlformats.org/officeDocument/2006/relationships/image" Target="../media/image14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slide" Target="slide7.xml"/><Relationship Id="rId7" Type="http://schemas.openxmlformats.org/officeDocument/2006/relationships/image" Target="../media/image8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audio" Target="../media/audio1.wav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gif"/><Relationship Id="rId5" Type="http://schemas.openxmlformats.org/officeDocument/2006/relationships/image" Target="../media/image18.gif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8008" cy="6730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550096" y="273224"/>
            <a:ext cx="6477000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ỦY BAN NHÂN DÂN QUẬN LONG BIÊN </a:t>
            </a:r>
          </a:p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GIA QUẤT</a:t>
            </a:r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646937" y="2057400"/>
            <a:ext cx="14382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THƠ</a:t>
            </a:r>
            <a:endParaRPr lang="en-US" sz="3600" kern="1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55" name="WordArt 11"/>
          <p:cNvSpPr>
            <a:spLocks noChangeArrowheads="1" noChangeShapeType="1" noTextEdit="1"/>
          </p:cNvSpPr>
          <p:nvPr/>
        </p:nvSpPr>
        <p:spPr bwMode="auto">
          <a:xfrm rot="389816">
            <a:off x="2189162" y="2177145"/>
            <a:ext cx="6281737" cy="2193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002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Thỏ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Bông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bị</a:t>
            </a:r>
            <a:r>
              <a:rPr lang="en-US" sz="36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498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ốm</a:t>
            </a:r>
            <a:endParaRPr lang="en-US" sz="3600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498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1015206" y="4987001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7492206" y="39377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048000" y="4876800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Giáo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viên</a:t>
            </a:r>
            <a:r>
              <a:rPr lang="en-US" sz="2400" b="1" dirty="0" smtClean="0"/>
              <a:t>: </a:t>
            </a:r>
            <a:r>
              <a:rPr lang="en-US" sz="2400" b="1" dirty="0" err="1" smtClean="0"/>
              <a:t>Nguyễn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Thị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Hường</a:t>
            </a:r>
            <a:endParaRPr lang="en-US" sz="2400" b="1" dirty="0" smtClean="0"/>
          </a:p>
          <a:p>
            <a:endParaRPr lang="en-US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1081753"/>
            <a:ext cx="1600200" cy="127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animBg="1"/>
      <p:bldP spid="3080" grpId="0" animBg="1"/>
      <p:bldP spid="61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48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ĐÀM 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THOẠI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2" name="Text Box 6"/>
          <p:cNvSpPr txBox="1">
            <a:spLocks noChangeArrowheads="1"/>
          </p:cNvSpPr>
          <p:nvPr/>
        </p:nvSpPr>
        <p:spPr bwMode="auto">
          <a:xfrm>
            <a:off x="914400" y="1219200"/>
            <a:ext cx="7696200" cy="955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Cô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vừa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đọc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các</a:t>
            </a:r>
            <a:r>
              <a:rPr lang="en-US" sz="2800" b="1" dirty="0">
                <a:solidFill>
                  <a:srgbClr val="3333CC"/>
                </a:solidFill>
              </a:rPr>
              <a:t> con </a:t>
            </a:r>
            <a:r>
              <a:rPr lang="en-US" sz="2800" b="1" dirty="0" err="1">
                <a:solidFill>
                  <a:srgbClr val="3333CC"/>
                </a:solidFill>
              </a:rPr>
              <a:t>nghe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bài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thơ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gì</a:t>
            </a:r>
            <a:r>
              <a:rPr lang="en-US" sz="2800" b="1" dirty="0">
                <a:solidFill>
                  <a:srgbClr val="3333CC"/>
                </a:solidFill>
              </a:rPr>
              <a:t>? Do </a:t>
            </a:r>
            <a:r>
              <a:rPr lang="en-US" sz="2800" b="1" dirty="0" err="1">
                <a:solidFill>
                  <a:srgbClr val="3333CC"/>
                </a:solidFill>
              </a:rPr>
              <a:t>ai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sáng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tác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  <p:pic>
        <p:nvPicPr>
          <p:cNvPr id="18" name="Picture 3" descr="Tho-keu-la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79435">
            <a:off x="1892671" y="2400060"/>
            <a:ext cx="4739737" cy="3315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1752600" y="0"/>
            <a:ext cx="54864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43" name="Text Box 6"/>
          <p:cNvSpPr txBox="1">
            <a:spLocks noChangeArrowheads="1"/>
          </p:cNvSpPr>
          <p:nvPr/>
        </p:nvSpPr>
        <p:spPr bwMode="auto">
          <a:xfrm>
            <a:off x="914400" y="1143000"/>
            <a:ext cx="76962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mẹ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làm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gì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khi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bông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bị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ốm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i-benh-vi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62600" y="3276600"/>
            <a:ext cx="40386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22917 0.00739 C -0.24497 -0.03051 -0.26059 -0.06841 -0.28768 -0.08135 C -0.31511 -0.09429 -0.36459 -0.08135 -0.39236 -0.07072 C -0.42049 -0.06009 -0.43143 -0.04183 -0.45469 -0.0178 C -0.47848 0.00624 -0.50521 0.052 -0.53229 0.07303 C -0.55938 0.09406 -0.59132 0.10423 -0.61771 0.10885 C -0.64323 0.11347 -0.65677 0.11393 -0.68872 0.10053 C -0.71997 0.08712 -0.77674 0.04021 -0.80643 0.02865 C -0.83577 0.0171 -0.85434 0.03073 -0.86615 0.03073 C -0.87848 0.03073 -0.87691 0.02889 -0.87917 0.02865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4" name="Text Box 6"/>
          <p:cNvSpPr txBox="1">
            <a:spLocks noChangeArrowheads="1"/>
          </p:cNvSpPr>
          <p:nvPr/>
        </p:nvSpPr>
        <p:spPr bwMode="auto">
          <a:xfrm>
            <a:off x="1295400" y="838200"/>
            <a:ext cx="6477000" cy="5232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Vì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sao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Bông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bị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ốm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Kham bac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36763"/>
            <a:ext cx="72390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0"/>
            <a:ext cx="4572000" cy="2133600"/>
            <a:chOff x="2352" y="-96"/>
            <a:chExt cx="3312" cy="1470"/>
          </a:xfrm>
        </p:grpSpPr>
        <p:sp>
          <p:nvSpPr>
            <p:cNvPr id="10248" name="AutoShape 5" descr="Song"/>
            <p:cNvSpPr>
              <a:spLocks noChangeArrowheads="1"/>
            </p:cNvSpPr>
            <p:nvPr/>
          </p:nvSpPr>
          <p:spPr bwMode="auto">
            <a:xfrm>
              <a:off x="2352" y="48"/>
              <a:ext cx="3312" cy="1278"/>
            </a:xfrm>
            <a:prstGeom prst="wedgeEllipseCallout">
              <a:avLst>
                <a:gd name="adj1" fmla="val -38495"/>
                <a:gd name="adj2" fmla="val 79889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9" name="Picture 6" descr="Tho-an-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-96"/>
              <a:ext cx="2208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7" descr="Tho-an-sau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8" y="0"/>
              <a:ext cx="1968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-457200"/>
            <a:ext cx="4276725" cy="2514600"/>
            <a:chOff x="144" y="-258"/>
            <a:chExt cx="2694" cy="1698"/>
          </a:xfrm>
        </p:grpSpPr>
        <p:sp>
          <p:nvSpPr>
            <p:cNvPr id="10246" name="AutoShape 9" descr="Song"/>
            <p:cNvSpPr>
              <a:spLocks noChangeArrowheads="1"/>
            </p:cNvSpPr>
            <p:nvPr/>
          </p:nvSpPr>
          <p:spPr bwMode="auto">
            <a:xfrm flipH="1">
              <a:off x="144" y="48"/>
              <a:ext cx="2640" cy="1278"/>
            </a:xfrm>
            <a:prstGeom prst="wedgeEllipseCallout">
              <a:avLst>
                <a:gd name="adj1" fmla="val -34889"/>
                <a:gd name="adj2" fmla="val 89671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7" name="Picture 10" descr="Tho-uong-nuoc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768" y="-258"/>
              <a:ext cx="2070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6 0.37387 L 0.0375 0.00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38844 L -3.33333E-6 -3.988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914400" y="2971800"/>
            <a:ext cx="7696200" cy="9556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3333CC"/>
                </a:solidFill>
              </a:rPr>
              <a:t>- </a:t>
            </a:r>
            <a:r>
              <a:rPr lang="en-US" sz="2800" b="1" dirty="0" err="1">
                <a:solidFill>
                  <a:srgbClr val="3333CC"/>
                </a:solidFill>
              </a:rPr>
              <a:t>Các</a:t>
            </a:r>
            <a:r>
              <a:rPr lang="en-US" sz="2800" b="1" dirty="0">
                <a:solidFill>
                  <a:srgbClr val="3333CC"/>
                </a:solidFill>
              </a:rPr>
              <a:t> con </a:t>
            </a:r>
            <a:r>
              <a:rPr lang="en-US" sz="2800" b="1" dirty="0" err="1">
                <a:solidFill>
                  <a:srgbClr val="3333CC"/>
                </a:solidFill>
              </a:rPr>
              <a:t>phải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làm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thế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nào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để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không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bị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đau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bụng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như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Thỏ</a:t>
            </a:r>
            <a:r>
              <a:rPr lang="en-US" sz="2800" b="1" dirty="0">
                <a:solidFill>
                  <a:srgbClr val="3333CC"/>
                </a:solidFill>
              </a:rPr>
              <a:t> </a:t>
            </a:r>
            <a:r>
              <a:rPr lang="en-US" sz="2800" b="1" dirty="0" err="1">
                <a:solidFill>
                  <a:srgbClr val="3333CC"/>
                </a:solidFill>
              </a:rPr>
              <a:t>Bông</a:t>
            </a:r>
            <a:r>
              <a:rPr lang="en-US" sz="2800" b="1" dirty="0">
                <a:solidFill>
                  <a:srgbClr val="3333CC"/>
                </a:solidFill>
              </a:rPr>
              <a:t>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0580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67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6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056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7" descr="Picture1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19400"/>
            <a:ext cx="1114425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8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8" name="Picture 9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19907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9" name="Picture 10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481012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0" name="Picture 11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7496175" y="-923925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2" descr="nhom 8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20100" y="198120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3" descr="Pictur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5638800"/>
            <a:ext cx="17637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34" name="WordArt 14">
            <a:hlinkClick r:id="rId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990600" y="1600200"/>
            <a:ext cx="7467600" cy="205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ĐỌC TH</a:t>
            </a:r>
            <a:r>
              <a:rPr lang="vi-VN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Ơ</a:t>
            </a:r>
            <a:endParaRPr lang="en-US" sz="3600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-1257300" y="31623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7353300" y="32385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3124200" y="632460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7" descr="HO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3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532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5638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9" name="WordArt 15"/>
          <p:cNvSpPr>
            <a:spLocks noChangeArrowheads="1" noChangeShapeType="1" noTextEdit="1"/>
          </p:cNvSpPr>
          <p:nvPr/>
        </p:nvSpPr>
        <p:spPr bwMode="auto">
          <a:xfrm>
            <a:off x="1981200" y="1524000"/>
            <a:ext cx="54864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HOẠT ĐỘNG 3</a:t>
            </a:r>
          </a:p>
        </p:txBody>
      </p:sp>
      <p:sp>
        <p:nvSpPr>
          <p:cNvPr id="42000" name="WordArt 16"/>
          <p:cNvSpPr>
            <a:spLocks noChangeArrowheads="1" noChangeShapeType="1" noTextEdit="1"/>
          </p:cNvSpPr>
          <p:nvPr/>
        </p:nvSpPr>
        <p:spPr bwMode="auto">
          <a:xfrm>
            <a:off x="1447800" y="3048000"/>
            <a:ext cx="64008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Trao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giải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th</a:t>
            </a:r>
            <a:r>
              <a:rPr lang="vi-VN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ưởng</a:t>
            </a:r>
            <a:r>
              <a:rPr lang="en-US" sz="36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FF"/>
                </a:solidFill>
                <a:latin typeface="Times New Roman"/>
                <a:cs typeface="Times New Roman"/>
              </a:rPr>
              <a:t> 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FF"/>
              </a:solidFill>
              <a:latin typeface="Times New Roman"/>
              <a:cs typeface="Times New Roman"/>
            </a:endParaRPr>
          </a:p>
        </p:txBody>
      </p:sp>
      <p:pic>
        <p:nvPicPr>
          <p:cNvPr id="15370" name="Picture 17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480060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18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2" name="Picture 19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4800600"/>
            <a:ext cx="1703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3" name="Picture 20" descr="5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440613" y="0"/>
            <a:ext cx="1703387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ndAc>
      <p:stSnd loop="1">
        <p:snd r:embed="rId2" name="Nhac cho 1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42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99" grpId="0" animBg="1"/>
      <p:bldP spid="4200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513" y="-660400"/>
            <a:ext cx="9982200" cy="802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646113" y="3038475"/>
            <a:ext cx="1438275" cy="6286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VNI-Avo"/>
              </a:rPr>
              <a:t> 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VNI-Avo"/>
            </a:endParaRPr>
          </a:p>
        </p:txBody>
      </p:sp>
      <p:sp>
        <p:nvSpPr>
          <p:cNvPr id="6154" name="WordArt 10"/>
          <p:cNvSpPr>
            <a:spLocks noChangeArrowheads="1" noChangeShapeType="1" noTextEdit="1"/>
          </p:cNvSpPr>
          <p:nvPr/>
        </p:nvSpPr>
        <p:spPr bwMode="auto">
          <a:xfrm>
            <a:off x="647700" y="1524000"/>
            <a:ext cx="8953500" cy="1400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Xin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trân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thành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cảm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ơ</a:t>
            </a:r>
            <a:r>
              <a:rPr lang="en-US" sz="3600" kern="10" dirty="0" smtClean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6A6F8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Times New Roman"/>
                <a:cs typeface="Times New Roman"/>
              </a:rPr>
              <a:t>n </a:t>
            </a:r>
            <a:endParaRPr lang="en-US" sz="3600" kern="10" dirty="0">
              <a:ln w="12700">
                <a:solidFill>
                  <a:srgbClr val="3333CC"/>
                </a:solidFill>
                <a:round/>
                <a:headEnd/>
                <a:tailEnd/>
              </a:ln>
              <a:solidFill>
                <a:srgbClr val="B6A6F8">
                  <a:alpha val="50195"/>
                </a:srgbClr>
              </a:solidFill>
              <a:effectLst>
                <a:outerShdw dist="45791" dir="2021404" algn="ctr" rotWithShape="0">
                  <a:srgbClr val="9999FF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9" name="Picture 12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2234406" y="43949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3" descr="5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6577806" y="4318794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6777" y="1066800"/>
            <a:ext cx="7813633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smtClean="0">
                <a:solidFill>
                  <a:srgbClr val="000000"/>
                </a:solidFill>
                <a:latin typeface="Times New Roman"/>
              </a:rPr>
              <a:t>I. Mục đích – yêu cầu</a:t>
            </a:r>
            <a:r>
              <a:rPr lang="en-US" sz="2400" b="1" smtClean="0">
                <a:solidFill>
                  <a:srgbClr val="000000"/>
                </a:solidFill>
                <a:latin typeface="Times New Roman"/>
              </a:rPr>
              <a:t> </a:t>
            </a:r>
          </a:p>
          <a:p>
            <a:r>
              <a:rPr lang="vi-VN" sz="2600" b="1" smtClean="0">
                <a:solidFill>
                  <a:srgbClr val="000000"/>
                </a:solidFill>
                <a:latin typeface="Times New Roman"/>
              </a:rPr>
              <a:t>* </a:t>
            </a:r>
            <a:r>
              <a:rPr lang="vi-VN" sz="2600" b="1">
                <a:solidFill>
                  <a:srgbClr val="000000"/>
                </a:solidFill>
                <a:latin typeface="Times New Roman"/>
              </a:rPr>
              <a:t>Kiến thức:</a:t>
            </a:r>
            <a:endParaRPr lang="vi-VN" sz="2600">
              <a:solidFill>
                <a:srgbClr val="000000"/>
              </a:solidFill>
              <a:latin typeface="Times New Roman"/>
            </a:endParaRP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Trẻ biết tên bài thơ, tên tác giả.</a:t>
            </a: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Hiểu nội dung bài thơ.</a:t>
            </a: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* </a:t>
            </a:r>
            <a:r>
              <a:rPr lang="vi-VN" sz="2600" b="1">
                <a:solidFill>
                  <a:srgbClr val="000000"/>
                </a:solidFill>
                <a:latin typeface="Times New Roman"/>
              </a:rPr>
              <a:t>Kỹ năng:</a:t>
            </a:r>
            <a:endParaRPr lang="vi-VN" sz="2600">
              <a:solidFill>
                <a:srgbClr val="000000"/>
              </a:solidFill>
              <a:latin typeface="Times New Roman"/>
            </a:endParaRP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Trẻ biết đọc thơ cùng cô, đọc to, rõ ràng.</a:t>
            </a: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Trẻ biết trả lời các câu hỏi của cô theo nội dung bài thơ.</a:t>
            </a: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Thể hiện tình cảm, nhẹ nhàng theo nhịp điệu bài thơ.</a:t>
            </a: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* </a:t>
            </a:r>
            <a:r>
              <a:rPr lang="vi-VN" sz="2600" b="1">
                <a:solidFill>
                  <a:srgbClr val="000000"/>
                </a:solidFill>
                <a:latin typeface="Times New Roman"/>
              </a:rPr>
              <a:t>Thái độ:</a:t>
            </a:r>
            <a:endParaRPr lang="vi-VN" sz="2600">
              <a:solidFill>
                <a:srgbClr val="000000"/>
              </a:solidFill>
              <a:latin typeface="Times New Roman"/>
            </a:endParaRP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Trẻ hứng thú khi học bài</a:t>
            </a:r>
          </a:p>
          <a:p>
            <a:r>
              <a:rPr lang="vi-VN" sz="2600">
                <a:solidFill>
                  <a:srgbClr val="000000"/>
                </a:solidFill>
                <a:latin typeface="Times New Roman"/>
              </a:rPr>
              <a:t>- Giáo dục trẻ ngoan,biết nghe lời, ăn uống hợp vệ sinh</a:t>
            </a:r>
            <a:r>
              <a:rPr lang="vi-VN" sz="2400">
                <a:solidFill>
                  <a:srgbClr val="000000"/>
                </a:solidFill>
                <a:latin typeface="Times New Roman"/>
              </a:rPr>
              <a:t>.</a:t>
            </a:r>
            <a:endParaRPr lang="vi-VN" sz="2400" b="0" i="0">
              <a:solidFill>
                <a:srgbClr val="000000"/>
              </a:solidFill>
              <a:effectLst/>
              <a:latin typeface="Times New Roman"/>
            </a:endParaRPr>
          </a:p>
        </p:txBody>
      </p:sp>
      <p:pic>
        <p:nvPicPr>
          <p:cNvPr id="5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177006" y="5296792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400000">
            <a:off x="7492206" y="5296792"/>
            <a:ext cx="1703388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 descr="nhom 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nhom 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58461" y="0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nhom 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432439">
            <a:off x="1174041" y="-1007828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hom 8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432439" flipH="1" flipV="1">
            <a:off x="7270041" y="-1007828"/>
            <a:ext cx="7239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90894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5800" y="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63246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17" descr="HOA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6324600"/>
            <a:ext cx="426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8" name="WordArt 6">
            <a:hlinkClick r:id="rId3" action="ppaction://hlinksldjump">
              <a:snd r:embed="rId4" name="DUNG 2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1524000" y="838200"/>
            <a:ext cx="5943600" cy="1752600"/>
          </a:xfrm>
          <a:prstGeom prst="rect">
            <a:avLst/>
          </a:prstGeom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/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3333FF"/>
              </a:solidFill>
              <a:latin typeface="Times New Roman"/>
              <a:cs typeface="Times New Roman"/>
            </a:endParaRPr>
          </a:p>
        </p:txBody>
      </p:sp>
      <p:pic>
        <p:nvPicPr>
          <p:cNvPr id="4103" name="Picture 29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2013" y="347663"/>
            <a:ext cx="723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4" name="Picture 29" descr="21b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22225" y="4094163"/>
            <a:ext cx="723900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7" name="Picture 7" descr="Magnolia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22225" y="2609850"/>
            <a:ext cx="213360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8" name="Picture 7" descr="Magnolia-01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7363" y="2493963"/>
            <a:ext cx="2133600" cy="148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9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73038" y="484505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0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1275" y="51117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1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043363" y="4905375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2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58150" y="4643438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3" name="Picture 8" descr="nature%20(54)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978775" y="266700"/>
            <a:ext cx="1057275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WordArt 19"/>
          <p:cNvSpPr>
            <a:spLocks noChangeArrowheads="1" noChangeShapeType="1" noTextEdit="1"/>
          </p:cNvSpPr>
          <p:nvPr/>
        </p:nvSpPr>
        <p:spPr bwMode="auto">
          <a:xfrm rot="269794">
            <a:off x="1597043" y="-31606"/>
            <a:ext cx="5770795" cy="2771483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69012"/>
              </a:avLst>
            </a:prstTxWarp>
          </a:bodyPr>
          <a:lstStyle/>
          <a:p>
            <a:pPr algn="ctr"/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Thỏ</a:t>
            </a:r>
            <a:r>
              <a:rPr lang="en-US" sz="595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Bông</a:t>
            </a:r>
            <a:r>
              <a:rPr lang="en-US" sz="595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bị</a:t>
            </a:r>
            <a:r>
              <a:rPr lang="en-US" sz="595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59500" b="1" kern="10" dirty="0" err="1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1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ốm</a:t>
            </a:r>
            <a:endParaRPr lang="en-US" sz="595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1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0" name="Picture 3" descr="Tho-keu-la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279435">
            <a:off x="-371475" y="2157412"/>
            <a:ext cx="5467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quantri.longbien.edu.vn/UploadFolderNew/SGDLongBien/Image/mnngocthuy/admin/tin%20tuc/Th%C6%A1,%20truy%E1%BB%87n%20cho%20b%C3%A9/baithothobongbiom.jpg?w=11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626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hong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Tho-keu-la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79435">
            <a:off x="304800" y="3216275"/>
            <a:ext cx="5467350" cy="364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o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Di-benh-vien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62875" y="2971800"/>
            <a:ext cx="4048125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4" descr="BFLOWE~3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91200" y="5334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5E-6 -2.94798E-6 C -0.02604 -0.03792 -0.05208 -0.07584 -0.09774 -0.08878 C -0.1434 -0.10173 -0.2276 -0.08878 -0.27465 -0.07815 C -0.32135 -0.06751 -0.34028 -0.04925 -0.37934 -0.0252 C -0.41875 -0.00115 -0.46458 0.04463 -0.51007 0.06567 C -0.55573 0.08671 -0.60972 0.09688 -0.65364 0.10151 C -0.69757 0.10613 -0.72014 0.10659 -0.77326 0.09318 C -0.82639 0.07977 -0.92205 0.03284 -0.97222 0.02127 C -1.02239 0.00971 -1.05295 0.02336 -1.07326 0.02336 C -1.09375 0.02336 -1.09114 0.02151 -1.09531 0.02127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800" y="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Xoa-bung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463550"/>
            <a:ext cx="8686800" cy="639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3" descr="Kham bac s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036763"/>
            <a:ext cx="7239000" cy="482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572000" y="0"/>
            <a:ext cx="4572000" cy="2133600"/>
            <a:chOff x="2352" y="-96"/>
            <a:chExt cx="3312" cy="1470"/>
          </a:xfrm>
        </p:grpSpPr>
        <p:sp>
          <p:nvSpPr>
            <p:cNvPr id="10248" name="AutoShape 5" descr="Song"/>
            <p:cNvSpPr>
              <a:spLocks noChangeArrowheads="1"/>
            </p:cNvSpPr>
            <p:nvPr/>
          </p:nvSpPr>
          <p:spPr bwMode="auto">
            <a:xfrm>
              <a:off x="2352" y="48"/>
              <a:ext cx="3312" cy="1278"/>
            </a:xfrm>
            <a:prstGeom prst="wedgeEllipseCallout">
              <a:avLst>
                <a:gd name="adj1" fmla="val -38495"/>
                <a:gd name="adj2" fmla="val 79889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9" name="Picture 6" descr="Tho-an-me"/>
            <p:cNvPicPr>
              <a:picLocks noChangeAspect="1" noChangeArrowheads="1" noCrop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2448" y="-96"/>
              <a:ext cx="2208" cy="14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50" name="Picture 7" descr="Tho-an-sau"/>
            <p:cNvPicPr>
              <a:picLocks noChangeAspect="1" noChangeArrowheads="1" noCrop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648" y="0"/>
              <a:ext cx="1968" cy="13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0" y="-457200"/>
            <a:ext cx="4276725" cy="2514600"/>
            <a:chOff x="144" y="-258"/>
            <a:chExt cx="2694" cy="1698"/>
          </a:xfrm>
        </p:grpSpPr>
        <p:sp>
          <p:nvSpPr>
            <p:cNvPr id="10246" name="AutoShape 9" descr="Song"/>
            <p:cNvSpPr>
              <a:spLocks noChangeArrowheads="1"/>
            </p:cNvSpPr>
            <p:nvPr/>
          </p:nvSpPr>
          <p:spPr bwMode="auto">
            <a:xfrm flipH="1">
              <a:off x="144" y="48"/>
              <a:ext cx="2640" cy="1278"/>
            </a:xfrm>
            <a:prstGeom prst="wedgeEllipseCallout">
              <a:avLst>
                <a:gd name="adj1" fmla="val -34889"/>
                <a:gd name="adj2" fmla="val 89671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en-US">
                <a:latin typeface="Times New Roman" pitchFamily="18" charset="0"/>
              </a:endParaRPr>
            </a:p>
          </p:txBody>
        </p:sp>
        <p:pic>
          <p:nvPicPr>
            <p:cNvPr id="10247" name="Picture 10" descr="Tho-uong-nuoc"/>
            <p:cNvPicPr>
              <a:picLocks noChangeAspect="1" noChangeArrowheads="1" noCrop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 flipH="1">
              <a:off x="768" y="-258"/>
              <a:ext cx="2070" cy="16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16 0.37387 L 0.0375 0.0076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100" y="-1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0.38844 L -3.33333E-6 -3.98844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00" y="-1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N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3" descr="Ngh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371600"/>
            <a:ext cx="7391400" cy="492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134</Words>
  <Application>Microsoft Office PowerPoint</Application>
  <PresentationFormat>On-screen Show (4:3)</PresentationFormat>
  <Paragraphs>33</Paragraphs>
  <Slides>19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HM</dc:creator>
  <cp:lastModifiedBy>SKY</cp:lastModifiedBy>
  <cp:revision>22</cp:revision>
  <dcterms:created xsi:type="dcterms:W3CDTF">2016-10-12T21:18:20Z</dcterms:created>
  <dcterms:modified xsi:type="dcterms:W3CDTF">2023-05-10T03:30:15Z</dcterms:modified>
</cp:coreProperties>
</file>